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56" r:id="rId2"/>
    <p:sldId id="289" r:id="rId3"/>
    <p:sldId id="290" r:id="rId4"/>
    <p:sldId id="291" r:id="rId5"/>
    <p:sldId id="292" r:id="rId6"/>
    <p:sldId id="293" r:id="rId7"/>
    <p:sldId id="294" r:id="rId8"/>
    <p:sldId id="295" r:id="rId9"/>
    <p:sldId id="296" r:id="rId10"/>
    <p:sldId id="297" r:id="rId11"/>
    <p:sldId id="299" r:id="rId12"/>
    <p:sldId id="300" r:id="rId13"/>
    <p:sldId id="298" r:id="rId14"/>
    <p:sldId id="302" r:id="rId15"/>
    <p:sldId id="305" r:id="rId16"/>
    <p:sldId id="304" r:id="rId17"/>
    <p:sldId id="303" r:id="rId18"/>
    <p:sldId id="301" r:id="rId19"/>
    <p:sldId id="309" r:id="rId20"/>
    <p:sldId id="308" r:id="rId21"/>
    <p:sldId id="310" r:id="rId22"/>
    <p:sldId id="311" r:id="rId23"/>
    <p:sldId id="307" r:id="rId24"/>
    <p:sldId id="312" r:id="rId25"/>
    <p:sldId id="313" r:id="rId26"/>
    <p:sldId id="306" r:id="rId27"/>
  </p:sldIdLst>
  <p:sldSz cx="9144000" cy="6858000" type="screen4x3"/>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redný štýl 4 - zvýrazneni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Svetlý štýl 1 - zvýrazneni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505E3EF-67EA-436B-97B2-0124C06EBD24}" styleName="Stredný štýl 4 - zvýrazneni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Stredný štýl 4 - zvýrazneni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C89EF96-8CEA-46FF-86C4-4CE0E7609802}" styleName="Svetlý štýl 3 - zvýrazneni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Stredný štý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1E4AEA4-8DFA-4A89-87EB-49C32662AFE0}" styleName="Stredný štýl 2 - zvýrazneni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Stredný štýl 4 - zvýrazneni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p:cViewPr>
        <p:scale>
          <a:sx n="118" d="100"/>
          <a:sy n="118" d="100"/>
        </p:scale>
        <p:origin x="-144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E2ECF7-A3C0-4DA7-8B02-664EA7FD4D22}" type="doc">
      <dgm:prSet loTypeId="urn:microsoft.com/office/officeart/2005/8/layout/lProcess2" loCatId="list" qsTypeId="urn:microsoft.com/office/officeart/2005/8/quickstyle/simple5" qsCatId="simple" csTypeId="urn:microsoft.com/office/officeart/2005/8/colors/colorful5" csCatId="colorful" phldr="1"/>
      <dgm:spPr/>
      <dgm:t>
        <a:bodyPr/>
        <a:lstStyle/>
        <a:p>
          <a:endParaRPr lang="sk-SK"/>
        </a:p>
      </dgm:t>
    </dgm:pt>
    <dgm:pt modelId="{FC695A85-C26A-426F-B05A-30B859547445}">
      <dgm:prSet phldrT="[Text]" custT="1"/>
      <dgm:spPr/>
      <dgm:t>
        <a:bodyPr/>
        <a:lstStyle/>
        <a:p>
          <a:r>
            <a:rPr lang="sk-SK" sz="2400" b="1" dirty="0" smtClean="0">
              <a:solidFill>
                <a:schemeClr val="accent2">
                  <a:lumMod val="75000"/>
                </a:schemeClr>
              </a:solidFill>
              <a:latin typeface="Arial" panose="020B0604020202020204" pitchFamily="34" charset="0"/>
              <a:cs typeface="Arial" panose="020B0604020202020204" pitchFamily="34" charset="0"/>
            </a:rPr>
            <a:t>dizajn testu a jeho pilotovanie</a:t>
          </a:r>
          <a:endParaRPr lang="sk-SK" sz="2400" b="1" dirty="0">
            <a:solidFill>
              <a:schemeClr val="accent2">
                <a:lumMod val="75000"/>
              </a:schemeClr>
            </a:solidFill>
            <a:latin typeface="Arial" panose="020B0604020202020204" pitchFamily="34" charset="0"/>
            <a:cs typeface="Arial" panose="020B0604020202020204" pitchFamily="34" charset="0"/>
          </a:endParaRPr>
        </a:p>
      </dgm:t>
    </dgm:pt>
    <dgm:pt modelId="{41FA3CA3-8BE9-457F-A2EA-CCA812376240}" type="parTrans" cxnId="{4ED83706-56AD-49A5-B993-3BDC493D747F}">
      <dgm:prSet/>
      <dgm:spPr/>
      <dgm:t>
        <a:bodyPr/>
        <a:lstStyle/>
        <a:p>
          <a:endParaRPr lang="sk-SK">
            <a:latin typeface="Arial" panose="020B0604020202020204" pitchFamily="34" charset="0"/>
            <a:cs typeface="Arial" panose="020B0604020202020204" pitchFamily="34" charset="0"/>
          </a:endParaRPr>
        </a:p>
      </dgm:t>
    </dgm:pt>
    <dgm:pt modelId="{C22393AC-D13F-4A9C-9B01-8E4C3C9831D8}" type="sibTrans" cxnId="{4ED83706-56AD-49A5-B993-3BDC493D747F}">
      <dgm:prSet/>
      <dgm:spPr/>
      <dgm:t>
        <a:bodyPr/>
        <a:lstStyle/>
        <a:p>
          <a:endParaRPr lang="sk-SK">
            <a:latin typeface="Arial" panose="020B0604020202020204" pitchFamily="34" charset="0"/>
            <a:cs typeface="Arial" panose="020B0604020202020204" pitchFamily="34" charset="0"/>
          </a:endParaRPr>
        </a:p>
      </dgm:t>
    </dgm:pt>
    <dgm:pt modelId="{0C114C5B-7DF5-48CB-81EA-FDDE96A78C2A}">
      <dgm:prSet phldrT="[Text]" custT="1"/>
      <dgm:spPr/>
      <dgm:t>
        <a:bodyPr/>
        <a:lstStyle/>
        <a:p>
          <a:r>
            <a:rPr lang="sk-SK" sz="2000" b="0" dirty="0" smtClean="0">
              <a:solidFill>
                <a:schemeClr val="tx1"/>
              </a:solidFill>
              <a:latin typeface="Arial" panose="020B0604020202020204" pitchFamily="34" charset="0"/>
              <a:cs typeface="Arial" panose="020B0604020202020204" pitchFamily="34" charset="0"/>
            </a:rPr>
            <a:t>Napísanie</a:t>
          </a:r>
          <a:r>
            <a:rPr lang="sk-SK" sz="2000" b="1" dirty="0" smtClean="0">
              <a:solidFill>
                <a:schemeClr val="tx1"/>
              </a:solidFill>
              <a:latin typeface="Arial" panose="020B0604020202020204" pitchFamily="34" charset="0"/>
              <a:cs typeface="Arial" panose="020B0604020202020204" pitchFamily="34" charset="0"/>
            </a:rPr>
            <a:t> </a:t>
          </a:r>
          <a:r>
            <a:rPr lang="sk-SK" sz="2000" b="0" dirty="0" smtClean="0">
              <a:solidFill>
                <a:schemeClr val="tx1"/>
              </a:solidFill>
              <a:latin typeface="Arial" panose="020B0604020202020204" pitchFamily="34" charset="0"/>
              <a:cs typeface="Arial" panose="020B0604020202020204" pitchFamily="34" charset="0"/>
            </a:rPr>
            <a:t>špecifikácií</a:t>
          </a:r>
          <a:r>
            <a:rPr lang="sk-SK" sz="2000" b="1" dirty="0" smtClean="0">
              <a:solidFill>
                <a:schemeClr val="tx1"/>
              </a:solidFill>
              <a:latin typeface="Arial" panose="020B0604020202020204" pitchFamily="34" charset="0"/>
              <a:cs typeface="Arial" panose="020B0604020202020204" pitchFamily="34" charset="0"/>
            </a:rPr>
            <a:t> </a:t>
          </a:r>
          <a:r>
            <a:rPr lang="sk-SK" sz="2000" b="0" dirty="0" smtClean="0">
              <a:solidFill>
                <a:schemeClr val="tx1"/>
              </a:solidFill>
              <a:latin typeface="Arial" panose="020B0604020202020204" pitchFamily="34" charset="0"/>
              <a:cs typeface="Arial" panose="020B0604020202020204" pitchFamily="34" charset="0"/>
            </a:rPr>
            <a:t>testu</a:t>
          </a:r>
          <a:endParaRPr lang="sk-SK" sz="2000" b="0" dirty="0">
            <a:solidFill>
              <a:schemeClr val="tx1"/>
            </a:solidFill>
            <a:latin typeface="Arial" panose="020B0604020202020204" pitchFamily="34" charset="0"/>
            <a:cs typeface="Arial" panose="020B0604020202020204" pitchFamily="34" charset="0"/>
          </a:endParaRPr>
        </a:p>
      </dgm:t>
    </dgm:pt>
    <dgm:pt modelId="{AB6CEAC8-E2AB-421D-BE00-443D22A63E96}" type="parTrans" cxnId="{EF6C18AB-3D29-4D18-A44F-21B45976A96F}">
      <dgm:prSet/>
      <dgm:spPr/>
      <dgm:t>
        <a:bodyPr/>
        <a:lstStyle/>
        <a:p>
          <a:endParaRPr lang="sk-SK">
            <a:latin typeface="Arial" panose="020B0604020202020204" pitchFamily="34" charset="0"/>
            <a:cs typeface="Arial" panose="020B0604020202020204" pitchFamily="34" charset="0"/>
          </a:endParaRPr>
        </a:p>
      </dgm:t>
    </dgm:pt>
    <dgm:pt modelId="{2B159B75-FC6F-4940-809D-22D19122C2D3}" type="sibTrans" cxnId="{EF6C18AB-3D29-4D18-A44F-21B45976A96F}">
      <dgm:prSet/>
      <dgm:spPr/>
      <dgm:t>
        <a:bodyPr/>
        <a:lstStyle/>
        <a:p>
          <a:endParaRPr lang="sk-SK">
            <a:latin typeface="Arial" panose="020B0604020202020204" pitchFamily="34" charset="0"/>
            <a:cs typeface="Arial" panose="020B0604020202020204" pitchFamily="34" charset="0"/>
          </a:endParaRPr>
        </a:p>
      </dgm:t>
    </dgm:pt>
    <dgm:pt modelId="{FA8F9712-8F5C-43F5-9519-99E67D2CD0E5}">
      <dgm:prSet phldrT="[Text]" custT="1"/>
      <dgm:spPr/>
      <dgm:t>
        <a:bodyPr/>
        <a:lstStyle/>
        <a:p>
          <a:r>
            <a:rPr lang="sk-SK" sz="2000" dirty="0" smtClean="0">
              <a:solidFill>
                <a:schemeClr val="tx1"/>
              </a:solidFill>
              <a:latin typeface="Arial" panose="020B0604020202020204" pitchFamily="34" charset="0"/>
              <a:cs typeface="Arial" panose="020B0604020202020204" pitchFamily="34" charset="0"/>
            </a:rPr>
            <a:t>Pilotáž a analýza výsledkov</a:t>
          </a:r>
          <a:endParaRPr lang="sk-SK" sz="2000" dirty="0">
            <a:solidFill>
              <a:schemeClr val="tx1"/>
            </a:solidFill>
            <a:latin typeface="Arial" panose="020B0604020202020204" pitchFamily="34" charset="0"/>
            <a:cs typeface="Arial" panose="020B0604020202020204" pitchFamily="34" charset="0"/>
          </a:endParaRPr>
        </a:p>
      </dgm:t>
    </dgm:pt>
    <dgm:pt modelId="{213C3B2A-7737-4DC5-8F38-E30E68D3E901}" type="parTrans" cxnId="{1423762D-E5FB-404D-AB90-BD4E2C1B3885}">
      <dgm:prSet/>
      <dgm:spPr/>
      <dgm:t>
        <a:bodyPr/>
        <a:lstStyle/>
        <a:p>
          <a:endParaRPr lang="sk-SK">
            <a:latin typeface="Arial" panose="020B0604020202020204" pitchFamily="34" charset="0"/>
            <a:cs typeface="Arial" panose="020B0604020202020204" pitchFamily="34" charset="0"/>
          </a:endParaRPr>
        </a:p>
      </dgm:t>
    </dgm:pt>
    <dgm:pt modelId="{16413EED-C79A-4763-B266-631D7000ADEB}" type="sibTrans" cxnId="{1423762D-E5FB-404D-AB90-BD4E2C1B3885}">
      <dgm:prSet/>
      <dgm:spPr/>
      <dgm:t>
        <a:bodyPr/>
        <a:lstStyle/>
        <a:p>
          <a:endParaRPr lang="sk-SK">
            <a:latin typeface="Arial" panose="020B0604020202020204" pitchFamily="34" charset="0"/>
            <a:cs typeface="Arial" panose="020B0604020202020204" pitchFamily="34" charset="0"/>
          </a:endParaRPr>
        </a:p>
      </dgm:t>
    </dgm:pt>
    <dgm:pt modelId="{C50858D6-A4F8-4C29-ABB6-90E24AF20FB9}">
      <dgm:prSet phldrT="[Text]" custT="1"/>
      <dgm:spPr/>
      <dgm:t>
        <a:bodyPr/>
        <a:lstStyle/>
        <a:p>
          <a:r>
            <a:rPr lang="sk-SK" sz="2400" b="1" dirty="0" smtClean="0">
              <a:solidFill>
                <a:schemeClr val="accent2">
                  <a:lumMod val="75000"/>
                </a:schemeClr>
              </a:solidFill>
              <a:latin typeface="Arial" panose="020B0604020202020204" pitchFamily="34" charset="0"/>
              <a:cs typeface="Arial" panose="020B0604020202020204" pitchFamily="34" charset="0"/>
            </a:rPr>
            <a:t>hotový test pred použitím</a:t>
          </a:r>
          <a:endParaRPr lang="sk-SK" sz="2400" b="1" dirty="0">
            <a:solidFill>
              <a:schemeClr val="accent2">
                <a:lumMod val="75000"/>
              </a:schemeClr>
            </a:solidFill>
            <a:latin typeface="Arial" panose="020B0604020202020204" pitchFamily="34" charset="0"/>
            <a:cs typeface="Arial" panose="020B0604020202020204" pitchFamily="34" charset="0"/>
          </a:endParaRPr>
        </a:p>
      </dgm:t>
    </dgm:pt>
    <dgm:pt modelId="{9E09A4FF-D8E7-4226-95E7-A899C82FF579}" type="parTrans" cxnId="{49B734DD-E64C-4DF6-B9DA-513C8D776972}">
      <dgm:prSet/>
      <dgm:spPr/>
      <dgm:t>
        <a:bodyPr/>
        <a:lstStyle/>
        <a:p>
          <a:endParaRPr lang="sk-SK">
            <a:latin typeface="Arial" panose="020B0604020202020204" pitchFamily="34" charset="0"/>
            <a:cs typeface="Arial" panose="020B0604020202020204" pitchFamily="34" charset="0"/>
          </a:endParaRPr>
        </a:p>
      </dgm:t>
    </dgm:pt>
    <dgm:pt modelId="{3E6B2B24-4F5D-4412-9040-5A966E636C5A}" type="sibTrans" cxnId="{49B734DD-E64C-4DF6-B9DA-513C8D776972}">
      <dgm:prSet/>
      <dgm:spPr/>
      <dgm:t>
        <a:bodyPr/>
        <a:lstStyle/>
        <a:p>
          <a:endParaRPr lang="sk-SK">
            <a:latin typeface="Arial" panose="020B0604020202020204" pitchFamily="34" charset="0"/>
            <a:cs typeface="Arial" panose="020B0604020202020204" pitchFamily="34" charset="0"/>
          </a:endParaRPr>
        </a:p>
      </dgm:t>
    </dgm:pt>
    <dgm:pt modelId="{73BF80C9-CA0C-4F5B-B128-BC0D794F2948}">
      <dgm:prSet phldrT="[Text]" custT="1"/>
      <dgm:spPr/>
      <dgm:t>
        <a:bodyPr/>
        <a:lstStyle/>
        <a:p>
          <a:r>
            <a:rPr lang="sk-SK" sz="2000" b="0" dirty="0" smtClean="0">
              <a:solidFill>
                <a:schemeClr val="tx1"/>
              </a:solidFill>
              <a:latin typeface="Arial" panose="020B0604020202020204" pitchFamily="34" charset="0"/>
              <a:cs typeface="Arial" panose="020B0604020202020204" pitchFamily="34" charset="0"/>
            </a:rPr>
            <a:t>Školenie skúšajúcich, dozoru, atď.</a:t>
          </a:r>
          <a:endParaRPr lang="sk-SK" sz="2000" b="0" dirty="0">
            <a:solidFill>
              <a:schemeClr val="tx1"/>
            </a:solidFill>
            <a:latin typeface="Arial" panose="020B0604020202020204" pitchFamily="34" charset="0"/>
            <a:cs typeface="Arial" panose="020B0604020202020204" pitchFamily="34" charset="0"/>
          </a:endParaRPr>
        </a:p>
      </dgm:t>
    </dgm:pt>
    <dgm:pt modelId="{3B54680A-FD15-4A7C-904E-5D913631587A}" type="parTrans" cxnId="{633B94C7-BDBA-4DD7-A7BE-6CD5BF5E0B90}">
      <dgm:prSet/>
      <dgm:spPr/>
      <dgm:t>
        <a:bodyPr/>
        <a:lstStyle/>
        <a:p>
          <a:endParaRPr lang="sk-SK">
            <a:latin typeface="Arial" panose="020B0604020202020204" pitchFamily="34" charset="0"/>
            <a:cs typeface="Arial" panose="020B0604020202020204" pitchFamily="34" charset="0"/>
          </a:endParaRPr>
        </a:p>
      </dgm:t>
    </dgm:pt>
    <dgm:pt modelId="{533D0718-C042-43BE-BBFC-B55FB8A09A94}" type="sibTrans" cxnId="{633B94C7-BDBA-4DD7-A7BE-6CD5BF5E0B90}">
      <dgm:prSet/>
      <dgm:spPr/>
      <dgm:t>
        <a:bodyPr/>
        <a:lstStyle/>
        <a:p>
          <a:endParaRPr lang="sk-SK">
            <a:latin typeface="Arial" panose="020B0604020202020204" pitchFamily="34" charset="0"/>
            <a:cs typeface="Arial" panose="020B0604020202020204" pitchFamily="34" charset="0"/>
          </a:endParaRPr>
        </a:p>
      </dgm:t>
    </dgm:pt>
    <dgm:pt modelId="{1B560EAF-A41B-4133-BF35-6C66C697A4FF}">
      <dgm:prSet phldrT="[Text]" custT="1"/>
      <dgm:spPr/>
      <dgm:t>
        <a:bodyPr/>
        <a:lstStyle/>
        <a:p>
          <a:r>
            <a:rPr lang="sk-SK" sz="2000" dirty="0" smtClean="0">
              <a:solidFill>
                <a:schemeClr val="tx1"/>
              </a:solidFill>
              <a:latin typeface="Arial" panose="020B0604020202020204" pitchFamily="34" charset="0"/>
              <a:cs typeface="Arial" panose="020B0604020202020204" pitchFamily="34" charset="0"/>
            </a:rPr>
            <a:t>Administrácia testu </a:t>
          </a:r>
          <a:endParaRPr lang="sk-SK" sz="2000" dirty="0">
            <a:solidFill>
              <a:schemeClr val="tx1"/>
            </a:solidFill>
            <a:latin typeface="Arial" panose="020B0604020202020204" pitchFamily="34" charset="0"/>
            <a:cs typeface="Arial" panose="020B0604020202020204" pitchFamily="34" charset="0"/>
          </a:endParaRPr>
        </a:p>
      </dgm:t>
    </dgm:pt>
    <dgm:pt modelId="{5A2704A4-CC45-43C0-A784-37BF8185F7F2}" type="parTrans" cxnId="{B6EB5051-A275-4F36-974E-877B1D36CECB}">
      <dgm:prSet/>
      <dgm:spPr/>
      <dgm:t>
        <a:bodyPr/>
        <a:lstStyle/>
        <a:p>
          <a:endParaRPr lang="sk-SK">
            <a:latin typeface="Arial" panose="020B0604020202020204" pitchFamily="34" charset="0"/>
            <a:cs typeface="Arial" panose="020B0604020202020204" pitchFamily="34" charset="0"/>
          </a:endParaRPr>
        </a:p>
      </dgm:t>
    </dgm:pt>
    <dgm:pt modelId="{AA16862C-D040-4E7A-8683-CA3AB18A6B2A}" type="sibTrans" cxnId="{B6EB5051-A275-4F36-974E-877B1D36CECB}">
      <dgm:prSet/>
      <dgm:spPr/>
      <dgm:t>
        <a:bodyPr/>
        <a:lstStyle/>
        <a:p>
          <a:endParaRPr lang="sk-SK">
            <a:latin typeface="Arial" panose="020B0604020202020204" pitchFamily="34" charset="0"/>
            <a:cs typeface="Arial" panose="020B0604020202020204" pitchFamily="34" charset="0"/>
          </a:endParaRPr>
        </a:p>
      </dgm:t>
    </dgm:pt>
    <dgm:pt modelId="{BB5BF2B4-982D-4DA6-AB32-FAEC4F729E8B}">
      <dgm:prSet phldrT="[Text]" custT="1"/>
      <dgm:spPr/>
      <dgm:t>
        <a:bodyPr/>
        <a:lstStyle/>
        <a:p>
          <a:r>
            <a:rPr lang="sk-SK" sz="2400" b="1" dirty="0" smtClean="0">
              <a:solidFill>
                <a:schemeClr val="accent2">
                  <a:lumMod val="75000"/>
                </a:schemeClr>
              </a:solidFill>
              <a:latin typeface="Arial" panose="020B0604020202020204" pitchFamily="34" charset="0"/>
              <a:cs typeface="Arial" panose="020B0604020202020204" pitchFamily="34" charset="0"/>
            </a:rPr>
            <a:t>analýza a vyhodnotenie testu</a:t>
          </a:r>
          <a:endParaRPr lang="sk-SK" sz="2400" b="1" dirty="0">
            <a:solidFill>
              <a:schemeClr val="accent2">
                <a:lumMod val="75000"/>
              </a:schemeClr>
            </a:solidFill>
            <a:latin typeface="Arial" panose="020B0604020202020204" pitchFamily="34" charset="0"/>
            <a:cs typeface="Arial" panose="020B0604020202020204" pitchFamily="34" charset="0"/>
          </a:endParaRPr>
        </a:p>
      </dgm:t>
    </dgm:pt>
    <dgm:pt modelId="{E2E6D301-946A-4A6F-B7DF-701E44302E51}" type="parTrans" cxnId="{E2C06158-7FB0-48CF-9E77-4AD6BCFAE860}">
      <dgm:prSet/>
      <dgm:spPr/>
      <dgm:t>
        <a:bodyPr/>
        <a:lstStyle/>
        <a:p>
          <a:endParaRPr lang="sk-SK">
            <a:latin typeface="Arial" panose="020B0604020202020204" pitchFamily="34" charset="0"/>
            <a:cs typeface="Arial" panose="020B0604020202020204" pitchFamily="34" charset="0"/>
          </a:endParaRPr>
        </a:p>
      </dgm:t>
    </dgm:pt>
    <dgm:pt modelId="{6198F22F-48D3-45C7-9634-ED8667F0C125}" type="sibTrans" cxnId="{E2C06158-7FB0-48CF-9E77-4AD6BCFAE860}">
      <dgm:prSet/>
      <dgm:spPr/>
      <dgm:t>
        <a:bodyPr/>
        <a:lstStyle/>
        <a:p>
          <a:endParaRPr lang="sk-SK">
            <a:latin typeface="Arial" panose="020B0604020202020204" pitchFamily="34" charset="0"/>
            <a:cs typeface="Arial" panose="020B0604020202020204" pitchFamily="34" charset="0"/>
          </a:endParaRPr>
        </a:p>
      </dgm:t>
    </dgm:pt>
    <dgm:pt modelId="{69612AF1-ECEB-46E3-A4A5-5816A3980ABC}">
      <dgm:prSet phldrT="[Text]" custT="1"/>
      <dgm:spPr/>
      <dgm:t>
        <a:bodyPr/>
        <a:lstStyle/>
        <a:p>
          <a:r>
            <a:rPr lang="sk-SK" sz="2000" dirty="0" smtClean="0">
              <a:solidFill>
                <a:schemeClr val="tx1"/>
              </a:solidFill>
              <a:latin typeface="Arial" panose="020B0604020202020204" pitchFamily="34" charset="0"/>
              <a:cs typeface="Arial" panose="020B0604020202020204" pitchFamily="34" charset="0"/>
            </a:rPr>
            <a:t>Analýza výsledkov testu, spätná väzba</a:t>
          </a:r>
          <a:endParaRPr lang="sk-SK" sz="2000" dirty="0">
            <a:solidFill>
              <a:schemeClr val="tx1"/>
            </a:solidFill>
            <a:latin typeface="Arial" panose="020B0604020202020204" pitchFamily="34" charset="0"/>
            <a:cs typeface="Arial" panose="020B0604020202020204" pitchFamily="34" charset="0"/>
          </a:endParaRPr>
        </a:p>
      </dgm:t>
    </dgm:pt>
    <dgm:pt modelId="{045B7F2F-3B56-41FC-9BE6-A74571C48A80}" type="parTrans" cxnId="{E5C0006C-3653-4BA2-A312-1D9999EC2438}">
      <dgm:prSet/>
      <dgm:spPr/>
      <dgm:t>
        <a:bodyPr/>
        <a:lstStyle/>
        <a:p>
          <a:endParaRPr lang="sk-SK">
            <a:latin typeface="Arial" panose="020B0604020202020204" pitchFamily="34" charset="0"/>
            <a:cs typeface="Arial" panose="020B0604020202020204" pitchFamily="34" charset="0"/>
          </a:endParaRPr>
        </a:p>
      </dgm:t>
    </dgm:pt>
    <dgm:pt modelId="{1DAAF171-6794-4DE7-959D-36336DD74690}" type="sibTrans" cxnId="{E5C0006C-3653-4BA2-A312-1D9999EC2438}">
      <dgm:prSet/>
      <dgm:spPr/>
      <dgm:t>
        <a:bodyPr/>
        <a:lstStyle/>
        <a:p>
          <a:endParaRPr lang="sk-SK">
            <a:latin typeface="Arial" panose="020B0604020202020204" pitchFamily="34" charset="0"/>
            <a:cs typeface="Arial" panose="020B0604020202020204" pitchFamily="34" charset="0"/>
          </a:endParaRPr>
        </a:p>
      </dgm:t>
    </dgm:pt>
    <dgm:pt modelId="{D8C68DA4-22E6-4731-B80B-E0BD6D6BFA10}">
      <dgm:prSet phldrT="[Text]" custT="1"/>
      <dgm:spPr/>
      <dgm:t>
        <a:bodyPr/>
        <a:lstStyle/>
        <a:p>
          <a:r>
            <a:rPr lang="sk-SK" sz="2000" dirty="0" smtClean="0">
              <a:solidFill>
                <a:schemeClr val="tx1"/>
              </a:solidFill>
              <a:latin typeface="Arial" panose="020B0604020202020204" pitchFamily="34" charset="0"/>
              <a:cs typeface="Arial" panose="020B0604020202020204" pitchFamily="34" charset="0"/>
            </a:rPr>
            <a:t>Hodnotenie testu a postupov</a:t>
          </a:r>
          <a:endParaRPr lang="sk-SK" sz="2000" dirty="0">
            <a:solidFill>
              <a:schemeClr val="tx1"/>
            </a:solidFill>
            <a:latin typeface="Arial" panose="020B0604020202020204" pitchFamily="34" charset="0"/>
            <a:cs typeface="Arial" panose="020B0604020202020204" pitchFamily="34" charset="0"/>
          </a:endParaRPr>
        </a:p>
      </dgm:t>
    </dgm:pt>
    <dgm:pt modelId="{F71C3F6A-6ACB-49A4-B384-20F974A1A3D5}" type="parTrans" cxnId="{E056DC78-1CF1-41DC-B8A1-ABC6118107BE}">
      <dgm:prSet/>
      <dgm:spPr/>
      <dgm:t>
        <a:bodyPr/>
        <a:lstStyle/>
        <a:p>
          <a:endParaRPr lang="sk-SK">
            <a:latin typeface="Arial" panose="020B0604020202020204" pitchFamily="34" charset="0"/>
            <a:cs typeface="Arial" panose="020B0604020202020204" pitchFamily="34" charset="0"/>
          </a:endParaRPr>
        </a:p>
      </dgm:t>
    </dgm:pt>
    <dgm:pt modelId="{B3DEF574-558D-4D05-972E-14A96BC8FCCF}" type="sibTrans" cxnId="{E056DC78-1CF1-41DC-B8A1-ABC6118107BE}">
      <dgm:prSet/>
      <dgm:spPr/>
      <dgm:t>
        <a:bodyPr/>
        <a:lstStyle/>
        <a:p>
          <a:endParaRPr lang="sk-SK">
            <a:latin typeface="Arial" panose="020B0604020202020204" pitchFamily="34" charset="0"/>
            <a:cs typeface="Arial" panose="020B0604020202020204" pitchFamily="34" charset="0"/>
          </a:endParaRPr>
        </a:p>
      </dgm:t>
    </dgm:pt>
    <dgm:pt modelId="{B1FDE9FF-9E77-409A-BA98-21A39E1B06D1}">
      <dgm:prSet custT="1"/>
      <dgm:spPr/>
      <dgm:t>
        <a:bodyPr/>
        <a:lstStyle/>
        <a:p>
          <a:r>
            <a:rPr lang="sk-SK" sz="2000" dirty="0" smtClean="0">
              <a:solidFill>
                <a:schemeClr val="tx1"/>
              </a:solidFill>
              <a:latin typeface="Arial" panose="020B0604020202020204" pitchFamily="34" charset="0"/>
              <a:cs typeface="Arial" panose="020B0604020202020204" pitchFamily="34" charset="0"/>
            </a:rPr>
            <a:t>Školenie a dozor nad hodnotiacimi</a:t>
          </a:r>
          <a:endParaRPr lang="sk-SK" sz="2000" dirty="0">
            <a:solidFill>
              <a:schemeClr val="tx1"/>
            </a:solidFill>
            <a:latin typeface="Arial" panose="020B0604020202020204" pitchFamily="34" charset="0"/>
            <a:cs typeface="Arial" panose="020B0604020202020204" pitchFamily="34" charset="0"/>
          </a:endParaRPr>
        </a:p>
      </dgm:t>
    </dgm:pt>
    <dgm:pt modelId="{0EFB3160-6F0A-4DDD-AFB5-36BD6C9EAC22}" type="parTrans" cxnId="{89CE4936-13CD-448E-8674-3DDFD5CA23FA}">
      <dgm:prSet/>
      <dgm:spPr/>
      <dgm:t>
        <a:bodyPr/>
        <a:lstStyle/>
        <a:p>
          <a:endParaRPr lang="sk-SK">
            <a:latin typeface="Arial" panose="020B0604020202020204" pitchFamily="34" charset="0"/>
            <a:cs typeface="Arial" panose="020B0604020202020204" pitchFamily="34" charset="0"/>
          </a:endParaRPr>
        </a:p>
      </dgm:t>
    </dgm:pt>
    <dgm:pt modelId="{0D948DFD-CE73-4B8B-9BB7-10F231A69864}" type="sibTrans" cxnId="{89CE4936-13CD-448E-8674-3DDFD5CA23FA}">
      <dgm:prSet/>
      <dgm:spPr/>
      <dgm:t>
        <a:bodyPr/>
        <a:lstStyle/>
        <a:p>
          <a:endParaRPr lang="sk-SK">
            <a:latin typeface="Arial" panose="020B0604020202020204" pitchFamily="34" charset="0"/>
            <a:cs typeface="Arial" panose="020B0604020202020204" pitchFamily="34" charset="0"/>
          </a:endParaRPr>
        </a:p>
      </dgm:t>
    </dgm:pt>
    <dgm:pt modelId="{E3454276-0AE4-4D81-8A4E-9125FD281BB6}">
      <dgm:prSet custT="1"/>
      <dgm:spPr/>
      <dgm:t>
        <a:bodyPr/>
        <a:lstStyle/>
        <a:p>
          <a:r>
            <a:rPr lang="sk-SK" sz="2000" dirty="0" smtClean="0">
              <a:solidFill>
                <a:schemeClr val="tx1"/>
              </a:solidFill>
              <a:latin typeface="Arial" panose="020B0604020202020204" pitchFamily="34" charset="0"/>
              <a:cs typeface="Arial" panose="020B0604020202020204" pitchFamily="34" charset="0"/>
            </a:rPr>
            <a:t>Určenie hranice úspešnosti</a:t>
          </a:r>
          <a:endParaRPr lang="sk-SK" sz="2000" dirty="0">
            <a:solidFill>
              <a:schemeClr val="tx1"/>
            </a:solidFill>
            <a:latin typeface="Arial" panose="020B0604020202020204" pitchFamily="34" charset="0"/>
            <a:cs typeface="Arial" panose="020B0604020202020204" pitchFamily="34" charset="0"/>
          </a:endParaRPr>
        </a:p>
      </dgm:t>
    </dgm:pt>
    <dgm:pt modelId="{2FD876E8-FC48-4946-A2FC-A43B8B557E5D}" type="parTrans" cxnId="{E0C722EC-DFDD-4DB8-9AA0-4B64F7B1BD64}">
      <dgm:prSet/>
      <dgm:spPr/>
      <dgm:t>
        <a:bodyPr/>
        <a:lstStyle/>
        <a:p>
          <a:endParaRPr lang="sk-SK">
            <a:latin typeface="Arial" panose="020B0604020202020204" pitchFamily="34" charset="0"/>
            <a:cs typeface="Arial" panose="020B0604020202020204" pitchFamily="34" charset="0"/>
          </a:endParaRPr>
        </a:p>
      </dgm:t>
    </dgm:pt>
    <dgm:pt modelId="{90CDDEB5-B15A-478C-89B5-79CCF67D8DA0}" type="sibTrans" cxnId="{E0C722EC-DFDD-4DB8-9AA0-4B64F7B1BD64}">
      <dgm:prSet/>
      <dgm:spPr/>
      <dgm:t>
        <a:bodyPr/>
        <a:lstStyle/>
        <a:p>
          <a:endParaRPr lang="sk-SK">
            <a:latin typeface="Arial" panose="020B0604020202020204" pitchFamily="34" charset="0"/>
            <a:cs typeface="Arial" panose="020B0604020202020204" pitchFamily="34" charset="0"/>
          </a:endParaRPr>
        </a:p>
      </dgm:t>
    </dgm:pt>
    <dgm:pt modelId="{64FFB94B-3AB5-4446-9EA2-B575155EA355}">
      <dgm:prSet custT="1"/>
      <dgm:spPr/>
      <dgm:t>
        <a:bodyPr/>
        <a:lstStyle/>
        <a:p>
          <a:r>
            <a:rPr lang="sk-SK" sz="2000" dirty="0" smtClean="0">
              <a:solidFill>
                <a:schemeClr val="tx1"/>
              </a:solidFill>
              <a:latin typeface="Arial" panose="020B0604020202020204" pitchFamily="34" charset="0"/>
              <a:cs typeface="Arial" panose="020B0604020202020204" pitchFamily="34" charset="0"/>
            </a:rPr>
            <a:t>Oznámenie výsledkov</a:t>
          </a:r>
          <a:endParaRPr lang="sk-SK" sz="2000" dirty="0">
            <a:solidFill>
              <a:schemeClr val="tx1"/>
            </a:solidFill>
            <a:latin typeface="Arial" panose="020B0604020202020204" pitchFamily="34" charset="0"/>
            <a:cs typeface="Arial" panose="020B0604020202020204" pitchFamily="34" charset="0"/>
          </a:endParaRPr>
        </a:p>
      </dgm:t>
    </dgm:pt>
    <dgm:pt modelId="{59D4B67A-63F2-43A6-82C0-9476645BD76F}" type="parTrans" cxnId="{1F65E679-B271-4AC5-BE15-C9F49099B76D}">
      <dgm:prSet/>
      <dgm:spPr/>
      <dgm:t>
        <a:bodyPr/>
        <a:lstStyle/>
        <a:p>
          <a:endParaRPr lang="sk-SK">
            <a:latin typeface="Arial" panose="020B0604020202020204" pitchFamily="34" charset="0"/>
            <a:cs typeface="Arial" panose="020B0604020202020204" pitchFamily="34" charset="0"/>
          </a:endParaRPr>
        </a:p>
      </dgm:t>
    </dgm:pt>
    <dgm:pt modelId="{C2524043-3A84-444D-B33C-C469D506DAC6}" type="sibTrans" cxnId="{1F65E679-B271-4AC5-BE15-C9F49099B76D}">
      <dgm:prSet/>
      <dgm:spPr/>
      <dgm:t>
        <a:bodyPr/>
        <a:lstStyle/>
        <a:p>
          <a:endParaRPr lang="sk-SK">
            <a:latin typeface="Arial" panose="020B0604020202020204" pitchFamily="34" charset="0"/>
            <a:cs typeface="Arial" panose="020B0604020202020204" pitchFamily="34" charset="0"/>
          </a:endParaRPr>
        </a:p>
      </dgm:t>
    </dgm:pt>
    <dgm:pt modelId="{97612760-DAA4-4780-90DB-21FBF2558747}">
      <dgm:prSet custT="1"/>
      <dgm:spPr/>
      <dgm:t>
        <a:bodyPr/>
        <a:lstStyle/>
        <a:p>
          <a:pPr>
            <a:lnSpc>
              <a:spcPct val="100000"/>
            </a:lnSpc>
          </a:pPr>
          <a:r>
            <a:rPr lang="sk-SK" sz="1600" dirty="0" smtClean="0">
              <a:solidFill>
                <a:schemeClr val="tx1"/>
              </a:solidFill>
              <a:latin typeface="Arial" panose="020B0604020202020204" pitchFamily="34" charset="0"/>
              <a:cs typeface="Arial" panose="020B0604020202020204" pitchFamily="34" charset="0"/>
            </a:rPr>
            <a:t>Návrh úloh, hodnotiacej škály, kritérií hodnotenia</a:t>
          </a:r>
        </a:p>
      </dgm:t>
    </dgm:pt>
    <dgm:pt modelId="{5D8F8397-9B3E-441E-91C5-CC4CD1C98C3B}" type="parTrans" cxnId="{D4ED599B-6375-419C-A2B0-9378A3C148BD}">
      <dgm:prSet/>
      <dgm:spPr/>
      <dgm:t>
        <a:bodyPr/>
        <a:lstStyle/>
        <a:p>
          <a:endParaRPr lang="sk-SK">
            <a:latin typeface="Arial" panose="020B0604020202020204" pitchFamily="34" charset="0"/>
            <a:cs typeface="Arial" panose="020B0604020202020204" pitchFamily="34" charset="0"/>
          </a:endParaRPr>
        </a:p>
      </dgm:t>
    </dgm:pt>
    <dgm:pt modelId="{919AC0FB-621A-4848-94A3-9816330F199F}" type="sibTrans" cxnId="{D4ED599B-6375-419C-A2B0-9378A3C148BD}">
      <dgm:prSet/>
      <dgm:spPr/>
      <dgm:t>
        <a:bodyPr/>
        <a:lstStyle/>
        <a:p>
          <a:endParaRPr lang="sk-SK">
            <a:latin typeface="Arial" panose="020B0604020202020204" pitchFamily="34" charset="0"/>
            <a:cs typeface="Arial" panose="020B0604020202020204" pitchFamily="34" charset="0"/>
          </a:endParaRPr>
        </a:p>
      </dgm:t>
    </dgm:pt>
    <dgm:pt modelId="{B9D8E520-0F21-4DF2-BFC0-956156CA95C5}">
      <dgm:prSet custT="1"/>
      <dgm:spPr/>
      <dgm:t>
        <a:bodyPr/>
        <a:lstStyle/>
        <a:p>
          <a:r>
            <a:rPr lang="sk-SK" sz="2000" dirty="0" smtClean="0">
              <a:solidFill>
                <a:schemeClr val="tx1"/>
              </a:solidFill>
              <a:latin typeface="Arial" panose="020B0604020202020204" pitchFamily="34" charset="0"/>
              <a:cs typeface="Arial" panose="020B0604020202020204" pitchFamily="34" charset="0"/>
            </a:rPr>
            <a:t>Úprava testu a úloh</a:t>
          </a:r>
          <a:endParaRPr lang="sk-SK" sz="2000" dirty="0">
            <a:solidFill>
              <a:schemeClr val="tx1"/>
            </a:solidFill>
            <a:latin typeface="Arial" panose="020B0604020202020204" pitchFamily="34" charset="0"/>
            <a:cs typeface="Arial" panose="020B0604020202020204" pitchFamily="34" charset="0"/>
          </a:endParaRPr>
        </a:p>
      </dgm:t>
    </dgm:pt>
    <dgm:pt modelId="{9967C0A3-88A6-4FF5-951C-BE90111ABFC2}" type="parTrans" cxnId="{B4E329E1-93F0-46A4-8B18-ED7DACC14B3A}">
      <dgm:prSet/>
      <dgm:spPr/>
      <dgm:t>
        <a:bodyPr/>
        <a:lstStyle/>
        <a:p>
          <a:endParaRPr lang="sk-SK">
            <a:latin typeface="Arial" panose="020B0604020202020204" pitchFamily="34" charset="0"/>
            <a:cs typeface="Arial" panose="020B0604020202020204" pitchFamily="34" charset="0"/>
          </a:endParaRPr>
        </a:p>
      </dgm:t>
    </dgm:pt>
    <dgm:pt modelId="{EF0C14E6-6D7A-4C6D-BFDE-6072E9FEBC8B}" type="sibTrans" cxnId="{B4E329E1-93F0-46A4-8B18-ED7DACC14B3A}">
      <dgm:prSet/>
      <dgm:spPr/>
      <dgm:t>
        <a:bodyPr/>
        <a:lstStyle/>
        <a:p>
          <a:endParaRPr lang="sk-SK">
            <a:latin typeface="Arial" panose="020B0604020202020204" pitchFamily="34" charset="0"/>
            <a:cs typeface="Arial" panose="020B0604020202020204" pitchFamily="34" charset="0"/>
          </a:endParaRPr>
        </a:p>
      </dgm:t>
    </dgm:pt>
    <dgm:pt modelId="{A73F81E3-25B3-4943-B898-E3DD25070897}">
      <dgm:prSet custT="1"/>
      <dgm:spPr/>
      <dgm:t>
        <a:bodyPr/>
        <a:lstStyle/>
        <a:p>
          <a:r>
            <a:rPr lang="sk-SK" sz="1800" dirty="0" smtClean="0">
              <a:solidFill>
                <a:schemeClr val="tx1"/>
              </a:solidFill>
              <a:latin typeface="Arial" panose="020B0604020202020204" pitchFamily="34" charset="0"/>
              <a:cs typeface="Arial" panose="020B0604020202020204" pitchFamily="34" charset="0"/>
            </a:rPr>
            <a:t>Tlač a expedícia testových materiálov</a:t>
          </a:r>
          <a:endParaRPr lang="sk-SK" sz="1800" dirty="0">
            <a:solidFill>
              <a:schemeClr val="tx1"/>
            </a:solidFill>
            <a:latin typeface="Arial" panose="020B0604020202020204" pitchFamily="34" charset="0"/>
            <a:cs typeface="Arial" panose="020B0604020202020204" pitchFamily="34" charset="0"/>
          </a:endParaRPr>
        </a:p>
      </dgm:t>
    </dgm:pt>
    <dgm:pt modelId="{D5574355-2DFF-4226-B431-55AA3EC53643}" type="parTrans" cxnId="{A7A7796F-59D1-4A75-8105-4DD5564B9EEC}">
      <dgm:prSet/>
      <dgm:spPr/>
      <dgm:t>
        <a:bodyPr/>
        <a:lstStyle/>
        <a:p>
          <a:endParaRPr lang="sk-SK">
            <a:latin typeface="Arial" panose="020B0604020202020204" pitchFamily="34" charset="0"/>
            <a:cs typeface="Arial" panose="020B0604020202020204" pitchFamily="34" charset="0"/>
          </a:endParaRPr>
        </a:p>
      </dgm:t>
    </dgm:pt>
    <dgm:pt modelId="{9F506402-30A1-4F5D-8F31-B44460E572E4}" type="sibTrans" cxnId="{A7A7796F-59D1-4A75-8105-4DD5564B9EEC}">
      <dgm:prSet/>
      <dgm:spPr/>
      <dgm:t>
        <a:bodyPr/>
        <a:lstStyle/>
        <a:p>
          <a:endParaRPr lang="sk-SK">
            <a:latin typeface="Arial" panose="020B0604020202020204" pitchFamily="34" charset="0"/>
            <a:cs typeface="Arial" panose="020B0604020202020204" pitchFamily="34" charset="0"/>
          </a:endParaRPr>
        </a:p>
      </dgm:t>
    </dgm:pt>
    <dgm:pt modelId="{69A92EB6-AD44-4910-8B9E-C03AB66D46FF}">
      <dgm:prSet custT="1"/>
      <dgm:spPr/>
      <dgm:t>
        <a:bodyPr/>
        <a:lstStyle/>
        <a:p>
          <a:r>
            <a:rPr lang="sk-SK" sz="2000" dirty="0" smtClean="0">
              <a:solidFill>
                <a:schemeClr val="tx1"/>
              </a:solidFill>
              <a:latin typeface="Arial" panose="020B0604020202020204" pitchFamily="34" charset="0"/>
              <a:cs typeface="Arial" panose="020B0604020202020204" pitchFamily="34" charset="0"/>
            </a:rPr>
            <a:t>Úprava/prepracovanie testu</a:t>
          </a:r>
          <a:endParaRPr lang="sk-SK" sz="2000" dirty="0">
            <a:solidFill>
              <a:schemeClr val="tx1"/>
            </a:solidFill>
            <a:latin typeface="Arial" panose="020B0604020202020204" pitchFamily="34" charset="0"/>
            <a:cs typeface="Arial" panose="020B0604020202020204" pitchFamily="34" charset="0"/>
          </a:endParaRPr>
        </a:p>
      </dgm:t>
    </dgm:pt>
    <dgm:pt modelId="{86E7F19C-61CE-4064-A64E-6CFF65C01A2D}" type="parTrans" cxnId="{DD7EDD57-85AB-4EFD-B682-75B93E141929}">
      <dgm:prSet/>
      <dgm:spPr/>
      <dgm:t>
        <a:bodyPr/>
        <a:lstStyle/>
        <a:p>
          <a:endParaRPr lang="sk-SK">
            <a:latin typeface="Arial" panose="020B0604020202020204" pitchFamily="34" charset="0"/>
            <a:cs typeface="Arial" panose="020B0604020202020204" pitchFamily="34" charset="0"/>
          </a:endParaRPr>
        </a:p>
      </dgm:t>
    </dgm:pt>
    <dgm:pt modelId="{6C0AA9A6-DAC3-46AA-A0B3-1C08DAFC9D8A}" type="sibTrans" cxnId="{DD7EDD57-85AB-4EFD-B682-75B93E141929}">
      <dgm:prSet/>
      <dgm:spPr/>
      <dgm:t>
        <a:bodyPr/>
        <a:lstStyle/>
        <a:p>
          <a:endParaRPr lang="sk-SK">
            <a:latin typeface="Arial" panose="020B0604020202020204" pitchFamily="34" charset="0"/>
            <a:cs typeface="Arial" panose="020B0604020202020204" pitchFamily="34" charset="0"/>
          </a:endParaRPr>
        </a:p>
      </dgm:t>
    </dgm:pt>
    <dgm:pt modelId="{7A480761-26BC-4444-8DDF-7B67C412699A}" type="pres">
      <dgm:prSet presAssocID="{2CE2ECF7-A3C0-4DA7-8B02-664EA7FD4D22}" presName="theList" presStyleCnt="0">
        <dgm:presLayoutVars>
          <dgm:dir/>
          <dgm:animLvl val="lvl"/>
          <dgm:resizeHandles val="exact"/>
        </dgm:presLayoutVars>
      </dgm:prSet>
      <dgm:spPr/>
      <dgm:t>
        <a:bodyPr/>
        <a:lstStyle/>
        <a:p>
          <a:endParaRPr lang="sk-SK"/>
        </a:p>
      </dgm:t>
    </dgm:pt>
    <dgm:pt modelId="{D6FB9B29-64A3-464C-B364-C9B568E9301D}" type="pres">
      <dgm:prSet presAssocID="{FC695A85-C26A-426F-B05A-30B859547445}" presName="compNode" presStyleCnt="0"/>
      <dgm:spPr/>
      <dgm:t>
        <a:bodyPr/>
        <a:lstStyle/>
        <a:p>
          <a:endParaRPr lang="sk-SK"/>
        </a:p>
      </dgm:t>
    </dgm:pt>
    <dgm:pt modelId="{57134075-99FD-4ACE-BBF8-18190247EDDC}" type="pres">
      <dgm:prSet presAssocID="{FC695A85-C26A-426F-B05A-30B859547445}" presName="aNode" presStyleLbl="bgShp" presStyleIdx="0" presStyleCnt="3"/>
      <dgm:spPr/>
      <dgm:t>
        <a:bodyPr/>
        <a:lstStyle/>
        <a:p>
          <a:endParaRPr lang="sk-SK"/>
        </a:p>
      </dgm:t>
    </dgm:pt>
    <dgm:pt modelId="{1AC27474-3571-479B-97FA-1F0779A656ED}" type="pres">
      <dgm:prSet presAssocID="{FC695A85-C26A-426F-B05A-30B859547445}" presName="textNode" presStyleLbl="bgShp" presStyleIdx="0" presStyleCnt="3"/>
      <dgm:spPr/>
      <dgm:t>
        <a:bodyPr/>
        <a:lstStyle/>
        <a:p>
          <a:endParaRPr lang="sk-SK"/>
        </a:p>
      </dgm:t>
    </dgm:pt>
    <dgm:pt modelId="{D25C5352-9FC0-4378-858F-EF2F9830F6A5}" type="pres">
      <dgm:prSet presAssocID="{FC695A85-C26A-426F-B05A-30B859547445}" presName="compChildNode" presStyleCnt="0"/>
      <dgm:spPr/>
      <dgm:t>
        <a:bodyPr/>
        <a:lstStyle/>
        <a:p>
          <a:endParaRPr lang="sk-SK"/>
        </a:p>
      </dgm:t>
    </dgm:pt>
    <dgm:pt modelId="{35F12A54-711D-45E5-A90C-903E0341DD25}" type="pres">
      <dgm:prSet presAssocID="{FC695A85-C26A-426F-B05A-30B859547445}" presName="theInnerList" presStyleCnt="0"/>
      <dgm:spPr/>
      <dgm:t>
        <a:bodyPr/>
        <a:lstStyle/>
        <a:p>
          <a:endParaRPr lang="sk-SK"/>
        </a:p>
      </dgm:t>
    </dgm:pt>
    <dgm:pt modelId="{630DFD9D-2180-40E2-8E8B-17A8BD5D470F}" type="pres">
      <dgm:prSet presAssocID="{0C114C5B-7DF5-48CB-81EA-FDDE96A78C2A}" presName="childNode" presStyleLbl="node1" presStyleIdx="0" presStyleCnt="13" custScaleX="114337">
        <dgm:presLayoutVars>
          <dgm:bulletEnabled val="1"/>
        </dgm:presLayoutVars>
      </dgm:prSet>
      <dgm:spPr/>
      <dgm:t>
        <a:bodyPr/>
        <a:lstStyle/>
        <a:p>
          <a:endParaRPr lang="sk-SK"/>
        </a:p>
      </dgm:t>
    </dgm:pt>
    <dgm:pt modelId="{507C0ECA-CAF8-4F00-861F-589F37819EED}" type="pres">
      <dgm:prSet presAssocID="{0C114C5B-7DF5-48CB-81EA-FDDE96A78C2A}" presName="aSpace2" presStyleCnt="0"/>
      <dgm:spPr/>
      <dgm:t>
        <a:bodyPr/>
        <a:lstStyle/>
        <a:p>
          <a:endParaRPr lang="sk-SK"/>
        </a:p>
      </dgm:t>
    </dgm:pt>
    <dgm:pt modelId="{9F2B9529-714D-4979-8EA0-BC992CA3B038}" type="pres">
      <dgm:prSet presAssocID="{97612760-DAA4-4780-90DB-21FBF2558747}" presName="childNode" presStyleLbl="node1" presStyleIdx="1" presStyleCnt="13" custScaleX="114337">
        <dgm:presLayoutVars>
          <dgm:bulletEnabled val="1"/>
        </dgm:presLayoutVars>
      </dgm:prSet>
      <dgm:spPr/>
      <dgm:t>
        <a:bodyPr/>
        <a:lstStyle/>
        <a:p>
          <a:endParaRPr lang="sk-SK"/>
        </a:p>
      </dgm:t>
    </dgm:pt>
    <dgm:pt modelId="{A8AF1263-8DF0-4F8A-BED0-59F23E1C23FD}" type="pres">
      <dgm:prSet presAssocID="{97612760-DAA4-4780-90DB-21FBF2558747}" presName="aSpace2" presStyleCnt="0"/>
      <dgm:spPr/>
      <dgm:t>
        <a:bodyPr/>
        <a:lstStyle/>
        <a:p>
          <a:endParaRPr lang="sk-SK"/>
        </a:p>
      </dgm:t>
    </dgm:pt>
    <dgm:pt modelId="{AF88C81F-3B64-43FA-A0F3-16541FD22BC1}" type="pres">
      <dgm:prSet presAssocID="{B9D8E520-0F21-4DF2-BFC0-956156CA95C5}" presName="childNode" presStyleLbl="node1" presStyleIdx="2" presStyleCnt="13" custScaleX="114337">
        <dgm:presLayoutVars>
          <dgm:bulletEnabled val="1"/>
        </dgm:presLayoutVars>
      </dgm:prSet>
      <dgm:spPr/>
      <dgm:t>
        <a:bodyPr/>
        <a:lstStyle/>
        <a:p>
          <a:endParaRPr lang="sk-SK"/>
        </a:p>
      </dgm:t>
    </dgm:pt>
    <dgm:pt modelId="{81BA203D-2DB2-4B6C-987D-658D914B2C4F}" type="pres">
      <dgm:prSet presAssocID="{B9D8E520-0F21-4DF2-BFC0-956156CA95C5}" presName="aSpace2" presStyleCnt="0"/>
      <dgm:spPr/>
      <dgm:t>
        <a:bodyPr/>
        <a:lstStyle/>
        <a:p>
          <a:endParaRPr lang="sk-SK"/>
        </a:p>
      </dgm:t>
    </dgm:pt>
    <dgm:pt modelId="{085B41BC-3DAF-41FE-AD8C-7C476E1C05B4}" type="pres">
      <dgm:prSet presAssocID="{FA8F9712-8F5C-43F5-9519-99E67D2CD0E5}" presName="childNode" presStyleLbl="node1" presStyleIdx="3" presStyleCnt="13" custScaleX="114337">
        <dgm:presLayoutVars>
          <dgm:bulletEnabled val="1"/>
        </dgm:presLayoutVars>
      </dgm:prSet>
      <dgm:spPr/>
      <dgm:t>
        <a:bodyPr/>
        <a:lstStyle/>
        <a:p>
          <a:endParaRPr lang="sk-SK"/>
        </a:p>
      </dgm:t>
    </dgm:pt>
    <dgm:pt modelId="{BFF38C73-C2C9-4BA4-8A44-C1A852D1B378}" type="pres">
      <dgm:prSet presAssocID="{FA8F9712-8F5C-43F5-9519-99E67D2CD0E5}" presName="aSpace2" presStyleCnt="0"/>
      <dgm:spPr/>
      <dgm:t>
        <a:bodyPr/>
        <a:lstStyle/>
        <a:p>
          <a:endParaRPr lang="sk-SK"/>
        </a:p>
      </dgm:t>
    </dgm:pt>
    <dgm:pt modelId="{57DAE8C4-F5C7-4AA1-883F-484EF635C115}" type="pres">
      <dgm:prSet presAssocID="{69A92EB6-AD44-4910-8B9E-C03AB66D46FF}" presName="childNode" presStyleLbl="node1" presStyleIdx="4" presStyleCnt="13" custScaleX="114337">
        <dgm:presLayoutVars>
          <dgm:bulletEnabled val="1"/>
        </dgm:presLayoutVars>
      </dgm:prSet>
      <dgm:spPr/>
      <dgm:t>
        <a:bodyPr/>
        <a:lstStyle/>
        <a:p>
          <a:endParaRPr lang="sk-SK"/>
        </a:p>
      </dgm:t>
    </dgm:pt>
    <dgm:pt modelId="{D1506E85-BE93-4321-B9F4-DCF471B37810}" type="pres">
      <dgm:prSet presAssocID="{69A92EB6-AD44-4910-8B9E-C03AB66D46FF}" presName="aSpace2" presStyleCnt="0"/>
      <dgm:spPr/>
    </dgm:pt>
    <dgm:pt modelId="{876F8098-E875-4717-A25D-D131B15807D4}" type="pres">
      <dgm:prSet presAssocID="{A73F81E3-25B3-4943-B898-E3DD25070897}" presName="childNode" presStyleLbl="node1" presStyleIdx="5" presStyleCnt="13" custScaleX="114337">
        <dgm:presLayoutVars>
          <dgm:bulletEnabled val="1"/>
        </dgm:presLayoutVars>
      </dgm:prSet>
      <dgm:spPr/>
      <dgm:t>
        <a:bodyPr/>
        <a:lstStyle/>
        <a:p>
          <a:endParaRPr lang="sk-SK"/>
        </a:p>
      </dgm:t>
    </dgm:pt>
    <dgm:pt modelId="{B9218324-7C44-4150-93CB-80653E783E36}" type="pres">
      <dgm:prSet presAssocID="{FC695A85-C26A-426F-B05A-30B859547445}" presName="aSpace" presStyleCnt="0"/>
      <dgm:spPr/>
      <dgm:t>
        <a:bodyPr/>
        <a:lstStyle/>
        <a:p>
          <a:endParaRPr lang="sk-SK"/>
        </a:p>
      </dgm:t>
    </dgm:pt>
    <dgm:pt modelId="{35BD9A87-44C4-4EF5-ABC1-ECA2F47B80EC}" type="pres">
      <dgm:prSet presAssocID="{C50858D6-A4F8-4C29-ABB6-90E24AF20FB9}" presName="compNode" presStyleCnt="0"/>
      <dgm:spPr/>
      <dgm:t>
        <a:bodyPr/>
        <a:lstStyle/>
        <a:p>
          <a:endParaRPr lang="sk-SK"/>
        </a:p>
      </dgm:t>
    </dgm:pt>
    <dgm:pt modelId="{49A8C00B-EBE2-4535-86B3-62CAFA22176D}" type="pres">
      <dgm:prSet presAssocID="{C50858D6-A4F8-4C29-ABB6-90E24AF20FB9}" presName="aNode" presStyleLbl="bgShp" presStyleIdx="1" presStyleCnt="3"/>
      <dgm:spPr/>
      <dgm:t>
        <a:bodyPr/>
        <a:lstStyle/>
        <a:p>
          <a:endParaRPr lang="sk-SK"/>
        </a:p>
      </dgm:t>
    </dgm:pt>
    <dgm:pt modelId="{328CC983-5D70-40A2-89BC-FABF0EBCD221}" type="pres">
      <dgm:prSet presAssocID="{C50858D6-A4F8-4C29-ABB6-90E24AF20FB9}" presName="textNode" presStyleLbl="bgShp" presStyleIdx="1" presStyleCnt="3"/>
      <dgm:spPr/>
      <dgm:t>
        <a:bodyPr/>
        <a:lstStyle/>
        <a:p>
          <a:endParaRPr lang="sk-SK"/>
        </a:p>
      </dgm:t>
    </dgm:pt>
    <dgm:pt modelId="{2AB0548F-6CC9-4805-812E-A6544191BBDE}" type="pres">
      <dgm:prSet presAssocID="{C50858D6-A4F8-4C29-ABB6-90E24AF20FB9}" presName="compChildNode" presStyleCnt="0"/>
      <dgm:spPr/>
      <dgm:t>
        <a:bodyPr/>
        <a:lstStyle/>
        <a:p>
          <a:endParaRPr lang="sk-SK"/>
        </a:p>
      </dgm:t>
    </dgm:pt>
    <dgm:pt modelId="{853DBDD7-EC92-4F15-8E59-9B277EAC8F7C}" type="pres">
      <dgm:prSet presAssocID="{C50858D6-A4F8-4C29-ABB6-90E24AF20FB9}" presName="theInnerList" presStyleCnt="0"/>
      <dgm:spPr/>
      <dgm:t>
        <a:bodyPr/>
        <a:lstStyle/>
        <a:p>
          <a:endParaRPr lang="sk-SK"/>
        </a:p>
      </dgm:t>
    </dgm:pt>
    <dgm:pt modelId="{806B36A6-D68D-48A1-A909-34D2931D1DE1}" type="pres">
      <dgm:prSet presAssocID="{73BF80C9-CA0C-4F5B-B128-BC0D794F2948}" presName="childNode" presStyleLbl="node1" presStyleIdx="6" presStyleCnt="13">
        <dgm:presLayoutVars>
          <dgm:bulletEnabled val="1"/>
        </dgm:presLayoutVars>
      </dgm:prSet>
      <dgm:spPr/>
      <dgm:t>
        <a:bodyPr/>
        <a:lstStyle/>
        <a:p>
          <a:endParaRPr lang="sk-SK"/>
        </a:p>
      </dgm:t>
    </dgm:pt>
    <dgm:pt modelId="{86C963C7-0694-4960-9381-BE37BABD870B}" type="pres">
      <dgm:prSet presAssocID="{73BF80C9-CA0C-4F5B-B128-BC0D794F2948}" presName="aSpace2" presStyleCnt="0"/>
      <dgm:spPr/>
      <dgm:t>
        <a:bodyPr/>
        <a:lstStyle/>
        <a:p>
          <a:endParaRPr lang="sk-SK"/>
        </a:p>
      </dgm:t>
    </dgm:pt>
    <dgm:pt modelId="{F9189F69-DD87-42C7-A18B-392F7F2808BA}" type="pres">
      <dgm:prSet presAssocID="{1B560EAF-A41B-4133-BF35-6C66C697A4FF}" presName="childNode" presStyleLbl="node1" presStyleIdx="7" presStyleCnt="13">
        <dgm:presLayoutVars>
          <dgm:bulletEnabled val="1"/>
        </dgm:presLayoutVars>
      </dgm:prSet>
      <dgm:spPr/>
      <dgm:t>
        <a:bodyPr/>
        <a:lstStyle/>
        <a:p>
          <a:endParaRPr lang="sk-SK"/>
        </a:p>
      </dgm:t>
    </dgm:pt>
    <dgm:pt modelId="{0CCE9AEE-D8D8-4CB0-BB20-F05E366418BB}" type="pres">
      <dgm:prSet presAssocID="{1B560EAF-A41B-4133-BF35-6C66C697A4FF}" presName="aSpace2" presStyleCnt="0"/>
      <dgm:spPr/>
      <dgm:t>
        <a:bodyPr/>
        <a:lstStyle/>
        <a:p>
          <a:endParaRPr lang="sk-SK"/>
        </a:p>
      </dgm:t>
    </dgm:pt>
    <dgm:pt modelId="{33BF24D9-C229-485A-B32C-575F02FE07DB}" type="pres">
      <dgm:prSet presAssocID="{B1FDE9FF-9E77-409A-BA98-21A39E1B06D1}" presName="childNode" presStyleLbl="node1" presStyleIdx="8" presStyleCnt="13">
        <dgm:presLayoutVars>
          <dgm:bulletEnabled val="1"/>
        </dgm:presLayoutVars>
      </dgm:prSet>
      <dgm:spPr/>
      <dgm:t>
        <a:bodyPr/>
        <a:lstStyle/>
        <a:p>
          <a:endParaRPr lang="sk-SK"/>
        </a:p>
      </dgm:t>
    </dgm:pt>
    <dgm:pt modelId="{CE611E1E-D4C6-4BDD-9665-DA8F5FABDDC2}" type="pres">
      <dgm:prSet presAssocID="{C50858D6-A4F8-4C29-ABB6-90E24AF20FB9}" presName="aSpace" presStyleCnt="0"/>
      <dgm:spPr/>
      <dgm:t>
        <a:bodyPr/>
        <a:lstStyle/>
        <a:p>
          <a:endParaRPr lang="sk-SK"/>
        </a:p>
      </dgm:t>
    </dgm:pt>
    <dgm:pt modelId="{51AEADF8-CE04-448E-B425-14742F663AD6}" type="pres">
      <dgm:prSet presAssocID="{BB5BF2B4-982D-4DA6-AB32-FAEC4F729E8B}" presName="compNode" presStyleCnt="0"/>
      <dgm:spPr/>
      <dgm:t>
        <a:bodyPr/>
        <a:lstStyle/>
        <a:p>
          <a:endParaRPr lang="sk-SK"/>
        </a:p>
      </dgm:t>
    </dgm:pt>
    <dgm:pt modelId="{025E6A36-29AA-4C4A-912A-84D01F1BBBB9}" type="pres">
      <dgm:prSet presAssocID="{BB5BF2B4-982D-4DA6-AB32-FAEC4F729E8B}" presName="aNode" presStyleLbl="bgShp" presStyleIdx="2" presStyleCnt="3"/>
      <dgm:spPr/>
      <dgm:t>
        <a:bodyPr/>
        <a:lstStyle/>
        <a:p>
          <a:endParaRPr lang="sk-SK"/>
        </a:p>
      </dgm:t>
    </dgm:pt>
    <dgm:pt modelId="{F4FA4221-32FC-4A4B-97B1-CA2A3A06A8FE}" type="pres">
      <dgm:prSet presAssocID="{BB5BF2B4-982D-4DA6-AB32-FAEC4F729E8B}" presName="textNode" presStyleLbl="bgShp" presStyleIdx="2" presStyleCnt="3"/>
      <dgm:spPr/>
      <dgm:t>
        <a:bodyPr/>
        <a:lstStyle/>
        <a:p>
          <a:endParaRPr lang="sk-SK"/>
        </a:p>
      </dgm:t>
    </dgm:pt>
    <dgm:pt modelId="{E4AE7CB6-A04C-485E-BA1C-4F97C20E71B6}" type="pres">
      <dgm:prSet presAssocID="{BB5BF2B4-982D-4DA6-AB32-FAEC4F729E8B}" presName="compChildNode" presStyleCnt="0"/>
      <dgm:spPr/>
      <dgm:t>
        <a:bodyPr/>
        <a:lstStyle/>
        <a:p>
          <a:endParaRPr lang="sk-SK"/>
        </a:p>
      </dgm:t>
    </dgm:pt>
    <dgm:pt modelId="{A2F4639B-5AE5-4F91-82B6-9DB54947FAE4}" type="pres">
      <dgm:prSet presAssocID="{BB5BF2B4-982D-4DA6-AB32-FAEC4F729E8B}" presName="theInnerList" presStyleCnt="0"/>
      <dgm:spPr/>
      <dgm:t>
        <a:bodyPr/>
        <a:lstStyle/>
        <a:p>
          <a:endParaRPr lang="sk-SK"/>
        </a:p>
      </dgm:t>
    </dgm:pt>
    <dgm:pt modelId="{93BEAAD5-9718-4757-B01D-52D71B459859}" type="pres">
      <dgm:prSet presAssocID="{69612AF1-ECEB-46E3-A4A5-5816A3980ABC}" presName="childNode" presStyleLbl="node1" presStyleIdx="9" presStyleCnt="13">
        <dgm:presLayoutVars>
          <dgm:bulletEnabled val="1"/>
        </dgm:presLayoutVars>
      </dgm:prSet>
      <dgm:spPr/>
      <dgm:t>
        <a:bodyPr/>
        <a:lstStyle/>
        <a:p>
          <a:endParaRPr lang="sk-SK"/>
        </a:p>
      </dgm:t>
    </dgm:pt>
    <dgm:pt modelId="{8667EDA6-8CD8-46C3-86EB-F3CA84C79CC0}" type="pres">
      <dgm:prSet presAssocID="{69612AF1-ECEB-46E3-A4A5-5816A3980ABC}" presName="aSpace2" presStyleCnt="0"/>
      <dgm:spPr/>
      <dgm:t>
        <a:bodyPr/>
        <a:lstStyle/>
        <a:p>
          <a:endParaRPr lang="sk-SK"/>
        </a:p>
      </dgm:t>
    </dgm:pt>
    <dgm:pt modelId="{2B44B5EF-6608-4C01-9BA0-E92C93C68167}" type="pres">
      <dgm:prSet presAssocID="{E3454276-0AE4-4D81-8A4E-9125FD281BB6}" presName="childNode" presStyleLbl="node1" presStyleIdx="10" presStyleCnt="13">
        <dgm:presLayoutVars>
          <dgm:bulletEnabled val="1"/>
        </dgm:presLayoutVars>
      </dgm:prSet>
      <dgm:spPr/>
      <dgm:t>
        <a:bodyPr/>
        <a:lstStyle/>
        <a:p>
          <a:endParaRPr lang="sk-SK"/>
        </a:p>
      </dgm:t>
    </dgm:pt>
    <dgm:pt modelId="{5DA657A7-497C-41E7-A1F6-C60AD8370B96}" type="pres">
      <dgm:prSet presAssocID="{E3454276-0AE4-4D81-8A4E-9125FD281BB6}" presName="aSpace2" presStyleCnt="0"/>
      <dgm:spPr/>
      <dgm:t>
        <a:bodyPr/>
        <a:lstStyle/>
        <a:p>
          <a:endParaRPr lang="sk-SK"/>
        </a:p>
      </dgm:t>
    </dgm:pt>
    <dgm:pt modelId="{5451BB36-8302-4134-8DD1-D355082E859B}" type="pres">
      <dgm:prSet presAssocID="{64FFB94B-3AB5-4446-9EA2-B575155EA355}" presName="childNode" presStyleLbl="node1" presStyleIdx="11" presStyleCnt="13">
        <dgm:presLayoutVars>
          <dgm:bulletEnabled val="1"/>
        </dgm:presLayoutVars>
      </dgm:prSet>
      <dgm:spPr/>
      <dgm:t>
        <a:bodyPr/>
        <a:lstStyle/>
        <a:p>
          <a:endParaRPr lang="sk-SK"/>
        </a:p>
      </dgm:t>
    </dgm:pt>
    <dgm:pt modelId="{54E0B98B-AE37-4F5F-874C-26263CB02AE8}" type="pres">
      <dgm:prSet presAssocID="{64FFB94B-3AB5-4446-9EA2-B575155EA355}" presName="aSpace2" presStyleCnt="0"/>
      <dgm:spPr/>
      <dgm:t>
        <a:bodyPr/>
        <a:lstStyle/>
        <a:p>
          <a:endParaRPr lang="sk-SK"/>
        </a:p>
      </dgm:t>
    </dgm:pt>
    <dgm:pt modelId="{45072C81-EBA6-47F1-BBAC-2D16ACC74D8B}" type="pres">
      <dgm:prSet presAssocID="{D8C68DA4-22E6-4731-B80B-E0BD6D6BFA10}" presName="childNode" presStyleLbl="node1" presStyleIdx="12" presStyleCnt="13">
        <dgm:presLayoutVars>
          <dgm:bulletEnabled val="1"/>
        </dgm:presLayoutVars>
      </dgm:prSet>
      <dgm:spPr/>
      <dgm:t>
        <a:bodyPr/>
        <a:lstStyle/>
        <a:p>
          <a:endParaRPr lang="sk-SK"/>
        </a:p>
      </dgm:t>
    </dgm:pt>
  </dgm:ptLst>
  <dgm:cxnLst>
    <dgm:cxn modelId="{FADABAF0-EEB2-4231-989B-53EAB2F0241E}" type="presOf" srcId="{69612AF1-ECEB-46E3-A4A5-5816A3980ABC}" destId="{93BEAAD5-9718-4757-B01D-52D71B459859}" srcOrd="0" destOrd="0" presId="urn:microsoft.com/office/officeart/2005/8/layout/lProcess2"/>
    <dgm:cxn modelId="{37034C76-F1B6-4277-99C4-6D08B5B2F74A}" type="presOf" srcId="{FA8F9712-8F5C-43F5-9519-99E67D2CD0E5}" destId="{085B41BC-3DAF-41FE-AD8C-7C476E1C05B4}" srcOrd="0" destOrd="0" presId="urn:microsoft.com/office/officeart/2005/8/layout/lProcess2"/>
    <dgm:cxn modelId="{A9523490-217D-42D9-9834-09CFC2F29F2D}" type="presOf" srcId="{97612760-DAA4-4780-90DB-21FBF2558747}" destId="{9F2B9529-714D-4979-8EA0-BC992CA3B038}" srcOrd="0" destOrd="0" presId="urn:microsoft.com/office/officeart/2005/8/layout/lProcess2"/>
    <dgm:cxn modelId="{D401DA5F-DC53-4CFB-95E6-2D5D87A5E61E}" type="presOf" srcId="{FC695A85-C26A-426F-B05A-30B859547445}" destId="{57134075-99FD-4ACE-BBF8-18190247EDDC}" srcOrd="0" destOrd="0" presId="urn:microsoft.com/office/officeart/2005/8/layout/lProcess2"/>
    <dgm:cxn modelId="{E2C06158-7FB0-48CF-9E77-4AD6BCFAE860}" srcId="{2CE2ECF7-A3C0-4DA7-8B02-664EA7FD4D22}" destId="{BB5BF2B4-982D-4DA6-AB32-FAEC4F729E8B}" srcOrd="2" destOrd="0" parTransId="{E2E6D301-946A-4A6F-B7DF-701E44302E51}" sibTransId="{6198F22F-48D3-45C7-9634-ED8667F0C125}"/>
    <dgm:cxn modelId="{9D2BA19F-72FC-4CD0-A98B-988A98C5FF48}" type="presOf" srcId="{73BF80C9-CA0C-4F5B-B128-BC0D794F2948}" destId="{806B36A6-D68D-48A1-A909-34D2931D1DE1}" srcOrd="0" destOrd="0" presId="urn:microsoft.com/office/officeart/2005/8/layout/lProcess2"/>
    <dgm:cxn modelId="{83E686CE-CF18-4E51-8A7E-03597271368C}" type="presOf" srcId="{E3454276-0AE4-4D81-8A4E-9125FD281BB6}" destId="{2B44B5EF-6608-4C01-9BA0-E92C93C68167}" srcOrd="0" destOrd="0" presId="urn:microsoft.com/office/officeart/2005/8/layout/lProcess2"/>
    <dgm:cxn modelId="{B6EB5051-A275-4F36-974E-877B1D36CECB}" srcId="{C50858D6-A4F8-4C29-ABB6-90E24AF20FB9}" destId="{1B560EAF-A41B-4133-BF35-6C66C697A4FF}" srcOrd="1" destOrd="0" parTransId="{5A2704A4-CC45-43C0-A784-37BF8185F7F2}" sibTransId="{AA16862C-D040-4E7A-8683-CA3AB18A6B2A}"/>
    <dgm:cxn modelId="{1F65E679-B271-4AC5-BE15-C9F49099B76D}" srcId="{BB5BF2B4-982D-4DA6-AB32-FAEC4F729E8B}" destId="{64FFB94B-3AB5-4446-9EA2-B575155EA355}" srcOrd="2" destOrd="0" parTransId="{59D4B67A-63F2-43A6-82C0-9476645BD76F}" sibTransId="{C2524043-3A84-444D-B33C-C469D506DAC6}"/>
    <dgm:cxn modelId="{431CBC8B-7961-4ACE-AD97-EAD82BD5383F}" type="presOf" srcId="{BB5BF2B4-982D-4DA6-AB32-FAEC4F729E8B}" destId="{F4FA4221-32FC-4A4B-97B1-CA2A3A06A8FE}" srcOrd="1" destOrd="0" presId="urn:microsoft.com/office/officeart/2005/8/layout/lProcess2"/>
    <dgm:cxn modelId="{651E7F24-E17C-4654-BF0E-549B9005C825}" type="presOf" srcId="{C50858D6-A4F8-4C29-ABB6-90E24AF20FB9}" destId="{49A8C00B-EBE2-4535-86B3-62CAFA22176D}" srcOrd="0" destOrd="0" presId="urn:microsoft.com/office/officeart/2005/8/layout/lProcess2"/>
    <dgm:cxn modelId="{633B94C7-BDBA-4DD7-A7BE-6CD5BF5E0B90}" srcId="{C50858D6-A4F8-4C29-ABB6-90E24AF20FB9}" destId="{73BF80C9-CA0C-4F5B-B128-BC0D794F2948}" srcOrd="0" destOrd="0" parTransId="{3B54680A-FD15-4A7C-904E-5D913631587A}" sibTransId="{533D0718-C042-43BE-BBFC-B55FB8A09A94}"/>
    <dgm:cxn modelId="{A7A7796F-59D1-4A75-8105-4DD5564B9EEC}" srcId="{FC695A85-C26A-426F-B05A-30B859547445}" destId="{A73F81E3-25B3-4943-B898-E3DD25070897}" srcOrd="5" destOrd="0" parTransId="{D5574355-2DFF-4226-B431-55AA3EC53643}" sibTransId="{9F506402-30A1-4F5D-8F31-B44460E572E4}"/>
    <dgm:cxn modelId="{E0C722EC-DFDD-4DB8-9AA0-4B64F7B1BD64}" srcId="{BB5BF2B4-982D-4DA6-AB32-FAEC4F729E8B}" destId="{E3454276-0AE4-4D81-8A4E-9125FD281BB6}" srcOrd="1" destOrd="0" parTransId="{2FD876E8-FC48-4946-A2FC-A43B8B557E5D}" sibTransId="{90CDDEB5-B15A-478C-89B5-79CCF67D8DA0}"/>
    <dgm:cxn modelId="{E056DC78-1CF1-41DC-B8A1-ABC6118107BE}" srcId="{BB5BF2B4-982D-4DA6-AB32-FAEC4F729E8B}" destId="{D8C68DA4-22E6-4731-B80B-E0BD6D6BFA10}" srcOrd="3" destOrd="0" parTransId="{F71C3F6A-6ACB-49A4-B384-20F974A1A3D5}" sibTransId="{B3DEF574-558D-4D05-972E-14A96BC8FCCF}"/>
    <dgm:cxn modelId="{49B734DD-E64C-4DF6-B9DA-513C8D776972}" srcId="{2CE2ECF7-A3C0-4DA7-8B02-664EA7FD4D22}" destId="{C50858D6-A4F8-4C29-ABB6-90E24AF20FB9}" srcOrd="1" destOrd="0" parTransId="{9E09A4FF-D8E7-4226-95E7-A899C82FF579}" sibTransId="{3E6B2B24-4F5D-4412-9040-5A966E636C5A}"/>
    <dgm:cxn modelId="{D3763A3F-9DDE-4C2D-837F-E9F696985D98}" type="presOf" srcId="{D8C68DA4-22E6-4731-B80B-E0BD6D6BFA10}" destId="{45072C81-EBA6-47F1-BBAC-2D16ACC74D8B}" srcOrd="0" destOrd="0" presId="urn:microsoft.com/office/officeart/2005/8/layout/lProcess2"/>
    <dgm:cxn modelId="{09FF80AC-5B5A-4EFD-9934-094CD9DDBBE5}" type="presOf" srcId="{A73F81E3-25B3-4943-B898-E3DD25070897}" destId="{876F8098-E875-4717-A25D-D131B15807D4}" srcOrd="0" destOrd="0" presId="urn:microsoft.com/office/officeart/2005/8/layout/lProcess2"/>
    <dgm:cxn modelId="{E5C0006C-3653-4BA2-A312-1D9999EC2438}" srcId="{BB5BF2B4-982D-4DA6-AB32-FAEC4F729E8B}" destId="{69612AF1-ECEB-46E3-A4A5-5816A3980ABC}" srcOrd="0" destOrd="0" parTransId="{045B7F2F-3B56-41FC-9BE6-A74571C48A80}" sibTransId="{1DAAF171-6794-4DE7-959D-36336DD74690}"/>
    <dgm:cxn modelId="{B4E329E1-93F0-46A4-8B18-ED7DACC14B3A}" srcId="{FC695A85-C26A-426F-B05A-30B859547445}" destId="{B9D8E520-0F21-4DF2-BFC0-956156CA95C5}" srcOrd="2" destOrd="0" parTransId="{9967C0A3-88A6-4FF5-951C-BE90111ABFC2}" sibTransId="{EF0C14E6-6D7A-4C6D-BFDE-6072E9FEBC8B}"/>
    <dgm:cxn modelId="{89CE4936-13CD-448E-8674-3DDFD5CA23FA}" srcId="{C50858D6-A4F8-4C29-ABB6-90E24AF20FB9}" destId="{B1FDE9FF-9E77-409A-BA98-21A39E1B06D1}" srcOrd="2" destOrd="0" parTransId="{0EFB3160-6F0A-4DDD-AFB5-36BD6C9EAC22}" sibTransId="{0D948DFD-CE73-4B8B-9BB7-10F231A69864}"/>
    <dgm:cxn modelId="{DD7EDD57-85AB-4EFD-B682-75B93E141929}" srcId="{FC695A85-C26A-426F-B05A-30B859547445}" destId="{69A92EB6-AD44-4910-8B9E-C03AB66D46FF}" srcOrd="4" destOrd="0" parTransId="{86E7F19C-61CE-4064-A64E-6CFF65C01A2D}" sibTransId="{6C0AA9A6-DAC3-46AA-A0B3-1C08DAFC9D8A}"/>
    <dgm:cxn modelId="{4ED83706-56AD-49A5-B993-3BDC493D747F}" srcId="{2CE2ECF7-A3C0-4DA7-8B02-664EA7FD4D22}" destId="{FC695A85-C26A-426F-B05A-30B859547445}" srcOrd="0" destOrd="0" parTransId="{41FA3CA3-8BE9-457F-A2EA-CCA812376240}" sibTransId="{C22393AC-D13F-4A9C-9B01-8E4C3C9831D8}"/>
    <dgm:cxn modelId="{28931D2E-5B2F-4B4E-BB0F-1D35742625C6}" type="presOf" srcId="{2CE2ECF7-A3C0-4DA7-8B02-664EA7FD4D22}" destId="{7A480761-26BC-4444-8DDF-7B67C412699A}" srcOrd="0" destOrd="0" presId="urn:microsoft.com/office/officeart/2005/8/layout/lProcess2"/>
    <dgm:cxn modelId="{7292BF60-9144-4399-9A83-E374378CF662}" type="presOf" srcId="{64FFB94B-3AB5-4446-9EA2-B575155EA355}" destId="{5451BB36-8302-4134-8DD1-D355082E859B}" srcOrd="0" destOrd="0" presId="urn:microsoft.com/office/officeart/2005/8/layout/lProcess2"/>
    <dgm:cxn modelId="{0818C382-7E46-4C8C-9C42-7AB80562D77E}" type="presOf" srcId="{BB5BF2B4-982D-4DA6-AB32-FAEC4F729E8B}" destId="{025E6A36-29AA-4C4A-912A-84D01F1BBBB9}" srcOrd="0" destOrd="0" presId="urn:microsoft.com/office/officeart/2005/8/layout/lProcess2"/>
    <dgm:cxn modelId="{D4ED599B-6375-419C-A2B0-9378A3C148BD}" srcId="{FC695A85-C26A-426F-B05A-30B859547445}" destId="{97612760-DAA4-4780-90DB-21FBF2558747}" srcOrd="1" destOrd="0" parTransId="{5D8F8397-9B3E-441E-91C5-CC4CD1C98C3B}" sibTransId="{919AC0FB-621A-4848-94A3-9816330F199F}"/>
    <dgm:cxn modelId="{04ADF91E-D7A5-48E6-B947-C6F99CC52F4B}" type="presOf" srcId="{1B560EAF-A41B-4133-BF35-6C66C697A4FF}" destId="{F9189F69-DD87-42C7-A18B-392F7F2808BA}" srcOrd="0" destOrd="0" presId="urn:microsoft.com/office/officeart/2005/8/layout/lProcess2"/>
    <dgm:cxn modelId="{41D61D48-B196-42A4-A27C-A1B336D0B175}" type="presOf" srcId="{69A92EB6-AD44-4910-8B9E-C03AB66D46FF}" destId="{57DAE8C4-F5C7-4AA1-883F-484EF635C115}" srcOrd="0" destOrd="0" presId="urn:microsoft.com/office/officeart/2005/8/layout/lProcess2"/>
    <dgm:cxn modelId="{EF6C18AB-3D29-4D18-A44F-21B45976A96F}" srcId="{FC695A85-C26A-426F-B05A-30B859547445}" destId="{0C114C5B-7DF5-48CB-81EA-FDDE96A78C2A}" srcOrd="0" destOrd="0" parTransId="{AB6CEAC8-E2AB-421D-BE00-443D22A63E96}" sibTransId="{2B159B75-FC6F-4940-809D-22D19122C2D3}"/>
    <dgm:cxn modelId="{C4175405-11E2-4287-976D-E072C94166D8}" type="presOf" srcId="{C50858D6-A4F8-4C29-ABB6-90E24AF20FB9}" destId="{328CC983-5D70-40A2-89BC-FABF0EBCD221}" srcOrd="1" destOrd="0" presId="urn:microsoft.com/office/officeart/2005/8/layout/lProcess2"/>
    <dgm:cxn modelId="{F4D32F9E-DEA0-47F8-9563-9F356C1DFA79}" type="presOf" srcId="{FC695A85-C26A-426F-B05A-30B859547445}" destId="{1AC27474-3571-479B-97FA-1F0779A656ED}" srcOrd="1" destOrd="0" presId="urn:microsoft.com/office/officeart/2005/8/layout/lProcess2"/>
    <dgm:cxn modelId="{B67247BB-5A1A-49D3-8399-9A33F32AD219}" type="presOf" srcId="{0C114C5B-7DF5-48CB-81EA-FDDE96A78C2A}" destId="{630DFD9D-2180-40E2-8E8B-17A8BD5D470F}" srcOrd="0" destOrd="0" presId="urn:microsoft.com/office/officeart/2005/8/layout/lProcess2"/>
    <dgm:cxn modelId="{4400FEF0-6C98-4B50-8D56-9CD99B4F4385}" type="presOf" srcId="{B9D8E520-0F21-4DF2-BFC0-956156CA95C5}" destId="{AF88C81F-3B64-43FA-A0F3-16541FD22BC1}" srcOrd="0" destOrd="0" presId="urn:microsoft.com/office/officeart/2005/8/layout/lProcess2"/>
    <dgm:cxn modelId="{574DECE0-771C-41E9-861C-305850C99C24}" type="presOf" srcId="{B1FDE9FF-9E77-409A-BA98-21A39E1B06D1}" destId="{33BF24D9-C229-485A-B32C-575F02FE07DB}" srcOrd="0" destOrd="0" presId="urn:microsoft.com/office/officeart/2005/8/layout/lProcess2"/>
    <dgm:cxn modelId="{1423762D-E5FB-404D-AB90-BD4E2C1B3885}" srcId="{FC695A85-C26A-426F-B05A-30B859547445}" destId="{FA8F9712-8F5C-43F5-9519-99E67D2CD0E5}" srcOrd="3" destOrd="0" parTransId="{213C3B2A-7737-4DC5-8F38-E30E68D3E901}" sibTransId="{16413EED-C79A-4763-B266-631D7000ADEB}"/>
    <dgm:cxn modelId="{5FDFEE44-2B26-4190-9A0E-04F8DE556DEB}" type="presParOf" srcId="{7A480761-26BC-4444-8DDF-7B67C412699A}" destId="{D6FB9B29-64A3-464C-B364-C9B568E9301D}" srcOrd="0" destOrd="0" presId="urn:microsoft.com/office/officeart/2005/8/layout/lProcess2"/>
    <dgm:cxn modelId="{7323A0C8-5890-4CF4-8D67-EA8A21DB6F1D}" type="presParOf" srcId="{D6FB9B29-64A3-464C-B364-C9B568E9301D}" destId="{57134075-99FD-4ACE-BBF8-18190247EDDC}" srcOrd="0" destOrd="0" presId="urn:microsoft.com/office/officeart/2005/8/layout/lProcess2"/>
    <dgm:cxn modelId="{0BAB34F1-60D3-4153-A5A9-8AA9A48E32DC}" type="presParOf" srcId="{D6FB9B29-64A3-464C-B364-C9B568E9301D}" destId="{1AC27474-3571-479B-97FA-1F0779A656ED}" srcOrd="1" destOrd="0" presId="urn:microsoft.com/office/officeart/2005/8/layout/lProcess2"/>
    <dgm:cxn modelId="{45AEA27C-1034-4DC7-81BD-A7AF0E7EA8E5}" type="presParOf" srcId="{D6FB9B29-64A3-464C-B364-C9B568E9301D}" destId="{D25C5352-9FC0-4378-858F-EF2F9830F6A5}" srcOrd="2" destOrd="0" presId="urn:microsoft.com/office/officeart/2005/8/layout/lProcess2"/>
    <dgm:cxn modelId="{0EC4C798-9A12-4AC3-9088-4660301367C7}" type="presParOf" srcId="{D25C5352-9FC0-4378-858F-EF2F9830F6A5}" destId="{35F12A54-711D-45E5-A90C-903E0341DD25}" srcOrd="0" destOrd="0" presId="urn:microsoft.com/office/officeart/2005/8/layout/lProcess2"/>
    <dgm:cxn modelId="{43B4B6BA-E22E-4813-9F79-04439CFB0902}" type="presParOf" srcId="{35F12A54-711D-45E5-A90C-903E0341DD25}" destId="{630DFD9D-2180-40E2-8E8B-17A8BD5D470F}" srcOrd="0" destOrd="0" presId="urn:microsoft.com/office/officeart/2005/8/layout/lProcess2"/>
    <dgm:cxn modelId="{35FBC169-FA65-4557-9CCD-BC8BC2D000E6}" type="presParOf" srcId="{35F12A54-711D-45E5-A90C-903E0341DD25}" destId="{507C0ECA-CAF8-4F00-861F-589F37819EED}" srcOrd="1" destOrd="0" presId="urn:microsoft.com/office/officeart/2005/8/layout/lProcess2"/>
    <dgm:cxn modelId="{51129A79-5A64-4682-AF8E-58B90C143438}" type="presParOf" srcId="{35F12A54-711D-45E5-A90C-903E0341DD25}" destId="{9F2B9529-714D-4979-8EA0-BC992CA3B038}" srcOrd="2" destOrd="0" presId="urn:microsoft.com/office/officeart/2005/8/layout/lProcess2"/>
    <dgm:cxn modelId="{A2DEB0D2-C7E7-4AB3-8401-B9F41A5A79B3}" type="presParOf" srcId="{35F12A54-711D-45E5-A90C-903E0341DD25}" destId="{A8AF1263-8DF0-4F8A-BED0-59F23E1C23FD}" srcOrd="3" destOrd="0" presId="urn:microsoft.com/office/officeart/2005/8/layout/lProcess2"/>
    <dgm:cxn modelId="{B574FA18-DD12-423C-A699-B99C9DBE8112}" type="presParOf" srcId="{35F12A54-711D-45E5-A90C-903E0341DD25}" destId="{AF88C81F-3B64-43FA-A0F3-16541FD22BC1}" srcOrd="4" destOrd="0" presId="urn:microsoft.com/office/officeart/2005/8/layout/lProcess2"/>
    <dgm:cxn modelId="{7C16B014-5A57-4B93-9E9D-1DEEB76E3551}" type="presParOf" srcId="{35F12A54-711D-45E5-A90C-903E0341DD25}" destId="{81BA203D-2DB2-4B6C-987D-658D914B2C4F}" srcOrd="5" destOrd="0" presId="urn:microsoft.com/office/officeart/2005/8/layout/lProcess2"/>
    <dgm:cxn modelId="{EA66D4C6-0BA2-4EC1-AA33-F200E0E8E330}" type="presParOf" srcId="{35F12A54-711D-45E5-A90C-903E0341DD25}" destId="{085B41BC-3DAF-41FE-AD8C-7C476E1C05B4}" srcOrd="6" destOrd="0" presId="urn:microsoft.com/office/officeart/2005/8/layout/lProcess2"/>
    <dgm:cxn modelId="{C621AC2E-60CA-4523-A011-12ABE7DF895E}" type="presParOf" srcId="{35F12A54-711D-45E5-A90C-903E0341DD25}" destId="{BFF38C73-C2C9-4BA4-8A44-C1A852D1B378}" srcOrd="7" destOrd="0" presId="urn:microsoft.com/office/officeart/2005/8/layout/lProcess2"/>
    <dgm:cxn modelId="{265CCB6C-EE24-4D22-8A65-D1B3CBC3782E}" type="presParOf" srcId="{35F12A54-711D-45E5-A90C-903E0341DD25}" destId="{57DAE8C4-F5C7-4AA1-883F-484EF635C115}" srcOrd="8" destOrd="0" presId="urn:microsoft.com/office/officeart/2005/8/layout/lProcess2"/>
    <dgm:cxn modelId="{494A7607-F806-4DB5-9CAA-4579F698F6F0}" type="presParOf" srcId="{35F12A54-711D-45E5-A90C-903E0341DD25}" destId="{D1506E85-BE93-4321-B9F4-DCF471B37810}" srcOrd="9" destOrd="0" presId="urn:microsoft.com/office/officeart/2005/8/layout/lProcess2"/>
    <dgm:cxn modelId="{7E4E9CB5-7F64-4411-B99B-6480CB7AB73A}" type="presParOf" srcId="{35F12A54-711D-45E5-A90C-903E0341DD25}" destId="{876F8098-E875-4717-A25D-D131B15807D4}" srcOrd="10" destOrd="0" presId="urn:microsoft.com/office/officeart/2005/8/layout/lProcess2"/>
    <dgm:cxn modelId="{3149CB14-0D5B-4D57-826A-B6C421D6A22B}" type="presParOf" srcId="{7A480761-26BC-4444-8DDF-7B67C412699A}" destId="{B9218324-7C44-4150-93CB-80653E783E36}" srcOrd="1" destOrd="0" presId="urn:microsoft.com/office/officeart/2005/8/layout/lProcess2"/>
    <dgm:cxn modelId="{BE25CF3D-681A-427C-B946-EEB4194DB541}" type="presParOf" srcId="{7A480761-26BC-4444-8DDF-7B67C412699A}" destId="{35BD9A87-44C4-4EF5-ABC1-ECA2F47B80EC}" srcOrd="2" destOrd="0" presId="urn:microsoft.com/office/officeart/2005/8/layout/lProcess2"/>
    <dgm:cxn modelId="{CA93AB53-F3C2-49D1-B764-056EB390206D}" type="presParOf" srcId="{35BD9A87-44C4-4EF5-ABC1-ECA2F47B80EC}" destId="{49A8C00B-EBE2-4535-86B3-62CAFA22176D}" srcOrd="0" destOrd="0" presId="urn:microsoft.com/office/officeart/2005/8/layout/lProcess2"/>
    <dgm:cxn modelId="{7EB0B36F-AD6C-438D-861B-F471C070D11E}" type="presParOf" srcId="{35BD9A87-44C4-4EF5-ABC1-ECA2F47B80EC}" destId="{328CC983-5D70-40A2-89BC-FABF0EBCD221}" srcOrd="1" destOrd="0" presId="urn:microsoft.com/office/officeart/2005/8/layout/lProcess2"/>
    <dgm:cxn modelId="{4168B4D6-687E-4FE6-A0F0-1BBFFEFBBED6}" type="presParOf" srcId="{35BD9A87-44C4-4EF5-ABC1-ECA2F47B80EC}" destId="{2AB0548F-6CC9-4805-812E-A6544191BBDE}" srcOrd="2" destOrd="0" presId="urn:microsoft.com/office/officeart/2005/8/layout/lProcess2"/>
    <dgm:cxn modelId="{9F70E9BD-E9A2-448C-84DE-0E63213718F7}" type="presParOf" srcId="{2AB0548F-6CC9-4805-812E-A6544191BBDE}" destId="{853DBDD7-EC92-4F15-8E59-9B277EAC8F7C}" srcOrd="0" destOrd="0" presId="urn:microsoft.com/office/officeart/2005/8/layout/lProcess2"/>
    <dgm:cxn modelId="{DB0A1BF8-95E7-4999-B413-818D705FA2F2}" type="presParOf" srcId="{853DBDD7-EC92-4F15-8E59-9B277EAC8F7C}" destId="{806B36A6-D68D-48A1-A909-34D2931D1DE1}" srcOrd="0" destOrd="0" presId="urn:microsoft.com/office/officeart/2005/8/layout/lProcess2"/>
    <dgm:cxn modelId="{BB4FE4F3-3621-4363-A9AD-61E359897864}" type="presParOf" srcId="{853DBDD7-EC92-4F15-8E59-9B277EAC8F7C}" destId="{86C963C7-0694-4960-9381-BE37BABD870B}" srcOrd="1" destOrd="0" presId="urn:microsoft.com/office/officeart/2005/8/layout/lProcess2"/>
    <dgm:cxn modelId="{051E6BC9-D1D8-4989-A86A-842E49B40BEF}" type="presParOf" srcId="{853DBDD7-EC92-4F15-8E59-9B277EAC8F7C}" destId="{F9189F69-DD87-42C7-A18B-392F7F2808BA}" srcOrd="2" destOrd="0" presId="urn:microsoft.com/office/officeart/2005/8/layout/lProcess2"/>
    <dgm:cxn modelId="{4B6D3198-8D1D-4FA4-AF60-AC8A105FF3A9}" type="presParOf" srcId="{853DBDD7-EC92-4F15-8E59-9B277EAC8F7C}" destId="{0CCE9AEE-D8D8-4CB0-BB20-F05E366418BB}" srcOrd="3" destOrd="0" presId="urn:microsoft.com/office/officeart/2005/8/layout/lProcess2"/>
    <dgm:cxn modelId="{A8C206BF-270B-4BB4-A180-9F835AC5410D}" type="presParOf" srcId="{853DBDD7-EC92-4F15-8E59-9B277EAC8F7C}" destId="{33BF24D9-C229-485A-B32C-575F02FE07DB}" srcOrd="4" destOrd="0" presId="urn:microsoft.com/office/officeart/2005/8/layout/lProcess2"/>
    <dgm:cxn modelId="{748EE18D-2D67-457B-97C3-A0528FA769BC}" type="presParOf" srcId="{7A480761-26BC-4444-8DDF-7B67C412699A}" destId="{CE611E1E-D4C6-4BDD-9665-DA8F5FABDDC2}" srcOrd="3" destOrd="0" presId="urn:microsoft.com/office/officeart/2005/8/layout/lProcess2"/>
    <dgm:cxn modelId="{47E67631-77BE-420B-B5D0-868805A7E4C0}" type="presParOf" srcId="{7A480761-26BC-4444-8DDF-7B67C412699A}" destId="{51AEADF8-CE04-448E-B425-14742F663AD6}" srcOrd="4" destOrd="0" presId="urn:microsoft.com/office/officeart/2005/8/layout/lProcess2"/>
    <dgm:cxn modelId="{F984DA09-0D4D-4E70-8E3B-D61CE7FF0696}" type="presParOf" srcId="{51AEADF8-CE04-448E-B425-14742F663AD6}" destId="{025E6A36-29AA-4C4A-912A-84D01F1BBBB9}" srcOrd="0" destOrd="0" presId="urn:microsoft.com/office/officeart/2005/8/layout/lProcess2"/>
    <dgm:cxn modelId="{C757EED6-FE1C-4696-8B6D-41F0B71BA478}" type="presParOf" srcId="{51AEADF8-CE04-448E-B425-14742F663AD6}" destId="{F4FA4221-32FC-4A4B-97B1-CA2A3A06A8FE}" srcOrd="1" destOrd="0" presId="urn:microsoft.com/office/officeart/2005/8/layout/lProcess2"/>
    <dgm:cxn modelId="{3601E235-FF48-4169-BD2A-7B897409BC26}" type="presParOf" srcId="{51AEADF8-CE04-448E-B425-14742F663AD6}" destId="{E4AE7CB6-A04C-485E-BA1C-4F97C20E71B6}" srcOrd="2" destOrd="0" presId="urn:microsoft.com/office/officeart/2005/8/layout/lProcess2"/>
    <dgm:cxn modelId="{2FA87AA5-2BEE-442B-9CD2-3494BF38A71B}" type="presParOf" srcId="{E4AE7CB6-A04C-485E-BA1C-4F97C20E71B6}" destId="{A2F4639B-5AE5-4F91-82B6-9DB54947FAE4}" srcOrd="0" destOrd="0" presId="urn:microsoft.com/office/officeart/2005/8/layout/lProcess2"/>
    <dgm:cxn modelId="{943D2CC4-8CA4-46CB-9F85-555AA6650FD3}" type="presParOf" srcId="{A2F4639B-5AE5-4F91-82B6-9DB54947FAE4}" destId="{93BEAAD5-9718-4757-B01D-52D71B459859}" srcOrd="0" destOrd="0" presId="urn:microsoft.com/office/officeart/2005/8/layout/lProcess2"/>
    <dgm:cxn modelId="{83A11B97-DF03-450B-9F16-223788269F96}" type="presParOf" srcId="{A2F4639B-5AE5-4F91-82B6-9DB54947FAE4}" destId="{8667EDA6-8CD8-46C3-86EB-F3CA84C79CC0}" srcOrd="1" destOrd="0" presId="urn:microsoft.com/office/officeart/2005/8/layout/lProcess2"/>
    <dgm:cxn modelId="{43AEC019-F63E-4F8C-95B2-C184B9979695}" type="presParOf" srcId="{A2F4639B-5AE5-4F91-82B6-9DB54947FAE4}" destId="{2B44B5EF-6608-4C01-9BA0-E92C93C68167}" srcOrd="2" destOrd="0" presId="urn:microsoft.com/office/officeart/2005/8/layout/lProcess2"/>
    <dgm:cxn modelId="{D5CEA1C2-FCCB-4966-A0A4-313B8D25C6F1}" type="presParOf" srcId="{A2F4639B-5AE5-4F91-82B6-9DB54947FAE4}" destId="{5DA657A7-497C-41E7-A1F6-C60AD8370B96}" srcOrd="3" destOrd="0" presId="urn:microsoft.com/office/officeart/2005/8/layout/lProcess2"/>
    <dgm:cxn modelId="{7C443ECD-8E08-4F4C-9BC6-8FAE42F6785E}" type="presParOf" srcId="{A2F4639B-5AE5-4F91-82B6-9DB54947FAE4}" destId="{5451BB36-8302-4134-8DD1-D355082E859B}" srcOrd="4" destOrd="0" presId="urn:microsoft.com/office/officeart/2005/8/layout/lProcess2"/>
    <dgm:cxn modelId="{3823989B-0766-4432-A569-7615A8F782A8}" type="presParOf" srcId="{A2F4639B-5AE5-4F91-82B6-9DB54947FAE4}" destId="{54E0B98B-AE37-4F5F-874C-26263CB02AE8}" srcOrd="5" destOrd="0" presId="urn:microsoft.com/office/officeart/2005/8/layout/lProcess2"/>
    <dgm:cxn modelId="{28C63CBC-C600-4E5A-9020-D92C399F22A2}" type="presParOf" srcId="{A2F4639B-5AE5-4F91-82B6-9DB54947FAE4}" destId="{45072C81-EBA6-47F1-BBAC-2D16ACC74D8B}" srcOrd="6"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134075-99FD-4ACE-BBF8-18190247EDDC}">
      <dsp:nvSpPr>
        <dsp:cNvPr id="0" name=""/>
        <dsp:cNvSpPr/>
      </dsp:nvSpPr>
      <dsp:spPr>
        <a:xfrm>
          <a:off x="1012" y="0"/>
          <a:ext cx="2631504" cy="5472608"/>
        </a:xfrm>
        <a:prstGeom prst="roundRect">
          <a:avLst>
            <a:gd name="adj" fmla="val 10000"/>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k-SK" sz="2400" b="1" kern="1200" dirty="0" smtClean="0">
              <a:solidFill>
                <a:schemeClr val="accent2">
                  <a:lumMod val="75000"/>
                </a:schemeClr>
              </a:solidFill>
              <a:latin typeface="Arial" panose="020B0604020202020204" pitchFamily="34" charset="0"/>
              <a:cs typeface="Arial" panose="020B0604020202020204" pitchFamily="34" charset="0"/>
            </a:rPr>
            <a:t>dizajn testu a jeho pilotovanie</a:t>
          </a:r>
          <a:endParaRPr lang="sk-SK" sz="2400" b="1" kern="1200" dirty="0">
            <a:solidFill>
              <a:schemeClr val="accent2">
                <a:lumMod val="75000"/>
              </a:schemeClr>
            </a:solidFill>
            <a:latin typeface="Arial" panose="020B0604020202020204" pitchFamily="34" charset="0"/>
            <a:cs typeface="Arial" panose="020B0604020202020204" pitchFamily="34" charset="0"/>
          </a:endParaRPr>
        </a:p>
      </dsp:txBody>
      <dsp:txXfrm>
        <a:off x="1012" y="0"/>
        <a:ext cx="2631504" cy="1641782"/>
      </dsp:txXfrm>
    </dsp:sp>
    <dsp:sp modelId="{630DFD9D-2180-40E2-8E8B-17A8BD5D470F}">
      <dsp:nvSpPr>
        <dsp:cNvPr id="0" name=""/>
        <dsp:cNvSpPr/>
      </dsp:nvSpPr>
      <dsp:spPr>
        <a:xfrm>
          <a:off x="113251" y="1642049"/>
          <a:ext cx="2407026" cy="525415"/>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b="0" kern="1200" dirty="0" smtClean="0">
              <a:solidFill>
                <a:schemeClr val="tx1"/>
              </a:solidFill>
              <a:latin typeface="Arial" panose="020B0604020202020204" pitchFamily="34" charset="0"/>
              <a:cs typeface="Arial" panose="020B0604020202020204" pitchFamily="34" charset="0"/>
            </a:rPr>
            <a:t>Napísanie</a:t>
          </a:r>
          <a:r>
            <a:rPr lang="sk-SK" sz="2000" b="1" kern="1200" dirty="0" smtClean="0">
              <a:solidFill>
                <a:schemeClr val="tx1"/>
              </a:solidFill>
              <a:latin typeface="Arial" panose="020B0604020202020204" pitchFamily="34" charset="0"/>
              <a:cs typeface="Arial" panose="020B0604020202020204" pitchFamily="34" charset="0"/>
            </a:rPr>
            <a:t> </a:t>
          </a:r>
          <a:r>
            <a:rPr lang="sk-SK" sz="2000" b="0" kern="1200" dirty="0" smtClean="0">
              <a:solidFill>
                <a:schemeClr val="tx1"/>
              </a:solidFill>
              <a:latin typeface="Arial" panose="020B0604020202020204" pitchFamily="34" charset="0"/>
              <a:cs typeface="Arial" panose="020B0604020202020204" pitchFamily="34" charset="0"/>
            </a:rPr>
            <a:t>špecifikácií</a:t>
          </a:r>
          <a:r>
            <a:rPr lang="sk-SK" sz="2000" b="1" kern="1200" dirty="0" smtClean="0">
              <a:solidFill>
                <a:schemeClr val="tx1"/>
              </a:solidFill>
              <a:latin typeface="Arial" panose="020B0604020202020204" pitchFamily="34" charset="0"/>
              <a:cs typeface="Arial" panose="020B0604020202020204" pitchFamily="34" charset="0"/>
            </a:rPr>
            <a:t> </a:t>
          </a:r>
          <a:r>
            <a:rPr lang="sk-SK" sz="2000" b="0" kern="1200" dirty="0" smtClean="0">
              <a:solidFill>
                <a:schemeClr val="tx1"/>
              </a:solidFill>
              <a:latin typeface="Arial" panose="020B0604020202020204" pitchFamily="34" charset="0"/>
              <a:cs typeface="Arial" panose="020B0604020202020204" pitchFamily="34" charset="0"/>
            </a:rPr>
            <a:t>testu</a:t>
          </a:r>
          <a:endParaRPr lang="sk-SK" sz="2000" b="0" kern="1200" dirty="0">
            <a:solidFill>
              <a:schemeClr val="tx1"/>
            </a:solidFill>
            <a:latin typeface="Arial" panose="020B0604020202020204" pitchFamily="34" charset="0"/>
            <a:cs typeface="Arial" panose="020B0604020202020204" pitchFamily="34" charset="0"/>
          </a:endParaRPr>
        </a:p>
      </dsp:txBody>
      <dsp:txXfrm>
        <a:off x="128640" y="1657438"/>
        <a:ext cx="2376248" cy="494637"/>
      </dsp:txXfrm>
    </dsp:sp>
    <dsp:sp modelId="{9F2B9529-714D-4979-8EA0-BC992CA3B038}">
      <dsp:nvSpPr>
        <dsp:cNvPr id="0" name=""/>
        <dsp:cNvSpPr/>
      </dsp:nvSpPr>
      <dsp:spPr>
        <a:xfrm>
          <a:off x="113251" y="2248298"/>
          <a:ext cx="2407026" cy="525415"/>
        </a:xfrm>
        <a:prstGeom prst="roundRect">
          <a:avLst>
            <a:gd name="adj" fmla="val 10000"/>
          </a:avLst>
        </a:prstGeom>
        <a:gradFill rotWithShape="0">
          <a:gsLst>
            <a:gs pos="0">
              <a:schemeClr val="accent5">
                <a:hueOff val="-102943"/>
                <a:satOff val="-1996"/>
                <a:lumOff val="-719"/>
                <a:alphaOff val="0"/>
                <a:shade val="51000"/>
                <a:satMod val="130000"/>
              </a:schemeClr>
            </a:gs>
            <a:gs pos="80000">
              <a:schemeClr val="accent5">
                <a:hueOff val="-102943"/>
                <a:satOff val="-1996"/>
                <a:lumOff val="-719"/>
                <a:alphaOff val="0"/>
                <a:shade val="93000"/>
                <a:satMod val="130000"/>
              </a:schemeClr>
            </a:gs>
            <a:gs pos="100000">
              <a:schemeClr val="accent5">
                <a:hueOff val="-102943"/>
                <a:satOff val="-1996"/>
                <a:lumOff val="-71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100000"/>
            </a:lnSpc>
            <a:spcBef>
              <a:spcPct val="0"/>
            </a:spcBef>
            <a:spcAft>
              <a:spcPct val="35000"/>
            </a:spcAft>
          </a:pPr>
          <a:r>
            <a:rPr lang="sk-SK" sz="1600" kern="1200" dirty="0" smtClean="0">
              <a:solidFill>
                <a:schemeClr val="tx1"/>
              </a:solidFill>
              <a:latin typeface="Arial" panose="020B0604020202020204" pitchFamily="34" charset="0"/>
              <a:cs typeface="Arial" panose="020B0604020202020204" pitchFamily="34" charset="0"/>
            </a:rPr>
            <a:t>Návrh úloh, hodnotiacej škály, kritérií hodnotenia</a:t>
          </a:r>
        </a:p>
      </dsp:txBody>
      <dsp:txXfrm>
        <a:off x="128640" y="2263687"/>
        <a:ext cx="2376248" cy="494637"/>
      </dsp:txXfrm>
    </dsp:sp>
    <dsp:sp modelId="{AF88C81F-3B64-43FA-A0F3-16541FD22BC1}">
      <dsp:nvSpPr>
        <dsp:cNvPr id="0" name=""/>
        <dsp:cNvSpPr/>
      </dsp:nvSpPr>
      <dsp:spPr>
        <a:xfrm>
          <a:off x="113251" y="2854547"/>
          <a:ext cx="2407026" cy="525415"/>
        </a:xfrm>
        <a:prstGeom prst="roundRect">
          <a:avLst>
            <a:gd name="adj" fmla="val 10000"/>
          </a:avLst>
        </a:prstGeom>
        <a:gradFill rotWithShape="0">
          <a:gsLst>
            <a:gs pos="0">
              <a:schemeClr val="accent5">
                <a:hueOff val="-205886"/>
                <a:satOff val="-3992"/>
                <a:lumOff val="-1438"/>
                <a:alphaOff val="0"/>
                <a:shade val="51000"/>
                <a:satMod val="130000"/>
              </a:schemeClr>
            </a:gs>
            <a:gs pos="80000">
              <a:schemeClr val="accent5">
                <a:hueOff val="-205886"/>
                <a:satOff val="-3992"/>
                <a:lumOff val="-1438"/>
                <a:alphaOff val="0"/>
                <a:shade val="93000"/>
                <a:satMod val="130000"/>
              </a:schemeClr>
            </a:gs>
            <a:gs pos="100000">
              <a:schemeClr val="accent5">
                <a:hueOff val="-205886"/>
                <a:satOff val="-3992"/>
                <a:lumOff val="-143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Úprava testu a úloh</a:t>
          </a:r>
          <a:endParaRPr lang="sk-SK" sz="2000" kern="1200" dirty="0">
            <a:solidFill>
              <a:schemeClr val="tx1"/>
            </a:solidFill>
            <a:latin typeface="Arial" panose="020B0604020202020204" pitchFamily="34" charset="0"/>
            <a:cs typeface="Arial" panose="020B0604020202020204" pitchFamily="34" charset="0"/>
          </a:endParaRPr>
        </a:p>
      </dsp:txBody>
      <dsp:txXfrm>
        <a:off x="128640" y="2869936"/>
        <a:ext cx="2376248" cy="494637"/>
      </dsp:txXfrm>
    </dsp:sp>
    <dsp:sp modelId="{085B41BC-3DAF-41FE-AD8C-7C476E1C05B4}">
      <dsp:nvSpPr>
        <dsp:cNvPr id="0" name=""/>
        <dsp:cNvSpPr/>
      </dsp:nvSpPr>
      <dsp:spPr>
        <a:xfrm>
          <a:off x="113251" y="3460796"/>
          <a:ext cx="2407026" cy="525415"/>
        </a:xfrm>
        <a:prstGeom prst="roundRect">
          <a:avLst>
            <a:gd name="adj" fmla="val 10000"/>
          </a:avLst>
        </a:prstGeom>
        <a:gradFill rotWithShape="0">
          <a:gsLst>
            <a:gs pos="0">
              <a:schemeClr val="accent5">
                <a:hueOff val="-308830"/>
                <a:satOff val="-5988"/>
                <a:lumOff val="-2157"/>
                <a:alphaOff val="0"/>
                <a:shade val="51000"/>
                <a:satMod val="130000"/>
              </a:schemeClr>
            </a:gs>
            <a:gs pos="80000">
              <a:schemeClr val="accent5">
                <a:hueOff val="-308830"/>
                <a:satOff val="-5988"/>
                <a:lumOff val="-2157"/>
                <a:alphaOff val="0"/>
                <a:shade val="93000"/>
                <a:satMod val="130000"/>
              </a:schemeClr>
            </a:gs>
            <a:gs pos="100000">
              <a:schemeClr val="accent5">
                <a:hueOff val="-308830"/>
                <a:satOff val="-5988"/>
                <a:lumOff val="-215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Pilotáž a analýza výsledkov</a:t>
          </a:r>
          <a:endParaRPr lang="sk-SK" sz="2000" kern="1200" dirty="0">
            <a:solidFill>
              <a:schemeClr val="tx1"/>
            </a:solidFill>
            <a:latin typeface="Arial" panose="020B0604020202020204" pitchFamily="34" charset="0"/>
            <a:cs typeface="Arial" panose="020B0604020202020204" pitchFamily="34" charset="0"/>
          </a:endParaRPr>
        </a:p>
      </dsp:txBody>
      <dsp:txXfrm>
        <a:off x="128640" y="3476185"/>
        <a:ext cx="2376248" cy="494637"/>
      </dsp:txXfrm>
    </dsp:sp>
    <dsp:sp modelId="{57DAE8C4-F5C7-4AA1-883F-484EF635C115}">
      <dsp:nvSpPr>
        <dsp:cNvPr id="0" name=""/>
        <dsp:cNvSpPr/>
      </dsp:nvSpPr>
      <dsp:spPr>
        <a:xfrm>
          <a:off x="113251" y="4067045"/>
          <a:ext cx="2407026" cy="525415"/>
        </a:xfrm>
        <a:prstGeom prst="roundRect">
          <a:avLst>
            <a:gd name="adj" fmla="val 10000"/>
          </a:avLst>
        </a:prstGeom>
        <a:gradFill rotWithShape="0">
          <a:gsLst>
            <a:gs pos="0">
              <a:schemeClr val="accent5">
                <a:hueOff val="-411773"/>
                <a:satOff val="-7984"/>
                <a:lumOff val="-2876"/>
                <a:alphaOff val="0"/>
                <a:shade val="51000"/>
                <a:satMod val="130000"/>
              </a:schemeClr>
            </a:gs>
            <a:gs pos="80000">
              <a:schemeClr val="accent5">
                <a:hueOff val="-411773"/>
                <a:satOff val="-7984"/>
                <a:lumOff val="-2876"/>
                <a:alphaOff val="0"/>
                <a:shade val="93000"/>
                <a:satMod val="130000"/>
              </a:schemeClr>
            </a:gs>
            <a:gs pos="100000">
              <a:schemeClr val="accent5">
                <a:hueOff val="-411773"/>
                <a:satOff val="-7984"/>
                <a:lumOff val="-2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Úprava/prepracovanie testu</a:t>
          </a:r>
          <a:endParaRPr lang="sk-SK" sz="2000" kern="1200" dirty="0">
            <a:solidFill>
              <a:schemeClr val="tx1"/>
            </a:solidFill>
            <a:latin typeface="Arial" panose="020B0604020202020204" pitchFamily="34" charset="0"/>
            <a:cs typeface="Arial" panose="020B0604020202020204" pitchFamily="34" charset="0"/>
          </a:endParaRPr>
        </a:p>
      </dsp:txBody>
      <dsp:txXfrm>
        <a:off x="128640" y="4082434"/>
        <a:ext cx="2376248" cy="494637"/>
      </dsp:txXfrm>
    </dsp:sp>
    <dsp:sp modelId="{876F8098-E875-4717-A25D-D131B15807D4}">
      <dsp:nvSpPr>
        <dsp:cNvPr id="0" name=""/>
        <dsp:cNvSpPr/>
      </dsp:nvSpPr>
      <dsp:spPr>
        <a:xfrm>
          <a:off x="113251" y="4673294"/>
          <a:ext cx="2407026" cy="525415"/>
        </a:xfrm>
        <a:prstGeom prst="roundRect">
          <a:avLst>
            <a:gd name="adj" fmla="val 10000"/>
          </a:avLst>
        </a:prstGeom>
        <a:gradFill rotWithShape="0">
          <a:gsLst>
            <a:gs pos="0">
              <a:schemeClr val="accent5">
                <a:hueOff val="-514716"/>
                <a:satOff val="-9980"/>
                <a:lumOff val="-3595"/>
                <a:alphaOff val="0"/>
                <a:shade val="51000"/>
                <a:satMod val="130000"/>
              </a:schemeClr>
            </a:gs>
            <a:gs pos="80000">
              <a:schemeClr val="accent5">
                <a:hueOff val="-514716"/>
                <a:satOff val="-9980"/>
                <a:lumOff val="-3595"/>
                <a:alphaOff val="0"/>
                <a:shade val="93000"/>
                <a:satMod val="130000"/>
              </a:schemeClr>
            </a:gs>
            <a:gs pos="100000">
              <a:schemeClr val="accent5">
                <a:hueOff val="-514716"/>
                <a:satOff val="-9980"/>
                <a:lumOff val="-35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sk-SK" sz="1800" kern="1200" dirty="0" smtClean="0">
              <a:solidFill>
                <a:schemeClr val="tx1"/>
              </a:solidFill>
              <a:latin typeface="Arial" panose="020B0604020202020204" pitchFamily="34" charset="0"/>
              <a:cs typeface="Arial" panose="020B0604020202020204" pitchFamily="34" charset="0"/>
            </a:rPr>
            <a:t>Tlač a expedícia testových materiálov</a:t>
          </a:r>
          <a:endParaRPr lang="sk-SK" sz="1800" kern="1200" dirty="0">
            <a:solidFill>
              <a:schemeClr val="tx1"/>
            </a:solidFill>
            <a:latin typeface="Arial" panose="020B0604020202020204" pitchFamily="34" charset="0"/>
            <a:cs typeface="Arial" panose="020B0604020202020204" pitchFamily="34" charset="0"/>
          </a:endParaRPr>
        </a:p>
      </dsp:txBody>
      <dsp:txXfrm>
        <a:off x="128640" y="4688683"/>
        <a:ext cx="2376248" cy="494637"/>
      </dsp:txXfrm>
    </dsp:sp>
    <dsp:sp modelId="{49A8C00B-EBE2-4535-86B3-62CAFA22176D}">
      <dsp:nvSpPr>
        <dsp:cNvPr id="0" name=""/>
        <dsp:cNvSpPr/>
      </dsp:nvSpPr>
      <dsp:spPr>
        <a:xfrm>
          <a:off x="2829879" y="0"/>
          <a:ext cx="2631504" cy="5472608"/>
        </a:xfrm>
        <a:prstGeom prst="roundRect">
          <a:avLst>
            <a:gd name="adj" fmla="val 10000"/>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k-SK" sz="2400" b="1" kern="1200" dirty="0" smtClean="0">
              <a:solidFill>
                <a:schemeClr val="accent2">
                  <a:lumMod val="75000"/>
                </a:schemeClr>
              </a:solidFill>
              <a:latin typeface="Arial" panose="020B0604020202020204" pitchFamily="34" charset="0"/>
              <a:cs typeface="Arial" panose="020B0604020202020204" pitchFamily="34" charset="0"/>
            </a:rPr>
            <a:t>hotový test pred použitím</a:t>
          </a:r>
          <a:endParaRPr lang="sk-SK" sz="2400" b="1" kern="1200" dirty="0">
            <a:solidFill>
              <a:schemeClr val="accent2">
                <a:lumMod val="75000"/>
              </a:schemeClr>
            </a:solidFill>
            <a:latin typeface="Arial" panose="020B0604020202020204" pitchFamily="34" charset="0"/>
            <a:cs typeface="Arial" panose="020B0604020202020204" pitchFamily="34" charset="0"/>
          </a:endParaRPr>
        </a:p>
      </dsp:txBody>
      <dsp:txXfrm>
        <a:off x="2829879" y="0"/>
        <a:ext cx="2631504" cy="1641782"/>
      </dsp:txXfrm>
    </dsp:sp>
    <dsp:sp modelId="{806B36A6-D68D-48A1-A909-34D2931D1DE1}">
      <dsp:nvSpPr>
        <dsp:cNvPr id="0" name=""/>
        <dsp:cNvSpPr/>
      </dsp:nvSpPr>
      <dsp:spPr>
        <a:xfrm>
          <a:off x="3093030" y="1642250"/>
          <a:ext cx="2105203" cy="1075148"/>
        </a:xfrm>
        <a:prstGeom prst="roundRect">
          <a:avLst>
            <a:gd name="adj" fmla="val 10000"/>
          </a:avLst>
        </a:prstGeom>
        <a:gradFill rotWithShape="0">
          <a:gsLst>
            <a:gs pos="0">
              <a:schemeClr val="accent5">
                <a:hueOff val="-617659"/>
                <a:satOff val="-11976"/>
                <a:lumOff val="-4313"/>
                <a:alphaOff val="0"/>
                <a:shade val="51000"/>
                <a:satMod val="130000"/>
              </a:schemeClr>
            </a:gs>
            <a:gs pos="80000">
              <a:schemeClr val="accent5">
                <a:hueOff val="-617659"/>
                <a:satOff val="-11976"/>
                <a:lumOff val="-4313"/>
                <a:alphaOff val="0"/>
                <a:shade val="93000"/>
                <a:satMod val="130000"/>
              </a:schemeClr>
            </a:gs>
            <a:gs pos="100000">
              <a:schemeClr val="accent5">
                <a:hueOff val="-617659"/>
                <a:satOff val="-11976"/>
                <a:lumOff val="-431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b="0" kern="1200" dirty="0" smtClean="0">
              <a:solidFill>
                <a:schemeClr val="tx1"/>
              </a:solidFill>
              <a:latin typeface="Arial" panose="020B0604020202020204" pitchFamily="34" charset="0"/>
              <a:cs typeface="Arial" panose="020B0604020202020204" pitchFamily="34" charset="0"/>
            </a:rPr>
            <a:t>Školenie skúšajúcich, dozoru, atď.</a:t>
          </a:r>
          <a:endParaRPr lang="sk-SK" sz="2000" b="0" kern="1200" dirty="0">
            <a:solidFill>
              <a:schemeClr val="tx1"/>
            </a:solidFill>
            <a:latin typeface="Arial" panose="020B0604020202020204" pitchFamily="34" charset="0"/>
            <a:cs typeface="Arial" panose="020B0604020202020204" pitchFamily="34" charset="0"/>
          </a:endParaRPr>
        </a:p>
      </dsp:txBody>
      <dsp:txXfrm>
        <a:off x="3124520" y="1673740"/>
        <a:ext cx="2042223" cy="1012168"/>
      </dsp:txXfrm>
    </dsp:sp>
    <dsp:sp modelId="{F9189F69-DD87-42C7-A18B-392F7F2808BA}">
      <dsp:nvSpPr>
        <dsp:cNvPr id="0" name=""/>
        <dsp:cNvSpPr/>
      </dsp:nvSpPr>
      <dsp:spPr>
        <a:xfrm>
          <a:off x="3093030" y="2882805"/>
          <a:ext cx="2105203" cy="1075148"/>
        </a:xfrm>
        <a:prstGeom prst="roundRect">
          <a:avLst>
            <a:gd name="adj" fmla="val 10000"/>
          </a:avLst>
        </a:prstGeom>
        <a:gradFill rotWithShape="0">
          <a:gsLst>
            <a:gs pos="0">
              <a:schemeClr val="accent5">
                <a:hueOff val="-720602"/>
                <a:satOff val="-13973"/>
                <a:lumOff val="-5032"/>
                <a:alphaOff val="0"/>
                <a:shade val="51000"/>
                <a:satMod val="130000"/>
              </a:schemeClr>
            </a:gs>
            <a:gs pos="80000">
              <a:schemeClr val="accent5">
                <a:hueOff val="-720602"/>
                <a:satOff val="-13973"/>
                <a:lumOff val="-5032"/>
                <a:alphaOff val="0"/>
                <a:shade val="93000"/>
                <a:satMod val="130000"/>
              </a:schemeClr>
            </a:gs>
            <a:gs pos="100000">
              <a:schemeClr val="accent5">
                <a:hueOff val="-720602"/>
                <a:satOff val="-13973"/>
                <a:lumOff val="-503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Administrácia testu </a:t>
          </a:r>
          <a:endParaRPr lang="sk-SK" sz="2000" kern="1200" dirty="0">
            <a:solidFill>
              <a:schemeClr val="tx1"/>
            </a:solidFill>
            <a:latin typeface="Arial" panose="020B0604020202020204" pitchFamily="34" charset="0"/>
            <a:cs typeface="Arial" panose="020B0604020202020204" pitchFamily="34" charset="0"/>
          </a:endParaRPr>
        </a:p>
      </dsp:txBody>
      <dsp:txXfrm>
        <a:off x="3124520" y="2914295"/>
        <a:ext cx="2042223" cy="1012168"/>
      </dsp:txXfrm>
    </dsp:sp>
    <dsp:sp modelId="{33BF24D9-C229-485A-B32C-575F02FE07DB}">
      <dsp:nvSpPr>
        <dsp:cNvPr id="0" name=""/>
        <dsp:cNvSpPr/>
      </dsp:nvSpPr>
      <dsp:spPr>
        <a:xfrm>
          <a:off x="3093030" y="4123361"/>
          <a:ext cx="2105203" cy="1075148"/>
        </a:xfrm>
        <a:prstGeom prst="roundRect">
          <a:avLst>
            <a:gd name="adj" fmla="val 10000"/>
          </a:avLst>
        </a:prstGeom>
        <a:gradFill rotWithShape="0">
          <a:gsLst>
            <a:gs pos="0">
              <a:schemeClr val="accent5">
                <a:hueOff val="-823545"/>
                <a:satOff val="-15969"/>
                <a:lumOff val="-5751"/>
                <a:alphaOff val="0"/>
                <a:shade val="51000"/>
                <a:satMod val="130000"/>
              </a:schemeClr>
            </a:gs>
            <a:gs pos="80000">
              <a:schemeClr val="accent5">
                <a:hueOff val="-823545"/>
                <a:satOff val="-15969"/>
                <a:lumOff val="-5751"/>
                <a:alphaOff val="0"/>
                <a:shade val="93000"/>
                <a:satMod val="130000"/>
              </a:schemeClr>
            </a:gs>
            <a:gs pos="100000">
              <a:schemeClr val="accent5">
                <a:hueOff val="-823545"/>
                <a:satOff val="-15969"/>
                <a:lumOff val="-57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Školenie a dozor nad hodnotiacimi</a:t>
          </a:r>
          <a:endParaRPr lang="sk-SK" sz="2000" kern="1200" dirty="0">
            <a:solidFill>
              <a:schemeClr val="tx1"/>
            </a:solidFill>
            <a:latin typeface="Arial" panose="020B0604020202020204" pitchFamily="34" charset="0"/>
            <a:cs typeface="Arial" panose="020B0604020202020204" pitchFamily="34" charset="0"/>
          </a:endParaRPr>
        </a:p>
      </dsp:txBody>
      <dsp:txXfrm>
        <a:off x="3124520" y="4154851"/>
        <a:ext cx="2042223" cy="1012168"/>
      </dsp:txXfrm>
    </dsp:sp>
    <dsp:sp modelId="{025E6A36-29AA-4C4A-912A-84D01F1BBBB9}">
      <dsp:nvSpPr>
        <dsp:cNvPr id="0" name=""/>
        <dsp:cNvSpPr/>
      </dsp:nvSpPr>
      <dsp:spPr>
        <a:xfrm>
          <a:off x="5658747" y="0"/>
          <a:ext cx="2631504" cy="5472608"/>
        </a:xfrm>
        <a:prstGeom prst="roundRect">
          <a:avLst>
            <a:gd name="adj" fmla="val 10000"/>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k-SK" sz="2400" b="1" kern="1200" dirty="0" smtClean="0">
              <a:solidFill>
                <a:schemeClr val="accent2">
                  <a:lumMod val="75000"/>
                </a:schemeClr>
              </a:solidFill>
              <a:latin typeface="Arial" panose="020B0604020202020204" pitchFamily="34" charset="0"/>
              <a:cs typeface="Arial" panose="020B0604020202020204" pitchFamily="34" charset="0"/>
            </a:rPr>
            <a:t>analýza a vyhodnotenie testu</a:t>
          </a:r>
          <a:endParaRPr lang="sk-SK" sz="2400" b="1" kern="1200" dirty="0">
            <a:solidFill>
              <a:schemeClr val="accent2">
                <a:lumMod val="75000"/>
              </a:schemeClr>
            </a:solidFill>
            <a:latin typeface="Arial" panose="020B0604020202020204" pitchFamily="34" charset="0"/>
            <a:cs typeface="Arial" panose="020B0604020202020204" pitchFamily="34" charset="0"/>
          </a:endParaRPr>
        </a:p>
      </dsp:txBody>
      <dsp:txXfrm>
        <a:off x="5658747" y="0"/>
        <a:ext cx="2631504" cy="1641782"/>
      </dsp:txXfrm>
    </dsp:sp>
    <dsp:sp modelId="{93BEAAD5-9718-4757-B01D-52D71B459859}">
      <dsp:nvSpPr>
        <dsp:cNvPr id="0" name=""/>
        <dsp:cNvSpPr/>
      </dsp:nvSpPr>
      <dsp:spPr>
        <a:xfrm>
          <a:off x="5921897" y="1641916"/>
          <a:ext cx="2105203" cy="797242"/>
        </a:xfrm>
        <a:prstGeom prst="roundRect">
          <a:avLst>
            <a:gd name="adj" fmla="val 10000"/>
          </a:avLst>
        </a:prstGeom>
        <a:gradFill rotWithShape="0">
          <a:gsLst>
            <a:gs pos="0">
              <a:schemeClr val="accent5">
                <a:hueOff val="-926489"/>
                <a:satOff val="-17965"/>
                <a:lumOff val="-6470"/>
                <a:alphaOff val="0"/>
                <a:shade val="51000"/>
                <a:satMod val="130000"/>
              </a:schemeClr>
            </a:gs>
            <a:gs pos="80000">
              <a:schemeClr val="accent5">
                <a:hueOff val="-926489"/>
                <a:satOff val="-17965"/>
                <a:lumOff val="-6470"/>
                <a:alphaOff val="0"/>
                <a:shade val="93000"/>
                <a:satMod val="130000"/>
              </a:schemeClr>
            </a:gs>
            <a:gs pos="100000">
              <a:schemeClr val="accent5">
                <a:hueOff val="-926489"/>
                <a:satOff val="-17965"/>
                <a:lumOff val="-647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Analýza výsledkov testu, spätná väzba</a:t>
          </a:r>
          <a:endParaRPr lang="sk-SK" sz="2000" kern="1200" dirty="0">
            <a:solidFill>
              <a:schemeClr val="tx1"/>
            </a:solidFill>
            <a:latin typeface="Arial" panose="020B0604020202020204" pitchFamily="34" charset="0"/>
            <a:cs typeface="Arial" panose="020B0604020202020204" pitchFamily="34" charset="0"/>
          </a:endParaRPr>
        </a:p>
      </dsp:txBody>
      <dsp:txXfrm>
        <a:off x="5945247" y="1665266"/>
        <a:ext cx="2058503" cy="750542"/>
      </dsp:txXfrm>
    </dsp:sp>
    <dsp:sp modelId="{2B44B5EF-6608-4C01-9BA0-E92C93C68167}">
      <dsp:nvSpPr>
        <dsp:cNvPr id="0" name=""/>
        <dsp:cNvSpPr/>
      </dsp:nvSpPr>
      <dsp:spPr>
        <a:xfrm>
          <a:off x="5921897" y="2561811"/>
          <a:ext cx="2105203" cy="797242"/>
        </a:xfrm>
        <a:prstGeom prst="roundRect">
          <a:avLst>
            <a:gd name="adj" fmla="val 10000"/>
          </a:avLst>
        </a:prstGeom>
        <a:gradFill rotWithShape="0">
          <a:gsLst>
            <a:gs pos="0">
              <a:schemeClr val="accent5">
                <a:hueOff val="-1029432"/>
                <a:satOff val="-19961"/>
                <a:lumOff val="-7189"/>
                <a:alphaOff val="0"/>
                <a:shade val="51000"/>
                <a:satMod val="130000"/>
              </a:schemeClr>
            </a:gs>
            <a:gs pos="80000">
              <a:schemeClr val="accent5">
                <a:hueOff val="-1029432"/>
                <a:satOff val="-19961"/>
                <a:lumOff val="-7189"/>
                <a:alphaOff val="0"/>
                <a:shade val="93000"/>
                <a:satMod val="130000"/>
              </a:schemeClr>
            </a:gs>
            <a:gs pos="100000">
              <a:schemeClr val="accent5">
                <a:hueOff val="-1029432"/>
                <a:satOff val="-19961"/>
                <a:lumOff val="-718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Určenie hranice úspešnosti</a:t>
          </a:r>
          <a:endParaRPr lang="sk-SK" sz="2000" kern="1200" dirty="0">
            <a:solidFill>
              <a:schemeClr val="tx1"/>
            </a:solidFill>
            <a:latin typeface="Arial" panose="020B0604020202020204" pitchFamily="34" charset="0"/>
            <a:cs typeface="Arial" panose="020B0604020202020204" pitchFamily="34" charset="0"/>
          </a:endParaRPr>
        </a:p>
      </dsp:txBody>
      <dsp:txXfrm>
        <a:off x="5945247" y="2585161"/>
        <a:ext cx="2058503" cy="750542"/>
      </dsp:txXfrm>
    </dsp:sp>
    <dsp:sp modelId="{5451BB36-8302-4134-8DD1-D355082E859B}">
      <dsp:nvSpPr>
        <dsp:cNvPr id="0" name=""/>
        <dsp:cNvSpPr/>
      </dsp:nvSpPr>
      <dsp:spPr>
        <a:xfrm>
          <a:off x="5921897" y="3481706"/>
          <a:ext cx="2105203" cy="797242"/>
        </a:xfrm>
        <a:prstGeom prst="roundRect">
          <a:avLst>
            <a:gd name="adj" fmla="val 10000"/>
          </a:avLst>
        </a:prstGeom>
        <a:gradFill rotWithShape="0">
          <a:gsLst>
            <a:gs pos="0">
              <a:schemeClr val="accent5">
                <a:hueOff val="-1132375"/>
                <a:satOff val="-21957"/>
                <a:lumOff val="-7908"/>
                <a:alphaOff val="0"/>
                <a:shade val="51000"/>
                <a:satMod val="130000"/>
              </a:schemeClr>
            </a:gs>
            <a:gs pos="80000">
              <a:schemeClr val="accent5">
                <a:hueOff val="-1132375"/>
                <a:satOff val="-21957"/>
                <a:lumOff val="-7908"/>
                <a:alphaOff val="0"/>
                <a:shade val="93000"/>
                <a:satMod val="130000"/>
              </a:schemeClr>
            </a:gs>
            <a:gs pos="100000">
              <a:schemeClr val="accent5">
                <a:hueOff val="-1132375"/>
                <a:satOff val="-21957"/>
                <a:lumOff val="-790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Oznámenie výsledkov</a:t>
          </a:r>
          <a:endParaRPr lang="sk-SK" sz="2000" kern="1200" dirty="0">
            <a:solidFill>
              <a:schemeClr val="tx1"/>
            </a:solidFill>
            <a:latin typeface="Arial" panose="020B0604020202020204" pitchFamily="34" charset="0"/>
            <a:cs typeface="Arial" panose="020B0604020202020204" pitchFamily="34" charset="0"/>
          </a:endParaRPr>
        </a:p>
      </dsp:txBody>
      <dsp:txXfrm>
        <a:off x="5945247" y="3505056"/>
        <a:ext cx="2058503" cy="750542"/>
      </dsp:txXfrm>
    </dsp:sp>
    <dsp:sp modelId="{45072C81-EBA6-47F1-BBAC-2D16ACC74D8B}">
      <dsp:nvSpPr>
        <dsp:cNvPr id="0" name=""/>
        <dsp:cNvSpPr/>
      </dsp:nvSpPr>
      <dsp:spPr>
        <a:xfrm>
          <a:off x="5921897" y="4401601"/>
          <a:ext cx="2105203" cy="797242"/>
        </a:xfrm>
        <a:prstGeom prst="roundRect">
          <a:avLst>
            <a:gd name="adj" fmla="val 10000"/>
          </a:avLst>
        </a:prstGeom>
        <a:gradFill rotWithShape="0">
          <a:gsLst>
            <a:gs pos="0">
              <a:schemeClr val="accent5">
                <a:hueOff val="-1235318"/>
                <a:satOff val="-23953"/>
                <a:lumOff val="-8627"/>
                <a:alphaOff val="0"/>
                <a:shade val="51000"/>
                <a:satMod val="130000"/>
              </a:schemeClr>
            </a:gs>
            <a:gs pos="80000">
              <a:schemeClr val="accent5">
                <a:hueOff val="-1235318"/>
                <a:satOff val="-23953"/>
                <a:lumOff val="-8627"/>
                <a:alphaOff val="0"/>
                <a:shade val="93000"/>
                <a:satMod val="130000"/>
              </a:schemeClr>
            </a:gs>
            <a:gs pos="100000">
              <a:schemeClr val="accent5">
                <a:hueOff val="-1235318"/>
                <a:satOff val="-23953"/>
                <a:lumOff val="-862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k-SK" sz="2000" kern="1200" dirty="0" smtClean="0">
              <a:solidFill>
                <a:schemeClr val="tx1"/>
              </a:solidFill>
              <a:latin typeface="Arial" panose="020B0604020202020204" pitchFamily="34" charset="0"/>
              <a:cs typeface="Arial" panose="020B0604020202020204" pitchFamily="34" charset="0"/>
            </a:rPr>
            <a:t>Hodnotenie testu a postupov</a:t>
          </a:r>
          <a:endParaRPr lang="sk-SK" sz="2000" kern="1200" dirty="0">
            <a:solidFill>
              <a:schemeClr val="tx1"/>
            </a:solidFill>
            <a:latin typeface="Arial" panose="020B0604020202020204" pitchFamily="34" charset="0"/>
            <a:cs typeface="Arial" panose="020B0604020202020204" pitchFamily="34" charset="0"/>
          </a:endParaRPr>
        </a:p>
      </dsp:txBody>
      <dsp:txXfrm>
        <a:off x="5945247" y="4424951"/>
        <a:ext cx="2058503" cy="75054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k-SK"/>
          </a:p>
        </p:txBody>
      </p:sp>
      <p:sp>
        <p:nvSpPr>
          <p:cNvPr id="3" name="Zástupný symbol dátum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043EF0-9337-4E54-83CA-A7C67EA5D63A}" type="datetimeFigureOut">
              <a:rPr lang="sk-SK" smtClean="0"/>
              <a:pPr/>
              <a:t>14. 8. 2014</a:t>
            </a:fld>
            <a:endParaRPr lang="sk-SK"/>
          </a:p>
        </p:txBody>
      </p:sp>
      <p:sp>
        <p:nvSpPr>
          <p:cNvPr id="4" name="Zástupný symbol obrazu snímky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symbol poznámo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6" name="Zástupný symbol päty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k-SK"/>
          </a:p>
        </p:txBody>
      </p:sp>
      <p:sp>
        <p:nvSpPr>
          <p:cNvPr id="7" name="Zástupný symbol čísla snímky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11D142-147F-4951-82D9-A0C96BD517FD}" type="slidenum">
              <a:rPr lang="sk-SK" smtClean="0"/>
              <a:pPr/>
              <a:t>‹#›</a:t>
            </a:fld>
            <a:endParaRPr lang="sk-SK"/>
          </a:p>
        </p:txBody>
      </p:sp>
    </p:spTree>
    <p:extLst>
      <p:ext uri="{BB962C8B-B14F-4D97-AF65-F5344CB8AC3E}">
        <p14:creationId xmlns:p14="http://schemas.microsoft.com/office/powerpoint/2010/main" val="1244549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a:t>
            </a:fld>
            <a:endParaRPr lang="sk-S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10</a:t>
            </a:fld>
            <a:endParaRPr lang="sk-S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11</a:t>
            </a:fld>
            <a:endParaRPr lang="sk-S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12</a:t>
            </a:fld>
            <a:endParaRPr lang="sk-S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13</a:t>
            </a:fld>
            <a:endParaRPr lang="sk-S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14</a:t>
            </a:fld>
            <a:endParaRPr lang="sk-S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15</a:t>
            </a:fld>
            <a:endParaRPr lang="sk-S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16</a:t>
            </a:fld>
            <a:endParaRPr lang="sk-S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17</a:t>
            </a:fld>
            <a:endParaRPr lang="sk-S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18</a:t>
            </a:fld>
            <a:endParaRPr lang="sk-S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19</a:t>
            </a:fld>
            <a:endParaRPr lang="sk-S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a:t>
            </a:fld>
            <a:endParaRPr lang="sk-S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20</a:t>
            </a:fld>
            <a:endParaRPr lang="sk-S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21</a:t>
            </a:fld>
            <a:endParaRPr lang="sk-SK"/>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22</a:t>
            </a:fld>
            <a:endParaRPr lang="sk-SK"/>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23</a:t>
            </a:fld>
            <a:endParaRPr lang="sk-SK"/>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24</a:t>
            </a:fld>
            <a:endParaRPr lang="sk-SK"/>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26</a:t>
            </a:fld>
            <a:endParaRPr lang="sk-S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3</a:t>
            </a:fld>
            <a:endParaRPr lang="sk-S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4</a:t>
            </a:fld>
            <a:endParaRPr lang="sk-S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5</a:t>
            </a:fld>
            <a:endParaRPr lang="sk-S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6</a:t>
            </a:fld>
            <a:endParaRPr lang="sk-S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7</a:t>
            </a:fld>
            <a:endParaRPr lang="sk-S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8</a:t>
            </a:fld>
            <a:endParaRPr lang="sk-S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normAutofit/>
          </a:bodyPr>
          <a:lstStyle/>
          <a:p>
            <a:endParaRPr lang="sk-SK" dirty="0"/>
          </a:p>
        </p:txBody>
      </p:sp>
      <p:sp>
        <p:nvSpPr>
          <p:cNvPr id="4" name="Zástupný symbol čísla snímky 3"/>
          <p:cNvSpPr>
            <a:spLocks noGrp="1"/>
          </p:cNvSpPr>
          <p:nvPr>
            <p:ph type="sldNum" sz="quarter" idx="10"/>
          </p:nvPr>
        </p:nvSpPr>
        <p:spPr/>
        <p:txBody>
          <a:bodyPr/>
          <a:lstStyle/>
          <a:p>
            <a:fld id="{D911D142-147F-4951-82D9-A0C96BD517FD}" type="slidenum">
              <a:rPr lang="sk-SK" smtClean="0"/>
              <a:pPr/>
              <a:t>9</a:t>
            </a:fld>
            <a:endParaRPr lang="sk-S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12" name="Obdĺžnik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Zaoblený obdĺžnik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Podnadpis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sk-SK" smtClean="0"/>
              <a:t>Kliknite sem a upravte štýl predlohy podnadpisov.</a:t>
            </a:r>
            <a:endParaRPr kumimoji="0" lang="en-US"/>
          </a:p>
        </p:txBody>
      </p:sp>
      <p:sp>
        <p:nvSpPr>
          <p:cNvPr id="28" name="Zástupný symbol dátumu 27"/>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17" name="Zástupný symbol päty 16"/>
          <p:cNvSpPr>
            <a:spLocks noGrp="1"/>
          </p:cNvSpPr>
          <p:nvPr>
            <p:ph type="ftr" sz="quarter" idx="11"/>
          </p:nvPr>
        </p:nvSpPr>
        <p:spPr/>
        <p:txBody>
          <a:bodyPr/>
          <a:lstStyle/>
          <a:p>
            <a:endParaRPr lang="sk-SK"/>
          </a:p>
        </p:txBody>
      </p:sp>
      <p:sp>
        <p:nvSpPr>
          <p:cNvPr id="29" name="Zástupný symbol čísla snímky 28"/>
          <p:cNvSpPr>
            <a:spLocks noGrp="1"/>
          </p:cNvSpPr>
          <p:nvPr>
            <p:ph type="sldNum" sz="quarter" idx="12"/>
          </p:nvPr>
        </p:nvSpPr>
        <p:spPr/>
        <p:txBody>
          <a:bodyPr lIns="0" tIns="0" rIns="0" bIns="0">
            <a:noAutofit/>
          </a:bodyPr>
          <a:lstStyle>
            <a:lvl1pPr>
              <a:defRPr sz="1400">
                <a:solidFill>
                  <a:srgbClr val="FFFFFF"/>
                </a:solidFill>
              </a:defRPr>
            </a:lvl1pPr>
          </a:lstStyle>
          <a:p>
            <a:fld id="{8DD80CE8-5AF1-4C65-82F5-26EA26A370D9}" type="slidenum">
              <a:rPr lang="sk-SK" smtClean="0"/>
              <a:pPr/>
              <a:t>‹#›</a:t>
            </a:fld>
            <a:endParaRPr lang="sk-SK"/>
          </a:p>
        </p:txBody>
      </p:sp>
      <p:sp>
        <p:nvSpPr>
          <p:cNvPr id="7" name="Obdĺžnik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Obdĺžnik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bdĺžnik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Nadpis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sk-SK" smtClean="0"/>
              <a:t>Kliknite sem a upravte štýl predlohy nadpisov.</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sk-SK" smtClean="0"/>
              <a:t>Kliknite sem a upravte štýl predlohy nadpisov.</a:t>
            </a:r>
            <a:endParaRPr kumimoji="0" lang="en-US"/>
          </a:p>
        </p:txBody>
      </p:sp>
      <p:sp>
        <p:nvSpPr>
          <p:cNvPr id="3" name="Zástupný symbol zvislého textu 2"/>
          <p:cNvSpPr>
            <a:spLocks noGrp="1"/>
          </p:cNvSpPr>
          <p:nvPr>
            <p:ph type="body" orient="vert" idx="1"/>
          </p:nvPr>
        </p:nvSpPr>
        <p:spPr/>
        <p:txBody>
          <a:bodyPr vert="eaVert"/>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9400" y="274641"/>
            <a:ext cx="2011680" cy="5851525"/>
          </a:xfrm>
        </p:spPr>
        <p:txBody>
          <a:bodyPr vert="eaVert"/>
          <a:lstStyle/>
          <a:p>
            <a:r>
              <a:rPr kumimoji="0" lang="sk-SK" smtClean="0"/>
              <a:t>Kliknite sem a upravte štýl predlohy nadpisov.</a:t>
            </a:r>
            <a:endParaRPr kumimoji="0" lang="en-US"/>
          </a:p>
        </p:txBody>
      </p:sp>
      <p:sp>
        <p:nvSpPr>
          <p:cNvPr id="3" name="Zástupný symbol zvislého textu 2"/>
          <p:cNvSpPr>
            <a:spLocks noGrp="1"/>
          </p:cNvSpPr>
          <p:nvPr>
            <p:ph type="body" orient="vert" idx="1"/>
          </p:nvPr>
        </p:nvSpPr>
        <p:spPr>
          <a:xfrm>
            <a:off x="914400" y="274640"/>
            <a:ext cx="5562600" cy="5851525"/>
          </a:xfrm>
        </p:spPr>
        <p:txBody>
          <a:bodyPr vert="eaVert"/>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sk-SK" smtClean="0"/>
              <a:t>Kliknite sem a upravte štýl predlohy nadpisov.</a:t>
            </a:r>
            <a:endParaRPr kumimoji="0" lang="en-US"/>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
        <p:nvSpPr>
          <p:cNvPr id="8" name="Zástupný symbol obsahu 7"/>
          <p:cNvSpPr>
            <a:spLocks noGrp="1"/>
          </p:cNvSpPr>
          <p:nvPr>
            <p:ph sz="quarter" idx="1"/>
          </p:nvPr>
        </p:nvSpPr>
        <p:spPr>
          <a:xfrm>
            <a:off x="914400" y="1447800"/>
            <a:ext cx="7772400" cy="45720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11" name="Obdĺžnik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Zaoblený obdĺžnik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Nadpis 1"/>
          <p:cNvSpPr>
            <a:spLocks noGrp="1"/>
          </p:cNvSpPr>
          <p:nvPr>
            <p:ph type="title"/>
          </p:nvPr>
        </p:nvSpPr>
        <p:spPr>
          <a:xfrm>
            <a:off x="722313" y="952500"/>
            <a:ext cx="7772400" cy="1362075"/>
          </a:xfrm>
        </p:spPr>
        <p:txBody>
          <a:bodyPr anchor="b" anchorCtr="0"/>
          <a:lstStyle>
            <a:lvl1pPr algn="l">
              <a:buNone/>
              <a:defRPr sz="4000" b="0" cap="none"/>
            </a:lvl1pPr>
          </a:lstStyle>
          <a:p>
            <a:r>
              <a:rPr kumimoji="0" lang="sk-SK" smtClean="0"/>
              <a:t>Kliknite sem a upravte štýl predlohy nadpisov.</a:t>
            </a:r>
            <a:endParaRPr kumimoji="0" lang="en-US"/>
          </a:p>
        </p:txBody>
      </p:sp>
      <p:sp>
        <p:nvSpPr>
          <p:cNvPr id="3" name="Zástupný symbol textu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sk-SK" smtClean="0"/>
              <a:t>Kliknite sem a upravte štýly predlohy textu.</a:t>
            </a:r>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a:xfrm>
            <a:off x="800100" y="6172200"/>
            <a:ext cx="4000500" cy="457200"/>
          </a:xfrm>
        </p:spPr>
        <p:txBody>
          <a:bodyPr/>
          <a:lstStyle/>
          <a:p>
            <a:endParaRPr lang="sk-SK"/>
          </a:p>
        </p:txBody>
      </p:sp>
      <p:sp>
        <p:nvSpPr>
          <p:cNvPr id="7" name="Obdĺžnik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bdĺžnik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Obdĺžnik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Zástupný symbol čísla snímky 5"/>
          <p:cNvSpPr>
            <a:spLocks noGrp="1"/>
          </p:cNvSpPr>
          <p:nvPr>
            <p:ph type="sldNum" sz="quarter" idx="12"/>
          </p:nvPr>
        </p:nvSpPr>
        <p:spPr>
          <a:xfrm>
            <a:off x="146304" y="6208776"/>
            <a:ext cx="457200" cy="457200"/>
          </a:xfrm>
        </p:spPr>
        <p:txBody>
          <a:bodyPr/>
          <a:lstStyle/>
          <a:p>
            <a:fld id="{8DD80CE8-5AF1-4C65-82F5-26EA26A370D9}" type="slidenum">
              <a:rPr lang="sk-SK" smtClean="0"/>
              <a:pPr/>
              <a:t>‹#›</a:t>
            </a:fld>
            <a:endParaRPr lang="sk-SK"/>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sk-SK" smtClean="0"/>
              <a:t>Kliknite sem a upravte štýl predlohy nadpisov.</a:t>
            </a:r>
            <a:endParaRPr kumimoji="0" lang="en-US"/>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
        <p:nvSpPr>
          <p:cNvPr id="9" name="Zástupný symbol obsahu 8"/>
          <p:cNvSpPr>
            <a:spLocks noGrp="1"/>
          </p:cNvSpPr>
          <p:nvPr>
            <p:ph sz="quarter" idx="1"/>
          </p:nvPr>
        </p:nvSpPr>
        <p:spPr>
          <a:xfrm>
            <a:off x="914400" y="1447800"/>
            <a:ext cx="3749040" cy="45720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
        <p:nvSpPr>
          <p:cNvPr id="11" name="Zástupný symbol obsahu 10"/>
          <p:cNvSpPr>
            <a:spLocks noGrp="1"/>
          </p:cNvSpPr>
          <p:nvPr>
            <p:ph sz="quarter" idx="2"/>
          </p:nvPr>
        </p:nvSpPr>
        <p:spPr>
          <a:xfrm>
            <a:off x="4933950" y="1447800"/>
            <a:ext cx="3749040" cy="45720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914400" y="273050"/>
            <a:ext cx="7772400" cy="1143000"/>
          </a:xfrm>
        </p:spPr>
        <p:txBody>
          <a:bodyPr anchor="b" anchorCtr="0"/>
          <a:lstStyle>
            <a:lvl1pPr>
              <a:defRPr/>
            </a:lvl1pPr>
          </a:lstStyle>
          <a:p>
            <a:r>
              <a:rPr kumimoji="0" lang="sk-SK" smtClean="0"/>
              <a:t>Kliknite sem a upravte štýl predlohy nadpisov.</a:t>
            </a:r>
            <a:endParaRPr kumimoji="0" lang="en-US"/>
          </a:p>
        </p:txBody>
      </p:sp>
      <p:sp>
        <p:nvSpPr>
          <p:cNvPr id="3" name="Zástupný symbol textu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sk-SK" smtClean="0"/>
              <a:t>Kliknite sem a upravte štýly predlohy textu.</a:t>
            </a:r>
          </a:p>
        </p:txBody>
      </p:sp>
      <p:sp>
        <p:nvSpPr>
          <p:cNvPr id="4" name="Zástupný symbol textu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sk-SK" smtClean="0"/>
              <a:t>Kliknite sem a upravte štýly predlohy textu.</a:t>
            </a:r>
          </a:p>
        </p:txBody>
      </p:sp>
      <p:sp>
        <p:nvSpPr>
          <p:cNvPr id="7" name="Zástupný symbol dátumu 6"/>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8" name="Zástupný symbol päty 7"/>
          <p:cNvSpPr>
            <a:spLocks noGrp="1"/>
          </p:cNvSpPr>
          <p:nvPr>
            <p:ph type="ftr" sz="quarter" idx="11"/>
          </p:nvPr>
        </p:nvSpPr>
        <p:spPr/>
        <p:txBody>
          <a:bodyPr/>
          <a:lstStyle/>
          <a:p>
            <a:endParaRPr lang="sk-SK"/>
          </a:p>
        </p:txBody>
      </p:sp>
      <p:sp>
        <p:nvSpPr>
          <p:cNvPr id="9" name="Zástupný symbol čísla snímky 8"/>
          <p:cNvSpPr>
            <a:spLocks noGrp="1"/>
          </p:cNvSpPr>
          <p:nvPr>
            <p:ph type="sldNum" sz="quarter" idx="12"/>
          </p:nvPr>
        </p:nvSpPr>
        <p:spPr/>
        <p:txBody>
          <a:bodyPr/>
          <a:lstStyle/>
          <a:p>
            <a:fld id="{8DD80CE8-5AF1-4C65-82F5-26EA26A370D9}" type="slidenum">
              <a:rPr lang="sk-SK" smtClean="0"/>
              <a:pPr/>
              <a:t>‹#›</a:t>
            </a:fld>
            <a:endParaRPr lang="sk-SK"/>
          </a:p>
        </p:txBody>
      </p:sp>
      <p:sp>
        <p:nvSpPr>
          <p:cNvPr id="11" name="Zástupný symbol obsahu 10"/>
          <p:cNvSpPr>
            <a:spLocks noGrp="1"/>
          </p:cNvSpPr>
          <p:nvPr>
            <p:ph sz="half" idx="2"/>
          </p:nvPr>
        </p:nvSpPr>
        <p:spPr>
          <a:xfrm>
            <a:off x="914400" y="2247900"/>
            <a:ext cx="3733800" cy="38862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
        <p:nvSpPr>
          <p:cNvPr id="13" name="Zástupný symbol obsahu 12"/>
          <p:cNvSpPr>
            <a:spLocks noGrp="1"/>
          </p:cNvSpPr>
          <p:nvPr>
            <p:ph sz="half" idx="4"/>
          </p:nvPr>
        </p:nvSpPr>
        <p:spPr>
          <a:xfrm>
            <a:off x="4953000" y="2247900"/>
            <a:ext cx="3733800" cy="38862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sk-SK" smtClean="0"/>
              <a:t>Kliknite sem a upravte štýl predlohy nadpisov.</a:t>
            </a:r>
            <a:endParaRPr kumimoji="0" lang="en-US"/>
          </a:p>
        </p:txBody>
      </p:sp>
      <p:sp>
        <p:nvSpPr>
          <p:cNvPr id="3" name="Zástupný symbol dátumu 2"/>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4" name="Zástupný symbol päty 3"/>
          <p:cNvSpPr>
            <a:spLocks noGrp="1"/>
          </p:cNvSpPr>
          <p:nvPr>
            <p:ph type="ftr" sz="quarter" idx="11"/>
          </p:nvPr>
        </p:nvSpPr>
        <p:spPr/>
        <p:txBody>
          <a:bodyPr/>
          <a:lstStyle/>
          <a:p>
            <a:endParaRPr lang="sk-SK"/>
          </a:p>
        </p:txBody>
      </p:sp>
      <p:sp>
        <p:nvSpPr>
          <p:cNvPr id="5" name="Zástupný symbol čísla snímky 4"/>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symbol dátumu 1"/>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3" name="Zástupný symbol päty 2"/>
          <p:cNvSpPr>
            <a:spLocks noGrp="1"/>
          </p:cNvSpPr>
          <p:nvPr>
            <p:ph type="ftr" sz="quarter" idx="11"/>
          </p:nvPr>
        </p:nvSpPr>
        <p:spPr/>
        <p:txBody>
          <a:bodyPr/>
          <a:lstStyle/>
          <a:p>
            <a:endParaRPr lang="sk-SK"/>
          </a:p>
        </p:txBody>
      </p:sp>
      <p:sp>
        <p:nvSpPr>
          <p:cNvPr id="4" name="Zástupný symbol čísla snímky 3"/>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8" name="Obdĺžnik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Zaoblený obdĺžnik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Nadpis 1"/>
          <p:cNvSpPr>
            <a:spLocks noGrp="1"/>
          </p:cNvSpPr>
          <p:nvPr>
            <p:ph type="title"/>
          </p:nvPr>
        </p:nvSpPr>
        <p:spPr>
          <a:xfrm>
            <a:off x="914400" y="273050"/>
            <a:ext cx="7772400" cy="1143000"/>
          </a:xfrm>
        </p:spPr>
        <p:txBody>
          <a:bodyPr anchor="b" anchorCtr="0"/>
          <a:lstStyle>
            <a:lvl1pPr algn="l">
              <a:buNone/>
              <a:defRPr sz="4000" b="0"/>
            </a:lvl1pPr>
          </a:lstStyle>
          <a:p>
            <a:r>
              <a:rPr kumimoji="0" lang="sk-SK" smtClean="0"/>
              <a:t>Kliknite sem a upravte štýl predlohy nadpisov.</a:t>
            </a:r>
            <a:endParaRPr kumimoji="0" lang="en-US"/>
          </a:p>
        </p:txBody>
      </p:sp>
      <p:sp>
        <p:nvSpPr>
          <p:cNvPr id="3" name="Zástupný symbol textu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
        <p:nvSpPr>
          <p:cNvPr id="11" name="Zástupný symbol obsahu 10"/>
          <p:cNvSpPr>
            <a:spLocks noGrp="1"/>
          </p:cNvSpPr>
          <p:nvPr>
            <p:ph sz="quarter" idx="1"/>
          </p:nvPr>
        </p:nvSpPr>
        <p:spPr>
          <a:xfrm>
            <a:off x="2971800" y="1600200"/>
            <a:ext cx="5715000" cy="4495800"/>
          </a:xfrm>
        </p:spPr>
        <p:txBody>
          <a:bodyPr vert="horz"/>
          <a:lstStyle/>
          <a:p>
            <a:pPr lvl="0" eaLnBrk="1" latinLnBrk="0" hangingPunct="1"/>
            <a:r>
              <a:rPr lang="sk-SK" smtClean="0"/>
              <a:t>Kliknite sem a upravte štýly predlohy textu.</a:t>
            </a:r>
          </a:p>
          <a:p>
            <a:pPr lvl="1" eaLnBrk="1" latinLnBrk="0" hangingPunct="1"/>
            <a:r>
              <a:rPr lang="sk-SK" smtClean="0"/>
              <a:t>Druhá úroveň</a:t>
            </a:r>
          </a:p>
          <a:p>
            <a:pPr lvl="2" eaLnBrk="1" latinLnBrk="0" hangingPunct="1"/>
            <a:r>
              <a:rPr lang="sk-SK" smtClean="0"/>
              <a:t>Tretia úroveň</a:t>
            </a:r>
          </a:p>
          <a:p>
            <a:pPr lvl="3" eaLnBrk="1" latinLnBrk="0" hangingPunct="1"/>
            <a:r>
              <a:rPr lang="sk-SK" smtClean="0"/>
              <a:t>Štvrtá úroveň</a:t>
            </a:r>
          </a:p>
          <a:p>
            <a:pPr lvl="4" eaLnBrk="1" latinLnBrk="0" hangingPunct="1"/>
            <a:r>
              <a:rPr lang="sk-SK" smtClean="0"/>
              <a:t>Piata úroveň</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sk-SK" smtClean="0"/>
              <a:t>Kliknite sem a upravte štýl predlohy nadpisov.</a:t>
            </a:r>
            <a:endParaRPr kumimoji="0" lang="en-US"/>
          </a:p>
        </p:txBody>
      </p:sp>
      <p:sp>
        <p:nvSpPr>
          <p:cNvPr id="4" name="Zástupný symbol textu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a:xfrm>
            <a:off x="914400" y="6172200"/>
            <a:ext cx="3886200" cy="457200"/>
          </a:xfrm>
        </p:spPr>
        <p:txBody>
          <a:bodyPr/>
          <a:lstStyle/>
          <a:p>
            <a:endParaRPr lang="sk-SK"/>
          </a:p>
        </p:txBody>
      </p:sp>
      <p:sp>
        <p:nvSpPr>
          <p:cNvPr id="7" name="Zástupný symbol čísla snímky 6"/>
          <p:cNvSpPr>
            <a:spLocks noGrp="1"/>
          </p:cNvSpPr>
          <p:nvPr>
            <p:ph type="sldNum" sz="quarter" idx="12"/>
          </p:nvPr>
        </p:nvSpPr>
        <p:spPr>
          <a:xfrm>
            <a:off x="146304" y="6208776"/>
            <a:ext cx="457200" cy="457200"/>
          </a:xfrm>
        </p:spPr>
        <p:txBody>
          <a:bodyPr/>
          <a:lstStyle/>
          <a:p>
            <a:fld id="{8DD80CE8-5AF1-4C65-82F5-26EA26A370D9}" type="slidenum">
              <a:rPr lang="sk-SK" smtClean="0"/>
              <a:pPr/>
              <a:t>‹#›</a:t>
            </a:fld>
            <a:endParaRPr lang="sk-SK"/>
          </a:p>
        </p:txBody>
      </p:sp>
      <p:sp>
        <p:nvSpPr>
          <p:cNvPr id="11" name="Obdĺžnik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Obdĺžnik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bdĺžnik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Zástupný symbol obrázka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sk-SK" smtClean="0"/>
              <a:t>Ak chcete pridať obrázok, kliknite na ikonu</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Obdĺžnik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Zaoblený obdĺžnik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Zástupný symbol nadpisu 21"/>
          <p:cNvSpPr>
            <a:spLocks noGrp="1"/>
          </p:cNvSpPr>
          <p:nvPr>
            <p:ph type="title"/>
          </p:nvPr>
        </p:nvSpPr>
        <p:spPr>
          <a:xfrm>
            <a:off x="914400" y="274638"/>
            <a:ext cx="7772400" cy="1143000"/>
          </a:xfrm>
          <a:prstGeom prst="rect">
            <a:avLst/>
          </a:prstGeom>
        </p:spPr>
        <p:txBody>
          <a:bodyPr bIns="91440" anchor="b" anchorCtr="0">
            <a:normAutofit/>
          </a:bodyPr>
          <a:lstStyle/>
          <a:p>
            <a:r>
              <a:rPr kumimoji="0" lang="sk-SK" smtClean="0"/>
              <a:t>Kliknite sem a upravte štýl predlohy nadpisov.</a:t>
            </a:r>
            <a:endParaRPr kumimoji="0" lang="en-US"/>
          </a:p>
        </p:txBody>
      </p:sp>
      <p:sp>
        <p:nvSpPr>
          <p:cNvPr id="13" name="Zástupný symbol textu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sk-SK" smtClean="0"/>
              <a:t>Kliknite sem a upravte štýly predlohy textu.</a:t>
            </a:r>
          </a:p>
          <a:p>
            <a:pPr lvl="1" eaLnBrk="1" latinLnBrk="0" hangingPunct="1"/>
            <a:r>
              <a:rPr kumimoji="0" lang="sk-SK" smtClean="0"/>
              <a:t>Druhá úroveň</a:t>
            </a:r>
          </a:p>
          <a:p>
            <a:pPr lvl="2" eaLnBrk="1" latinLnBrk="0" hangingPunct="1"/>
            <a:r>
              <a:rPr kumimoji="0" lang="sk-SK" smtClean="0"/>
              <a:t>Tretia úroveň</a:t>
            </a:r>
          </a:p>
          <a:p>
            <a:pPr lvl="3" eaLnBrk="1" latinLnBrk="0" hangingPunct="1"/>
            <a:r>
              <a:rPr kumimoji="0" lang="sk-SK" smtClean="0"/>
              <a:t>Štvrtá úroveň</a:t>
            </a:r>
          </a:p>
          <a:p>
            <a:pPr lvl="4" eaLnBrk="1" latinLnBrk="0" hangingPunct="1"/>
            <a:r>
              <a:rPr kumimoji="0" lang="sk-SK" smtClean="0"/>
              <a:t>Piata úroveň</a:t>
            </a:r>
            <a:endParaRPr kumimoji="0" lang="en-US"/>
          </a:p>
        </p:txBody>
      </p:sp>
      <p:sp>
        <p:nvSpPr>
          <p:cNvPr id="14" name="Zástupný symbol dátumu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D334963-D168-4B20-BA24-D9DA031FFEE7}" type="datetimeFigureOut">
              <a:rPr lang="sk-SK" smtClean="0"/>
              <a:pPr/>
              <a:t>14. 8. 2014</a:t>
            </a:fld>
            <a:endParaRPr lang="sk-SK"/>
          </a:p>
        </p:txBody>
      </p:sp>
      <p:sp>
        <p:nvSpPr>
          <p:cNvPr id="3" name="Zástupný symbol päty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sk-SK"/>
          </a:p>
        </p:txBody>
      </p:sp>
      <p:sp>
        <p:nvSpPr>
          <p:cNvPr id="23" name="Zástupný symbol čísla snímky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DD80CE8-5AF1-4C65-82F5-26EA26A370D9}" type="slidenum">
              <a:rPr lang="sk-SK" smtClean="0"/>
              <a:pPr/>
              <a:t>‹#›</a:t>
            </a:fld>
            <a:endParaRPr lang="sk-SK"/>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0.emf"/><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emf"/><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3.emf"/><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image" Target="../media/image8.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 y="0"/>
            <a:ext cx="9144000" cy="6858000"/>
          </a:xfrm>
          <a:prstGeom prst="rect">
            <a:avLst/>
          </a:prstGeom>
        </p:spPr>
      </p:pic>
      <p:sp>
        <p:nvSpPr>
          <p:cNvPr id="5" name="Nadpis 1"/>
          <p:cNvSpPr>
            <a:spLocks noGrp="1"/>
          </p:cNvSpPr>
          <p:nvPr/>
        </p:nvSpPr>
        <p:spPr>
          <a:xfrm>
            <a:off x="0" y="2492896"/>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k-SK" sz="4100" b="1" dirty="0" smtClean="0">
                <a:solidFill>
                  <a:schemeClr val="accent2">
                    <a:lumMod val="75000"/>
                  </a:schemeClr>
                </a:solidFill>
              </a:rPr>
              <a:t>Tvorba testu</a:t>
            </a:r>
          </a:p>
          <a:p>
            <a:r>
              <a:rPr lang="sk-SK" sz="4100" b="1" dirty="0" smtClean="0">
                <a:solidFill>
                  <a:schemeClr val="accent2">
                    <a:lumMod val="75000"/>
                  </a:schemeClr>
                </a:solidFill>
              </a:rPr>
              <a:t>– zostavenie špecifikačnej</a:t>
            </a:r>
          </a:p>
          <a:p>
            <a:r>
              <a:rPr lang="sk-SK" sz="4100" b="1" dirty="0" smtClean="0">
                <a:solidFill>
                  <a:schemeClr val="accent2">
                    <a:lumMod val="75000"/>
                  </a:schemeClr>
                </a:solidFill>
              </a:rPr>
              <a:t>tabuľky testu</a:t>
            </a:r>
          </a:p>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sk-SK" sz="2400" dirty="0" smtClean="0">
                <a:solidFill>
                  <a:srgbClr val="FFFF99"/>
                </a:solidFill>
                <a:latin typeface="Arial" panose="020B0604020202020204" pitchFamily="34" charset="0"/>
                <a:cs typeface="Arial" panose="020B0604020202020204" pitchFamily="34" charset="0"/>
              </a:rPr>
              <a:t>Letná škola </a:t>
            </a:r>
            <a:r>
              <a:rPr lang="sk-SK" sz="2400" b="1" dirty="0" smtClean="0">
                <a:solidFill>
                  <a:srgbClr val="FFFF99"/>
                </a:solidFill>
                <a:latin typeface="Arial" panose="020B0604020202020204" pitchFamily="34" charset="0"/>
                <a:cs typeface="Arial" panose="020B0604020202020204" pitchFamily="34" charset="0"/>
              </a:rPr>
              <a:t>–</a:t>
            </a:r>
            <a:r>
              <a:rPr lang="sk-SK" sz="2400" dirty="0" smtClean="0">
                <a:solidFill>
                  <a:srgbClr val="FFFF99"/>
                </a:solidFill>
                <a:latin typeface="Arial" panose="020B0604020202020204" pitchFamily="34" charset="0"/>
                <a:cs typeface="Arial" panose="020B0604020202020204" pitchFamily="34" charset="0"/>
              </a:rPr>
              <a:t> júl 2014</a:t>
            </a:r>
            <a:endParaRPr lang="sk-SK" sz="2400" dirty="0">
              <a:solidFill>
                <a:srgbClr val="FFFF99"/>
              </a:solidFill>
              <a:latin typeface="Arial" panose="020B0604020202020204" pitchFamily="34" charset="0"/>
              <a:cs typeface="Arial" panose="020B0604020202020204" pitchFamily="34" charset="0"/>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sk-SK" sz="1600" dirty="0" smtClean="0">
                <a:solidFill>
                  <a:schemeClr val="tx1"/>
                </a:solidFill>
                <a:latin typeface="Arial" panose="020B0604020202020204" pitchFamily="34" charset="0"/>
                <a:cs typeface="Arial" panose="020B0604020202020204" pitchFamily="34" charset="0"/>
              </a:rPr>
              <a:t>Moderné vzdelávanie pre vedomostnú spoločnosť/Projekt je spolufinancovaný zo zdrojov EÚ</a:t>
            </a:r>
          </a:p>
        </p:txBody>
      </p:sp>
      <p:pic>
        <p:nvPicPr>
          <p:cNvPr id="8" name="Obrázok 7" descr="OPV farebne.png"/>
          <p:cNvPicPr>
            <a:picLocks noChangeAspect="1"/>
          </p:cNvPicPr>
          <p:nvPr/>
        </p:nvPicPr>
        <p:blipFill>
          <a:blip r:embed="rId5" cstate="print"/>
          <a:stretch>
            <a:fillRect/>
          </a:stretch>
        </p:blipFill>
        <p:spPr>
          <a:xfrm>
            <a:off x="6929454" y="571480"/>
            <a:ext cx="1857388" cy="1861799"/>
          </a:xfrm>
          <a:prstGeom prst="rect">
            <a:avLst/>
          </a:prstGeom>
        </p:spPr>
      </p:pic>
      <p:pic>
        <p:nvPicPr>
          <p:cNvPr id="9" name="Obrázok 8" descr="EU-ESF-VERTICAL-COLOR.png"/>
          <p:cNvPicPr>
            <a:picLocks noChangeAspect="1"/>
          </p:cNvPicPr>
          <p:nvPr/>
        </p:nvPicPr>
        <p:blipFill>
          <a:blip r:embed="rId6" cstate="print"/>
          <a:stretch>
            <a:fillRect/>
          </a:stretch>
        </p:blipFill>
        <p:spPr>
          <a:xfrm>
            <a:off x="428596" y="500042"/>
            <a:ext cx="2214577" cy="2002402"/>
          </a:xfrm>
          <a:prstGeom prst="rect">
            <a:avLst/>
          </a:prstGeom>
        </p:spPr>
      </p:pic>
      <p:pic>
        <p:nvPicPr>
          <p:cNvPr id="10" name="Obrázok 9" descr="NUCEM_priehl.png"/>
          <p:cNvPicPr>
            <a:picLocks noChangeAspect="1"/>
          </p:cNvPicPr>
          <p:nvPr/>
        </p:nvPicPr>
        <p:blipFill>
          <a:blip r:embed="rId7" cstate="print"/>
          <a:stretch>
            <a:fillRect/>
          </a:stretch>
        </p:blipFill>
        <p:spPr>
          <a:xfrm>
            <a:off x="4000496" y="1071546"/>
            <a:ext cx="1727351" cy="785818"/>
          </a:xfrm>
          <a:prstGeom prst="rect">
            <a:avLst/>
          </a:prstGeom>
        </p:spPr>
      </p:pic>
      <p:pic>
        <p:nvPicPr>
          <p:cNvPr id="11" name="Obrázok 10" descr="Zvysovanie kvality vzdel_priehl.png"/>
          <p:cNvPicPr>
            <a:picLocks noChangeAspect="1"/>
          </p:cNvPicPr>
          <p:nvPr/>
        </p:nvPicPr>
        <p:blipFill>
          <a:blip r:embed="rId8" cstate="print"/>
          <a:stretch>
            <a:fillRect/>
          </a:stretch>
        </p:blipFill>
        <p:spPr>
          <a:xfrm>
            <a:off x="3786184" y="5209992"/>
            <a:ext cx="1571634" cy="862214"/>
          </a:xfrm>
          <a:prstGeom prst="rect">
            <a:avLst/>
          </a:prstGeom>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5628" y="-27384"/>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43000"/>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Špecifikácie testu</a:t>
            </a:r>
            <a:endParaRPr lang="sk-SK" b="1" dirty="0">
              <a:solidFill>
                <a:schemeClr val="accent2">
                  <a:lumMod val="75000"/>
                </a:schemeClr>
              </a:solidFill>
              <a:latin typeface="Arial" panose="020B0604020202020204" pitchFamily="34" charset="0"/>
              <a:cs typeface="Arial" panose="020B0604020202020204" pitchFamily="34" charset="0"/>
            </a:endParaRPr>
          </a:p>
        </p:txBody>
      </p:sp>
      <p:sp>
        <p:nvSpPr>
          <p:cNvPr id="16" name="Zástupný symbol obsahu 2"/>
          <p:cNvSpPr txBox="1">
            <a:spLocks/>
          </p:cNvSpPr>
          <p:nvPr/>
        </p:nvSpPr>
        <p:spPr>
          <a:xfrm>
            <a:off x="914400" y="1447800"/>
            <a:ext cx="777240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sz="2200" b="1" dirty="0">
                <a:solidFill>
                  <a:schemeClr val="accent2">
                    <a:lumMod val="75000"/>
                  </a:schemeClr>
                </a:solidFill>
                <a:latin typeface="Arial" panose="020B0604020202020204" pitchFamily="34" charset="0"/>
                <a:cs typeface="Arial" panose="020B0604020202020204" pitchFamily="34" charset="0"/>
              </a:rPr>
              <a:t>Ú</a:t>
            </a:r>
            <a:r>
              <a:rPr lang="sk-SK" sz="2200" b="1" dirty="0" smtClean="0">
                <a:solidFill>
                  <a:schemeClr val="accent2">
                    <a:lumMod val="75000"/>
                  </a:schemeClr>
                </a:solidFill>
                <a:latin typeface="Arial" panose="020B0604020202020204" pitchFamily="34" charset="0"/>
                <a:cs typeface="Arial" panose="020B0604020202020204" pitchFamily="34" charset="0"/>
              </a:rPr>
              <a:t>zko koncipované – veľmi presné</a:t>
            </a:r>
            <a:r>
              <a:rPr lang="sk-SK" sz="2200" dirty="0" smtClean="0">
                <a:solidFill>
                  <a:schemeClr val="accent2">
                    <a:lumMod val="75000"/>
                  </a:schemeClr>
                </a:solidFill>
                <a:latin typeface="Arial" panose="020B0604020202020204" pitchFamily="34" charset="0"/>
                <a:cs typeface="Arial" panose="020B0604020202020204" pitchFamily="34" charset="0"/>
              </a:rPr>
              <a:t>:</a:t>
            </a:r>
          </a:p>
          <a:p>
            <a:pPr algn="l"/>
            <a:r>
              <a:rPr lang="sk-SK" sz="2200" dirty="0" smtClean="0">
                <a:solidFill>
                  <a:schemeClr val="accent1"/>
                </a:solidFill>
                <a:latin typeface="Arial" panose="020B0604020202020204" pitchFamily="34" charset="0"/>
                <a:cs typeface="Arial" panose="020B0604020202020204" pitchFamily="34" charset="0"/>
              </a:rPr>
              <a:t>výhody</a:t>
            </a:r>
          </a:p>
          <a:p>
            <a:pPr algn="l"/>
            <a:r>
              <a:rPr lang="sk-SK" sz="2200" dirty="0" smtClean="0">
                <a:solidFill>
                  <a:schemeClr val="tx1"/>
                </a:solidFill>
                <a:latin typeface="Arial" panose="020B0604020202020204" pitchFamily="34" charset="0"/>
                <a:cs typeface="Arial" panose="020B0604020202020204" pitchFamily="34" charset="0"/>
              </a:rPr>
              <a:t>- umožňujú regulovať obsah skúšok,</a:t>
            </a:r>
          </a:p>
          <a:p>
            <a:pPr algn="l"/>
            <a:r>
              <a:rPr lang="sk-SK" sz="2200" dirty="0" smtClean="0">
                <a:solidFill>
                  <a:schemeClr val="tx1"/>
                </a:solidFill>
                <a:latin typeface="Arial" panose="020B0604020202020204" pitchFamily="34" charset="0"/>
                <a:cs typeface="Arial" panose="020B0604020202020204" pitchFamily="34" charset="0"/>
              </a:rPr>
              <a:t>- umožňujú porovnateľnosť skúšky s inou z hľadiska   </a:t>
            </a:r>
          </a:p>
          <a:p>
            <a:pPr algn="l"/>
            <a:r>
              <a:rPr lang="sk-SK" sz="2200" dirty="0" smtClean="0">
                <a:solidFill>
                  <a:schemeClr val="tx1"/>
                </a:solidFill>
                <a:latin typeface="Arial" panose="020B0604020202020204" pitchFamily="34" charset="0"/>
                <a:cs typeface="Arial" panose="020B0604020202020204" pitchFamily="34" charset="0"/>
              </a:rPr>
              <a:t>  obsahu.</a:t>
            </a:r>
          </a:p>
          <a:p>
            <a:pPr algn="l"/>
            <a:endParaRPr lang="sk-SK" sz="2200" dirty="0" smtClean="0">
              <a:solidFill>
                <a:schemeClr val="tx1"/>
              </a:solidFill>
              <a:latin typeface="Arial" panose="020B0604020202020204" pitchFamily="34" charset="0"/>
              <a:cs typeface="Arial" panose="020B0604020202020204" pitchFamily="34" charset="0"/>
            </a:endParaRPr>
          </a:p>
          <a:p>
            <a:pPr algn="l"/>
            <a:r>
              <a:rPr lang="sk-SK" sz="2200" dirty="0" smtClean="0">
                <a:solidFill>
                  <a:schemeClr val="accent1"/>
                </a:solidFill>
                <a:latin typeface="Arial" panose="020B0604020202020204" pitchFamily="34" charset="0"/>
                <a:cs typeface="Arial" panose="020B0604020202020204" pitchFamily="34" charset="0"/>
              </a:rPr>
              <a:t>nevýhody</a:t>
            </a:r>
          </a:p>
          <a:p>
            <a:pPr algn="l"/>
            <a:r>
              <a:rPr lang="sk-SK" sz="2200" dirty="0" smtClean="0">
                <a:solidFill>
                  <a:schemeClr val="tx1"/>
                </a:solidFill>
                <a:latin typeface="Arial" panose="020B0604020202020204" pitchFamily="34" charset="0"/>
                <a:cs typeface="Arial" panose="020B0604020202020204" pitchFamily="34" charset="0"/>
              </a:rPr>
              <a:t>- náročnosť napísania úlohy </a:t>
            </a:r>
            <a:r>
              <a:rPr lang="en-US" sz="2200" dirty="0" smtClean="0">
                <a:solidFill>
                  <a:schemeClr val="tx1"/>
                </a:solidFill>
                <a:latin typeface="Arial" panose="020B0604020202020204" pitchFamily="34" charset="0"/>
                <a:cs typeface="Arial" panose="020B0604020202020204" pitchFamily="34" charset="0"/>
              </a:rPr>
              <a:t>(</a:t>
            </a:r>
            <a:r>
              <a:rPr lang="en-US" sz="2200" dirty="0" err="1" smtClean="0">
                <a:solidFill>
                  <a:schemeClr val="tx1"/>
                </a:solidFill>
                <a:latin typeface="Arial" panose="020B0604020202020204" pitchFamily="34" charset="0"/>
                <a:cs typeface="Arial" panose="020B0604020202020204" pitchFamily="34" charset="0"/>
              </a:rPr>
              <a:t>sme</a:t>
            </a:r>
            <a:r>
              <a:rPr lang="en-US" sz="2200" dirty="0" smtClean="0">
                <a:solidFill>
                  <a:schemeClr val="tx1"/>
                </a:solidFill>
                <a:latin typeface="Arial" panose="020B0604020202020204" pitchFamily="34" charset="0"/>
                <a:cs typeface="Arial" panose="020B0604020202020204" pitchFamily="34" charset="0"/>
              </a:rPr>
              <a:t> </a:t>
            </a:r>
            <a:r>
              <a:rPr lang="sk-SK" sz="2200" dirty="0" smtClean="0">
                <a:solidFill>
                  <a:schemeClr val="tx1"/>
                </a:solidFill>
                <a:latin typeface="Arial" panose="020B0604020202020204" pitchFamily="34" charset="0"/>
                <a:cs typeface="Arial" panose="020B0604020202020204" pitchFamily="34" charset="0"/>
              </a:rPr>
              <a:t>viazaní formátom</a:t>
            </a:r>
            <a:r>
              <a:rPr lang="en-US" sz="2200" dirty="0" smtClean="0">
                <a:solidFill>
                  <a:schemeClr val="tx1"/>
                </a:solidFill>
                <a:latin typeface="Arial" panose="020B0604020202020204" pitchFamily="34" charset="0"/>
                <a:cs typeface="Arial" panose="020B0604020202020204" pitchFamily="34" charset="0"/>
              </a:rPr>
              <a:t>)</a:t>
            </a:r>
            <a:r>
              <a:rPr lang="sk-SK" sz="2200" dirty="0" smtClean="0">
                <a:solidFill>
                  <a:schemeClr val="tx1"/>
                </a:solidFill>
                <a:latin typeface="Arial" panose="020B0604020202020204" pitchFamily="34" charset="0"/>
                <a:cs typeface="Arial" panose="020B0604020202020204" pitchFamily="34" charset="0"/>
              </a:rPr>
              <a:t>,</a:t>
            </a:r>
          </a:p>
          <a:p>
            <a:pPr algn="l"/>
            <a:r>
              <a:rPr lang="sk-SK" sz="2200" dirty="0" smtClean="0">
                <a:solidFill>
                  <a:schemeClr val="tx1"/>
                </a:solidFill>
                <a:latin typeface="Arial" panose="020B0604020202020204" pitchFamily="34" charset="0"/>
                <a:cs typeface="Arial" panose="020B0604020202020204" pitchFamily="34" charset="0"/>
              </a:rPr>
              <a:t>- hodnotíme iba na základe určitého typu úlohy,</a:t>
            </a:r>
          </a:p>
          <a:p>
            <a:pPr algn="l"/>
            <a:r>
              <a:rPr lang="sk-SK" sz="2200" dirty="0" smtClean="0">
                <a:solidFill>
                  <a:schemeClr val="tx1"/>
                </a:solidFill>
                <a:latin typeface="Arial" panose="020B0604020202020204" pitchFamily="34" charset="0"/>
                <a:cs typeface="Arial" panose="020B0604020202020204" pitchFamily="34" charset="0"/>
              </a:rPr>
              <a:t>- </a:t>
            </a:r>
            <a:r>
              <a:rPr lang="sk-SK" sz="2200" dirty="0" err="1" smtClean="0">
                <a:solidFill>
                  <a:schemeClr val="tx1"/>
                </a:solidFill>
                <a:latin typeface="Arial" panose="020B0604020202020204" pitchFamily="34" charset="0"/>
                <a:cs typeface="Arial" panose="020B0604020202020204" pitchFamily="34" charset="0"/>
              </a:rPr>
              <a:t>validita</a:t>
            </a:r>
            <a:r>
              <a:rPr lang="sk-SK" sz="2200" dirty="0" smtClean="0">
                <a:solidFill>
                  <a:schemeClr val="tx1"/>
                </a:solidFill>
                <a:latin typeface="Arial" panose="020B0604020202020204" pitchFamily="34" charset="0"/>
                <a:cs typeface="Arial" panose="020B0604020202020204" pitchFamily="34" charset="0"/>
              </a:rPr>
              <a:t> je ohrozená </a:t>
            </a:r>
            <a:r>
              <a:rPr lang="en-US" sz="2200" dirty="0" smtClean="0">
                <a:solidFill>
                  <a:schemeClr val="tx1"/>
                </a:solidFill>
                <a:latin typeface="Arial" panose="020B0604020202020204" pitchFamily="34" charset="0"/>
                <a:cs typeface="Arial" panose="020B0604020202020204" pitchFamily="34" charset="0"/>
              </a:rPr>
              <a:t>(</a:t>
            </a:r>
            <a:r>
              <a:rPr lang="sk-SK" sz="2200" dirty="0" smtClean="0">
                <a:solidFill>
                  <a:schemeClr val="tx1"/>
                </a:solidFill>
                <a:latin typeface="Arial" panose="020B0604020202020204" pitchFamily="34" charset="0"/>
                <a:cs typeface="Arial" panose="020B0604020202020204" pitchFamily="34" charset="0"/>
              </a:rPr>
              <a:t>hodnotíme vždy to isté</a:t>
            </a:r>
            <a:r>
              <a:rPr lang="en-US" sz="2200" dirty="0" smtClean="0">
                <a:solidFill>
                  <a:schemeClr val="tx1"/>
                </a:solidFill>
                <a:latin typeface="Arial" panose="020B0604020202020204" pitchFamily="34" charset="0"/>
                <a:cs typeface="Arial" panose="020B0604020202020204" pitchFamily="34" charset="0"/>
              </a:rPr>
              <a:t>)</a:t>
            </a:r>
            <a:r>
              <a:rPr lang="sk-SK" sz="2200" dirty="0" smtClean="0">
                <a:solidFill>
                  <a:schemeClr val="tx1"/>
                </a:solidFill>
                <a:latin typeface="Arial" panose="020B0604020202020204" pitchFamily="34" charset="0"/>
                <a:cs typeface="Arial" panose="020B0604020202020204" pitchFamily="34" charset="0"/>
              </a:rPr>
              <a:t>,</a:t>
            </a:r>
          </a:p>
          <a:p>
            <a:pPr algn="l"/>
            <a:r>
              <a:rPr lang="sk-SK" sz="2200" dirty="0" smtClean="0">
                <a:solidFill>
                  <a:schemeClr val="tx1"/>
                </a:solidFill>
                <a:latin typeface="Arial" panose="020B0604020202020204" pitchFamily="34" charset="0"/>
                <a:cs typeface="Arial" panose="020B0604020202020204" pitchFamily="34" charset="0"/>
              </a:rPr>
              <a:t>- nemôžeme zovšeobecňovať.</a:t>
            </a:r>
          </a:p>
          <a:p>
            <a:pPr algn="l"/>
            <a:endParaRPr lang="sk-SK" dirty="0" smtClean="0">
              <a:solidFill>
                <a:srgbClr val="C00000"/>
              </a:solidFill>
              <a:latin typeface="Arial" panose="020B0604020202020204" pitchFamily="34" charset="0"/>
              <a:cs typeface="Arial" panose="020B0604020202020204" pitchFamily="34" charset="0"/>
            </a:endParaRPr>
          </a:p>
          <a:p>
            <a:pPr algn="l"/>
            <a:endParaRPr lang="sk-SK" dirty="0" smtClean="0">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679739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 calcmode="lin" valueType="num">
                                      <p:cBhvr additive="base">
                                        <p:cTn id="1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 calcmode="lin" valueType="num">
                                      <p:cBhvr additive="base">
                                        <p:cTn id="20"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6">
                                            <p:txEl>
                                              <p:pRg st="2" end="2"/>
                                            </p:txEl>
                                          </p:spTgt>
                                        </p:tgtEl>
                                        <p:attrNameLst>
                                          <p:attrName>style.visibility</p:attrName>
                                        </p:attrNameLst>
                                      </p:cBhvr>
                                      <p:to>
                                        <p:strVal val="visible"/>
                                      </p:to>
                                    </p:set>
                                    <p:anim calcmode="lin" valueType="num">
                                      <p:cBhvr additive="base">
                                        <p:cTn id="26"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
                                            <p:txEl>
                                              <p:pRg st="3" end="3"/>
                                            </p:txEl>
                                          </p:spTgt>
                                        </p:tgtEl>
                                        <p:attrNameLst>
                                          <p:attrName>style.visibility</p:attrName>
                                        </p:attrNameLst>
                                      </p:cBhvr>
                                      <p:to>
                                        <p:strVal val="visible"/>
                                      </p:to>
                                    </p:set>
                                    <p:anim calcmode="lin" valueType="num">
                                      <p:cBhvr additive="base">
                                        <p:cTn id="32"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
                                            <p:txEl>
                                              <p:pRg st="3" end="3"/>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6">
                                            <p:txEl>
                                              <p:pRg st="4" end="4"/>
                                            </p:txEl>
                                          </p:spTgt>
                                        </p:tgtEl>
                                        <p:attrNameLst>
                                          <p:attrName>style.visibility</p:attrName>
                                        </p:attrNameLst>
                                      </p:cBhvr>
                                      <p:to>
                                        <p:strVal val="visible"/>
                                      </p:to>
                                    </p:set>
                                    <p:anim calcmode="lin" valueType="num">
                                      <p:cBhvr additive="base">
                                        <p:cTn id="36"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6">
                                            <p:txEl>
                                              <p:pRg st="6" end="6"/>
                                            </p:txEl>
                                          </p:spTgt>
                                        </p:tgtEl>
                                        <p:attrNameLst>
                                          <p:attrName>style.visibility</p:attrName>
                                        </p:attrNameLst>
                                      </p:cBhvr>
                                      <p:to>
                                        <p:strVal val="visible"/>
                                      </p:to>
                                    </p:set>
                                    <p:anim calcmode="lin" valueType="num">
                                      <p:cBhvr additive="base">
                                        <p:cTn id="42"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6">
                                            <p:txEl>
                                              <p:pRg st="7" end="7"/>
                                            </p:txEl>
                                          </p:spTgt>
                                        </p:tgtEl>
                                        <p:attrNameLst>
                                          <p:attrName>style.visibility</p:attrName>
                                        </p:attrNameLst>
                                      </p:cBhvr>
                                      <p:to>
                                        <p:strVal val="visible"/>
                                      </p:to>
                                    </p:set>
                                    <p:anim calcmode="lin" valueType="num">
                                      <p:cBhvr additive="base">
                                        <p:cTn id="48"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6">
                                            <p:txEl>
                                              <p:pRg st="8" end="8"/>
                                            </p:txEl>
                                          </p:spTgt>
                                        </p:tgtEl>
                                        <p:attrNameLst>
                                          <p:attrName>style.visibility</p:attrName>
                                        </p:attrNameLst>
                                      </p:cBhvr>
                                      <p:to>
                                        <p:strVal val="visible"/>
                                      </p:to>
                                    </p:set>
                                    <p:anim calcmode="lin" valueType="num">
                                      <p:cBhvr additive="base">
                                        <p:cTn id="54"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6">
                                            <p:txEl>
                                              <p:pRg st="9" end="9"/>
                                            </p:txEl>
                                          </p:spTgt>
                                        </p:tgtEl>
                                        <p:attrNameLst>
                                          <p:attrName>style.visibility</p:attrName>
                                        </p:attrNameLst>
                                      </p:cBhvr>
                                      <p:to>
                                        <p:strVal val="visible"/>
                                      </p:to>
                                    </p:set>
                                    <p:anim calcmode="lin" valueType="num">
                                      <p:cBhvr additive="base">
                                        <p:cTn id="60"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6">
                                            <p:txEl>
                                              <p:pRg st="10" end="10"/>
                                            </p:txEl>
                                          </p:spTgt>
                                        </p:tgtEl>
                                        <p:attrNameLst>
                                          <p:attrName>style.visibility</p:attrName>
                                        </p:attrNameLst>
                                      </p:cBhvr>
                                      <p:to>
                                        <p:strVal val="visible"/>
                                      </p:to>
                                    </p:set>
                                    <p:anim calcmode="lin" valueType="num">
                                      <p:cBhvr additive="base">
                                        <p:cTn id="66"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stretch>
            <a:fillRect/>
          </a:stretch>
        </p:blipFill>
        <p:spPr>
          <a:xfrm>
            <a:off x="0" y="-5902"/>
            <a:ext cx="9144000" cy="6858000"/>
          </a:xfrm>
          <a:prstGeom prst="rect">
            <a:avLst/>
          </a:prstGeom>
        </p:spPr>
      </p:pic>
      <p:sp>
        <p:nvSpPr>
          <p:cNvPr id="5" name="Nadpis 1"/>
          <p:cNvSpPr>
            <a:spLocks noGrp="1"/>
          </p:cNvSpPr>
          <p:nvPr/>
        </p:nvSpPr>
        <p:spPr>
          <a:xfrm>
            <a:off x="587840" y="3603890"/>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38138"/>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Špecifikačná tabuľka</a:t>
            </a:r>
            <a:endParaRPr lang="sk-SK" b="1" dirty="0">
              <a:solidFill>
                <a:schemeClr val="accent2">
                  <a:lumMod val="75000"/>
                </a:schemeClr>
              </a:solidFill>
              <a:latin typeface="Arial" panose="020B0604020202020204" pitchFamily="34" charset="0"/>
              <a:cs typeface="Arial" panose="020B0604020202020204" pitchFamily="34" charset="0"/>
            </a:endParaRPr>
          </a:p>
        </p:txBody>
      </p:sp>
      <p:sp>
        <p:nvSpPr>
          <p:cNvPr id="16" name="Zástupný symbol obsahu 2"/>
          <p:cNvSpPr txBox="1">
            <a:spLocks/>
          </p:cNvSpPr>
          <p:nvPr/>
        </p:nvSpPr>
        <p:spPr>
          <a:xfrm>
            <a:off x="683568" y="1447800"/>
            <a:ext cx="8424936" cy="4789512"/>
          </a:xfrm>
          <a:prstGeom prst="rect">
            <a:avLst/>
          </a:prstGeom>
        </p:spPr>
        <p:txBody>
          <a:bodyPr>
            <a:normAutofit fontScale="92500" lnSpcReduction="2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b="1" dirty="0" smtClean="0">
                <a:solidFill>
                  <a:schemeClr val="accent2">
                    <a:lumMod val="75000"/>
                  </a:schemeClr>
                </a:solidFill>
                <a:latin typeface="Arial" panose="020B0604020202020204" pitchFamily="34" charset="0"/>
                <a:cs typeface="Arial" panose="020B0604020202020204" pitchFamily="34" charset="0"/>
              </a:rPr>
              <a:t>Úloha</a:t>
            </a:r>
            <a:r>
              <a:rPr lang="sk-SK" dirty="0" smtClean="0">
                <a:solidFill>
                  <a:schemeClr val="accent2">
                    <a:lumMod val="75000"/>
                  </a:schemeClr>
                </a:solidFill>
                <a:latin typeface="Arial" panose="020B0604020202020204" pitchFamily="34" charset="0"/>
                <a:cs typeface="Arial" panose="020B0604020202020204" pitchFamily="34" charset="0"/>
              </a:rPr>
              <a:t> špecifikačnej tabuľky</a:t>
            </a:r>
          </a:p>
          <a:p>
            <a:pPr algn="l"/>
            <a:r>
              <a:rPr lang="sk-SK" dirty="0" smtClean="0">
                <a:solidFill>
                  <a:schemeClr val="tx1"/>
                </a:solidFill>
                <a:latin typeface="Arial" panose="020B0604020202020204" pitchFamily="34" charset="0"/>
                <a:cs typeface="Arial" panose="020B0604020202020204" pitchFamily="34" charset="0"/>
              </a:rPr>
              <a:t>- zabezpečiť, aby mal test požadovanú </a:t>
            </a:r>
            <a:r>
              <a:rPr lang="sk-SK" dirty="0" smtClean="0">
                <a:solidFill>
                  <a:schemeClr val="accent2">
                    <a:lumMod val="75000"/>
                  </a:schemeClr>
                </a:solidFill>
                <a:latin typeface="Arial" panose="020B0604020202020204" pitchFamily="34" charset="0"/>
                <a:cs typeface="Arial" panose="020B0604020202020204" pitchFamily="34" charset="0"/>
              </a:rPr>
              <a:t>obsahovú</a:t>
            </a:r>
            <a:r>
              <a:rPr lang="sk-SK" dirty="0" smtClean="0">
                <a:latin typeface="Arial" panose="020B0604020202020204" pitchFamily="34" charset="0"/>
                <a:cs typeface="Arial" panose="020B0604020202020204" pitchFamily="34" charset="0"/>
              </a:rPr>
              <a:t>  </a:t>
            </a:r>
            <a:br>
              <a:rPr lang="sk-SK" dirty="0" smtClean="0">
                <a:latin typeface="Arial" panose="020B0604020202020204" pitchFamily="34" charset="0"/>
                <a:cs typeface="Arial" panose="020B0604020202020204" pitchFamily="34" charset="0"/>
              </a:rPr>
            </a:br>
            <a:r>
              <a:rPr lang="sk-SK" dirty="0" smtClean="0">
                <a:latin typeface="Arial" panose="020B0604020202020204" pitchFamily="34" charset="0"/>
                <a:cs typeface="Arial" panose="020B0604020202020204" pitchFamily="34" charset="0"/>
              </a:rPr>
              <a:t>  </a:t>
            </a:r>
            <a:r>
              <a:rPr lang="sk-SK" dirty="0" err="1" smtClean="0">
                <a:solidFill>
                  <a:schemeClr val="tx1"/>
                </a:solidFill>
                <a:latin typeface="Arial" panose="020B0604020202020204" pitchFamily="34" charset="0"/>
                <a:cs typeface="Arial" panose="020B0604020202020204" pitchFamily="34" charset="0"/>
              </a:rPr>
              <a:t>validitu</a:t>
            </a:r>
            <a:endParaRPr lang="sk-SK" dirty="0" smtClean="0">
              <a:solidFill>
                <a:schemeClr val="tx1"/>
              </a:solidFill>
              <a:latin typeface="Arial" panose="020B0604020202020204" pitchFamily="34" charset="0"/>
              <a:cs typeface="Arial" panose="020B0604020202020204" pitchFamily="34" charset="0"/>
            </a:endParaRPr>
          </a:p>
          <a:p>
            <a:pPr algn="l"/>
            <a:r>
              <a:rPr lang="sk-SK" sz="2400" dirty="0" smtClean="0">
                <a:solidFill>
                  <a:schemeClr val="tx1"/>
                </a:solidFill>
                <a:latin typeface="Arial" panose="020B0604020202020204" pitchFamily="34" charset="0"/>
                <a:cs typeface="Arial" panose="020B0604020202020204" pitchFamily="34" charset="0"/>
              </a:rPr>
              <a:t>  O</a:t>
            </a:r>
            <a:r>
              <a:rPr lang="en-US" sz="2400" dirty="0" err="1" smtClean="0">
                <a:solidFill>
                  <a:schemeClr val="tx1"/>
                </a:solidFill>
                <a:latin typeface="Arial" panose="020B0604020202020204" pitchFamily="34" charset="0"/>
                <a:cs typeface="Arial" panose="020B0604020202020204" pitchFamily="34" charset="0"/>
              </a:rPr>
              <a:t>bsah</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testu</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mus</a:t>
            </a:r>
            <a:r>
              <a:rPr lang="sk-SK" sz="2400" dirty="0" smtClean="0">
                <a:solidFill>
                  <a:schemeClr val="tx1"/>
                </a:solidFill>
                <a:latin typeface="Arial" panose="020B0604020202020204" pitchFamily="34" charset="0"/>
                <a:cs typeface="Arial" panose="020B0604020202020204" pitchFamily="34" charset="0"/>
              </a:rPr>
              <a:t>í</a:t>
            </a:r>
            <a:r>
              <a:rPr lang="en-US" sz="2400" dirty="0" smtClean="0">
                <a:solidFill>
                  <a:schemeClr val="tx1"/>
                </a:solidFill>
                <a:latin typeface="Arial" panose="020B0604020202020204" pitchFamily="34" charset="0"/>
                <a:cs typeface="Arial" panose="020B0604020202020204" pitchFamily="34" charset="0"/>
              </a:rPr>
              <a:t> b</a:t>
            </a:r>
            <a:r>
              <a:rPr lang="sk-SK" sz="2400" dirty="0" err="1" smtClean="0">
                <a:solidFill>
                  <a:schemeClr val="tx1"/>
                </a:solidFill>
                <a:latin typeface="Arial" panose="020B0604020202020204" pitchFamily="34" charset="0"/>
                <a:cs typeface="Arial" panose="020B0604020202020204" pitchFamily="34" charset="0"/>
              </a:rPr>
              <a:t>yť</a:t>
            </a:r>
            <a:r>
              <a:rPr lang="en-US" sz="2400" dirty="0" smtClean="0">
                <a:solidFill>
                  <a:schemeClr val="tx1"/>
                </a:solidFill>
                <a:latin typeface="Arial" panose="020B0604020202020204" pitchFamily="34" charset="0"/>
                <a:cs typeface="Arial" panose="020B0604020202020204" pitchFamily="34" charset="0"/>
              </a:rPr>
              <a:t> v s</a:t>
            </a:r>
            <a:r>
              <a:rPr lang="sk-SK" sz="2400" dirty="0" smtClean="0">
                <a:solidFill>
                  <a:schemeClr val="tx1"/>
                </a:solidFill>
                <a:latin typeface="Arial" panose="020B0604020202020204" pitchFamily="34" charset="0"/>
                <a:cs typeface="Arial" panose="020B0604020202020204" pitchFamily="34" charset="0"/>
              </a:rPr>
              <a:t>ú</a:t>
            </a:r>
            <a:r>
              <a:rPr lang="en-US" sz="2400" dirty="0" smtClean="0">
                <a:solidFill>
                  <a:schemeClr val="tx1"/>
                </a:solidFill>
                <a:latin typeface="Arial" panose="020B0604020202020204" pitchFamily="34" charset="0"/>
                <a:cs typeface="Arial" panose="020B0604020202020204" pitchFamily="34" charset="0"/>
              </a:rPr>
              <a:t>lade </a:t>
            </a:r>
            <a:r>
              <a:rPr lang="sk-SK" sz="2400" dirty="0" smtClean="0">
                <a:solidFill>
                  <a:schemeClr val="tx1"/>
                </a:solidFill>
                <a:latin typeface="Arial" panose="020B0604020202020204" pitchFamily="34" charset="0"/>
                <a:cs typeface="Arial" panose="020B0604020202020204" pitchFamily="34" charset="0"/>
              </a:rPr>
              <a:t>s: </a:t>
            </a:r>
            <a:br>
              <a:rPr lang="sk-SK" sz="2400" dirty="0" smtClean="0">
                <a:solidFill>
                  <a:schemeClr val="tx1"/>
                </a:solidFill>
                <a:latin typeface="Arial" panose="020B0604020202020204" pitchFamily="34" charset="0"/>
                <a:cs typeface="Arial" panose="020B0604020202020204" pitchFamily="34" charset="0"/>
              </a:rPr>
            </a:br>
            <a:r>
              <a:rPr lang="sk-SK" sz="2400" dirty="0" smtClean="0">
                <a:solidFill>
                  <a:schemeClr val="tx1"/>
                </a:solidFill>
                <a:latin typeface="Arial" panose="020B0604020202020204" pitchFamily="34" charset="0"/>
                <a:cs typeface="Arial" panose="020B0604020202020204" pitchFamily="34" charset="0"/>
              </a:rPr>
              <a:t>  učivom prezentovaným v osnovách, učebniciach, štandardoch,  </a:t>
            </a:r>
            <a:br>
              <a:rPr lang="sk-SK" sz="2400" dirty="0" smtClean="0">
                <a:solidFill>
                  <a:schemeClr val="tx1"/>
                </a:solidFill>
                <a:latin typeface="Arial" panose="020B0604020202020204" pitchFamily="34" charset="0"/>
                <a:cs typeface="Arial" panose="020B0604020202020204" pitchFamily="34" charset="0"/>
              </a:rPr>
            </a:br>
            <a:r>
              <a:rPr lang="sk-SK" sz="2400" dirty="0" smtClean="0">
                <a:solidFill>
                  <a:schemeClr val="tx1"/>
                </a:solidFill>
                <a:latin typeface="Arial" panose="020B0604020202020204" pitchFamily="34" charset="0"/>
                <a:cs typeface="Arial" panose="020B0604020202020204" pitchFamily="34" charset="0"/>
              </a:rPr>
              <a:t>  vo výučbe, profilom kandidáta, a to v závislosti na poslaní testu.</a:t>
            </a:r>
          </a:p>
          <a:p>
            <a:pPr algn="l"/>
            <a:endParaRPr lang="sk-SK" sz="2400" dirty="0" smtClean="0">
              <a:solidFill>
                <a:schemeClr val="tx1"/>
              </a:solidFill>
              <a:latin typeface="Arial" panose="020B0604020202020204" pitchFamily="34" charset="0"/>
              <a:cs typeface="Arial" panose="020B0604020202020204" pitchFamily="34" charset="0"/>
            </a:endParaRPr>
          </a:p>
          <a:p>
            <a:pPr algn="l"/>
            <a:r>
              <a:rPr lang="sk-SK" b="1" dirty="0" smtClean="0">
                <a:solidFill>
                  <a:schemeClr val="accent2">
                    <a:lumMod val="75000"/>
                  </a:schemeClr>
                </a:solidFill>
                <a:latin typeface="Arial" panose="020B0604020202020204" pitchFamily="34" charset="0"/>
                <a:cs typeface="Arial" panose="020B0604020202020204" pitchFamily="34" charset="0"/>
                <a:sym typeface="Wingdings 2"/>
              </a:rPr>
              <a:t>Cieľ</a:t>
            </a:r>
            <a:r>
              <a:rPr lang="sk-SK" dirty="0" smtClean="0">
                <a:solidFill>
                  <a:schemeClr val="accent2">
                    <a:lumMod val="75000"/>
                  </a:schemeClr>
                </a:solidFill>
                <a:latin typeface="Arial" panose="020B0604020202020204" pitchFamily="34" charset="0"/>
                <a:cs typeface="Arial" panose="020B0604020202020204" pitchFamily="34" charset="0"/>
                <a:sym typeface="Wingdings 2"/>
              </a:rPr>
              <a:t> špecifikačnej tabuľky</a:t>
            </a:r>
          </a:p>
          <a:p>
            <a:pPr algn="l"/>
            <a:r>
              <a:rPr lang="sk-SK" sz="2400" dirty="0" smtClean="0">
                <a:solidFill>
                  <a:schemeClr val="tx1"/>
                </a:solidFill>
                <a:latin typeface="Arial" panose="020B0604020202020204" pitchFamily="34" charset="0"/>
                <a:cs typeface="Arial" panose="020B0604020202020204" pitchFamily="34" charset="0"/>
                <a:sym typeface="Wingdings 2"/>
              </a:rPr>
              <a:t>- </a:t>
            </a:r>
            <a:r>
              <a:rPr lang="sk-SK" dirty="0" smtClean="0">
                <a:solidFill>
                  <a:schemeClr val="tx1"/>
                </a:solidFill>
                <a:latin typeface="Arial" panose="020B0604020202020204" pitchFamily="34" charset="0"/>
                <a:cs typeface="Arial" panose="020B0604020202020204" pitchFamily="34" charset="0"/>
                <a:sym typeface="Wingdings 2"/>
              </a:rPr>
              <a:t>dosiahnuť vyvážené zastúpenie testový úloh z hľadiska:</a:t>
            </a:r>
          </a:p>
          <a:p>
            <a:pPr algn="l"/>
            <a:r>
              <a:rPr lang="sk-SK" sz="2400" dirty="0" smtClean="0">
                <a:solidFill>
                  <a:schemeClr val="tx1"/>
                </a:solidFill>
                <a:latin typeface="Arial" panose="020B0604020202020204" pitchFamily="34" charset="0"/>
                <a:cs typeface="Arial" panose="020B0604020202020204" pitchFamily="34" charset="0"/>
                <a:sym typeface="Wingdings 2"/>
              </a:rPr>
              <a:t>         oblastí testovania,</a:t>
            </a:r>
          </a:p>
          <a:p>
            <a:pPr algn="l"/>
            <a:r>
              <a:rPr lang="sk-SK" sz="2400" dirty="0" smtClean="0">
                <a:solidFill>
                  <a:schemeClr val="tx1"/>
                </a:solidFill>
                <a:latin typeface="Arial" panose="020B0604020202020204" pitchFamily="34" charset="0"/>
                <a:cs typeface="Arial" panose="020B0604020202020204" pitchFamily="34" charset="0"/>
                <a:sym typeface="Wingdings 2"/>
              </a:rPr>
              <a:t>         taxonómie učebných úloh,</a:t>
            </a:r>
          </a:p>
          <a:p>
            <a:pPr algn="l"/>
            <a:r>
              <a:rPr lang="sk-SK" sz="2400" dirty="0" smtClean="0">
                <a:solidFill>
                  <a:schemeClr val="tx1"/>
                </a:solidFill>
                <a:latin typeface="Arial" panose="020B0604020202020204" pitchFamily="34" charset="0"/>
                <a:cs typeface="Arial" panose="020B0604020202020204" pitchFamily="34" charset="0"/>
                <a:sym typeface="Wingdings 2"/>
              </a:rPr>
              <a:t>         náročností poznávacích operácií,</a:t>
            </a:r>
          </a:p>
          <a:p>
            <a:pPr algn="l"/>
            <a:r>
              <a:rPr lang="sk-SK" sz="2400" dirty="0" smtClean="0">
                <a:solidFill>
                  <a:schemeClr val="tx1"/>
                </a:solidFill>
                <a:latin typeface="Arial" panose="020B0604020202020204" pitchFamily="34" charset="0"/>
                <a:cs typeface="Arial" panose="020B0604020202020204" pitchFamily="34" charset="0"/>
                <a:sym typeface="Wingdings 2"/>
              </a:rPr>
              <a:t>         časovej náročnosti.</a:t>
            </a:r>
          </a:p>
          <a:p>
            <a:r>
              <a:rPr lang="sk-SK" sz="2400" dirty="0" smtClean="0">
                <a:solidFill>
                  <a:srgbClr val="C00000"/>
                </a:solidFill>
                <a:sym typeface="Wingdings 2"/>
              </a:rPr>
              <a:t>       </a:t>
            </a:r>
            <a:endParaRPr lang="sk-SK" sz="2400" dirty="0">
              <a:solidFill>
                <a:srgbClr val="C00000"/>
              </a:solidFill>
            </a:endParaRPr>
          </a:p>
        </p:txBody>
      </p:sp>
    </p:spTree>
    <p:extLst>
      <p:ext uri="{BB962C8B-B14F-4D97-AF65-F5344CB8AC3E}">
        <p14:creationId xmlns:p14="http://schemas.microsoft.com/office/powerpoint/2010/main" val="151557581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 calcmode="lin" valueType="num">
                                      <p:cBhvr>
                                        <p:cTn id="19"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6">
                                            <p:txEl>
                                              <p:pRg st="1" end="1"/>
                                            </p:txEl>
                                          </p:spTgt>
                                        </p:tgtEl>
                                        <p:attrNameLst>
                                          <p:attrName>style.visibility</p:attrName>
                                        </p:attrNameLst>
                                      </p:cBhvr>
                                      <p:to>
                                        <p:strVal val="visible"/>
                                      </p:to>
                                    </p:set>
                                    <p:anim calcmode="lin" valueType="num">
                                      <p:cBhvr additive="base">
                                        <p:cTn id="25" dur="2000" fill="hold"/>
                                        <p:tgtEl>
                                          <p:spTgt spid="16">
                                            <p:txEl>
                                              <p:pRg st="1" end="1"/>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 calcmode="lin" valueType="num">
                                      <p:cBhvr additive="base">
                                        <p:cTn id="31"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16">
                                            <p:txEl>
                                              <p:pRg st="4" end="4"/>
                                            </p:txEl>
                                          </p:spTgt>
                                        </p:tgtEl>
                                        <p:attrNameLst>
                                          <p:attrName>style.visibility</p:attrName>
                                        </p:attrNameLst>
                                      </p:cBhvr>
                                      <p:to>
                                        <p:strVal val="visible"/>
                                      </p:to>
                                    </p:set>
                                    <p:anim calcmode="lin" valueType="num">
                                      <p:cBhvr>
                                        <p:cTn id="37" dur="500" fill="hold"/>
                                        <p:tgtEl>
                                          <p:spTgt spid="16">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16">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6">
                                            <p:txEl>
                                              <p:pRg st="5" end="5"/>
                                            </p:txEl>
                                          </p:spTgt>
                                        </p:tgtEl>
                                        <p:attrNameLst>
                                          <p:attrName>style.visibility</p:attrName>
                                        </p:attrNameLst>
                                      </p:cBhvr>
                                      <p:to>
                                        <p:strVal val="visible"/>
                                      </p:to>
                                    </p:set>
                                    <p:anim calcmode="lin" valueType="num">
                                      <p:cBhvr additive="base">
                                        <p:cTn id="43" dur="2000" fill="hold"/>
                                        <p:tgtEl>
                                          <p:spTgt spid="16">
                                            <p:txEl>
                                              <p:pRg st="5" end="5"/>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1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6">
                                            <p:txEl>
                                              <p:pRg st="6" end="6"/>
                                            </p:txEl>
                                          </p:spTgt>
                                        </p:tgtEl>
                                        <p:attrNameLst>
                                          <p:attrName>style.visibility</p:attrName>
                                        </p:attrNameLst>
                                      </p:cBhvr>
                                      <p:to>
                                        <p:strVal val="visible"/>
                                      </p:to>
                                    </p:set>
                                    <p:anim calcmode="lin" valueType="num">
                                      <p:cBhvr additive="base">
                                        <p:cTn id="49"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xEl>
                                              <p:pRg st="7" end="7"/>
                                            </p:txEl>
                                          </p:spTgt>
                                        </p:tgtEl>
                                        <p:attrNameLst>
                                          <p:attrName>style.visibility</p:attrName>
                                        </p:attrNameLst>
                                      </p:cBhvr>
                                      <p:to>
                                        <p:strVal val="visible"/>
                                      </p:to>
                                    </p:set>
                                    <p:anim calcmode="lin" valueType="num">
                                      <p:cBhvr additive="base">
                                        <p:cTn id="55"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xEl>
                                              <p:pRg st="8" end="8"/>
                                            </p:txEl>
                                          </p:spTgt>
                                        </p:tgtEl>
                                        <p:attrNameLst>
                                          <p:attrName>style.visibility</p:attrName>
                                        </p:attrNameLst>
                                      </p:cBhvr>
                                      <p:to>
                                        <p:strVal val="visible"/>
                                      </p:to>
                                    </p:set>
                                    <p:anim calcmode="lin" valueType="num">
                                      <p:cBhvr additive="base">
                                        <p:cTn id="61"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6">
                                            <p:txEl>
                                              <p:pRg st="9" end="9"/>
                                            </p:txEl>
                                          </p:spTgt>
                                        </p:tgtEl>
                                        <p:attrNameLst>
                                          <p:attrName>style.visibility</p:attrName>
                                        </p:attrNameLst>
                                      </p:cBhvr>
                                      <p:to>
                                        <p:strVal val="visible"/>
                                      </p:to>
                                    </p:set>
                                    <p:anim calcmode="lin" valueType="num">
                                      <p:cBhvr additive="base">
                                        <p:cTn id="67"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922114"/>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Špecifikácie</a:t>
            </a:r>
            <a:r>
              <a:rPr lang="sk-SK" b="1" dirty="0" smtClean="0">
                <a:solidFill>
                  <a:schemeClr val="accent2">
                    <a:lumMod val="75000"/>
                  </a:schemeClr>
                </a:solidFill>
              </a:rPr>
              <a:t> testov</a:t>
            </a:r>
            <a:endParaRPr lang="sk-SK" b="1" dirty="0">
              <a:solidFill>
                <a:schemeClr val="accent2">
                  <a:lumMod val="75000"/>
                </a:schemeClr>
              </a:solidFill>
            </a:endParaRPr>
          </a:p>
        </p:txBody>
      </p:sp>
      <p:sp>
        <p:nvSpPr>
          <p:cNvPr id="16" name="Zástupný symbol obsahu 2"/>
          <p:cNvSpPr txBox="1">
            <a:spLocks/>
          </p:cNvSpPr>
          <p:nvPr/>
        </p:nvSpPr>
        <p:spPr>
          <a:xfrm>
            <a:off x="683568" y="1447800"/>
            <a:ext cx="8208912" cy="5077544"/>
          </a:xfrm>
          <a:prstGeom prst="rect">
            <a:avLst/>
          </a:prstGeom>
        </p:spPr>
        <p:txBody>
          <a:bodyPr>
            <a:no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sz="2200" dirty="0" smtClean="0">
                <a:solidFill>
                  <a:schemeClr val="accent2">
                    <a:lumMod val="75000"/>
                  </a:schemeClr>
                </a:solidFill>
                <a:latin typeface="Arial" panose="020B0604020202020204" pitchFamily="34" charset="0"/>
                <a:cs typeface="Arial" panose="020B0604020202020204" pitchFamily="34" charset="0"/>
                <a:sym typeface="Wingdings 2"/>
              </a:rPr>
              <a:t>Špecifikácie nie sú identické</a:t>
            </a:r>
          </a:p>
          <a:p>
            <a:pPr algn="l"/>
            <a:r>
              <a:rPr lang="sk-SK" sz="2200" dirty="0">
                <a:solidFill>
                  <a:schemeClr val="tx1"/>
                </a:solidFill>
                <a:latin typeface="Arial" panose="020B0604020202020204" pitchFamily="34" charset="0"/>
                <a:cs typeface="Arial" panose="020B0604020202020204" pitchFamily="34" charset="0"/>
                <a:sym typeface="Wingdings 2"/>
              </a:rPr>
              <a:t>K</a:t>
            </a:r>
            <a:r>
              <a:rPr lang="sk-SK" sz="2200" dirty="0" smtClean="0">
                <a:solidFill>
                  <a:schemeClr val="tx1"/>
                </a:solidFill>
                <a:latin typeface="Arial" panose="020B0604020202020204" pitchFamily="34" charset="0"/>
                <a:cs typeface="Arial" panose="020B0604020202020204" pitchFamily="34" charset="0"/>
                <a:sym typeface="Wingdings 2"/>
              </a:rPr>
              <a:t>aždá inštitúcia si vypracúva vlastné na základe svojich potrieb a cieľov. </a:t>
            </a:r>
          </a:p>
          <a:p>
            <a:pPr algn="l"/>
            <a:r>
              <a:rPr lang="sk-SK" sz="2200" dirty="0" smtClean="0">
                <a:solidFill>
                  <a:schemeClr val="tx1"/>
                </a:solidFill>
                <a:latin typeface="Arial" panose="020B0604020202020204" pitchFamily="34" charset="0"/>
                <a:cs typeface="Arial" panose="020B0604020202020204" pitchFamily="34" charset="0"/>
                <a:sym typeface="Wingdings 2"/>
              </a:rPr>
              <a:t>Rozdiely môžu byť v:</a:t>
            </a:r>
          </a:p>
          <a:p>
            <a:pPr algn="l">
              <a:spcBef>
                <a:spcPts val="0"/>
              </a:spcBef>
            </a:pPr>
            <a:r>
              <a:rPr lang="sk-SK" sz="2200" dirty="0" smtClean="0">
                <a:solidFill>
                  <a:schemeClr val="tx1"/>
                </a:solidFill>
                <a:latin typeface="Arial" panose="020B0604020202020204" pitchFamily="34" charset="0"/>
                <a:cs typeface="Arial" panose="020B0604020202020204" pitchFamily="34" charset="0"/>
                <a:sym typeface="Wingdings 2"/>
              </a:rPr>
              <a:t>     - testovaných zručnostiach </a:t>
            </a:r>
            <a:r>
              <a:rPr lang="en-US" sz="2200" dirty="0" smtClean="0">
                <a:solidFill>
                  <a:schemeClr val="tx1"/>
                </a:solidFill>
                <a:latin typeface="Arial" panose="020B0604020202020204" pitchFamily="34" charset="0"/>
                <a:cs typeface="Arial" panose="020B0604020202020204" pitchFamily="34" charset="0"/>
                <a:sym typeface="Wingdings 2"/>
              </a:rPr>
              <a:t>(</a:t>
            </a:r>
            <a:r>
              <a:rPr lang="sk-SK" sz="2200" dirty="0" smtClean="0">
                <a:solidFill>
                  <a:schemeClr val="tx1"/>
                </a:solidFill>
                <a:latin typeface="Arial" panose="020B0604020202020204" pitchFamily="34" charset="0"/>
                <a:cs typeface="Arial" panose="020B0604020202020204" pitchFamily="34" charset="0"/>
                <a:sym typeface="Wingdings 2"/>
              </a:rPr>
              <a:t>gram. a lexika testovaná v rámci</a:t>
            </a:r>
            <a:r>
              <a:rPr lang="en-US" sz="2200" dirty="0" smtClean="0">
                <a:solidFill>
                  <a:schemeClr val="tx1"/>
                </a:solidFill>
                <a:latin typeface="Arial" panose="020B0604020202020204" pitchFamily="34" charset="0"/>
                <a:cs typeface="Arial" panose="020B0604020202020204" pitchFamily="34" charset="0"/>
                <a:sym typeface="Wingdings 2"/>
              </a:rPr>
              <a:t> </a:t>
            </a:r>
            <a:r>
              <a:rPr lang="sk-SK" sz="2200" dirty="0" smtClean="0">
                <a:solidFill>
                  <a:schemeClr val="tx1"/>
                </a:solidFill>
                <a:latin typeface="Arial" panose="020B0604020202020204" pitchFamily="34" charset="0"/>
                <a:cs typeface="Arial" panose="020B0604020202020204" pitchFamily="34" charset="0"/>
                <a:sym typeface="Wingdings 2"/>
              </a:rPr>
              <a:t>                                                     </a:t>
            </a:r>
          </a:p>
          <a:p>
            <a:pPr algn="l">
              <a:spcBef>
                <a:spcPts val="0"/>
              </a:spcBef>
            </a:pPr>
            <a:r>
              <a:rPr lang="sk-SK" sz="2200" dirty="0">
                <a:solidFill>
                  <a:schemeClr val="tx1"/>
                </a:solidFill>
                <a:latin typeface="Arial" panose="020B0604020202020204" pitchFamily="34" charset="0"/>
                <a:cs typeface="Arial" panose="020B0604020202020204" pitchFamily="34" charset="0"/>
                <a:sym typeface="Wingdings 2"/>
              </a:rPr>
              <a:t> </a:t>
            </a:r>
            <a:r>
              <a:rPr lang="sk-SK" sz="2200" dirty="0" smtClean="0">
                <a:solidFill>
                  <a:schemeClr val="tx1"/>
                </a:solidFill>
                <a:latin typeface="Arial" panose="020B0604020202020204" pitchFamily="34" charset="0"/>
                <a:cs typeface="Arial" panose="020B0604020202020204" pitchFamily="34" charset="0"/>
                <a:sym typeface="Wingdings 2"/>
              </a:rPr>
              <a:t>      počúvania a čítania</a:t>
            </a:r>
            <a:r>
              <a:rPr lang="en-US" sz="2200" dirty="0" smtClean="0">
                <a:solidFill>
                  <a:schemeClr val="tx1"/>
                </a:solidFill>
                <a:latin typeface="Arial" panose="020B0604020202020204" pitchFamily="34" charset="0"/>
                <a:cs typeface="Arial" panose="020B0604020202020204" pitchFamily="34" charset="0"/>
                <a:sym typeface="Wingdings 2"/>
              </a:rPr>
              <a:t>)</a:t>
            </a:r>
            <a:r>
              <a:rPr lang="sk-SK" sz="2200" dirty="0" smtClean="0">
                <a:solidFill>
                  <a:schemeClr val="tx1"/>
                </a:solidFill>
                <a:latin typeface="Arial" panose="020B0604020202020204" pitchFamily="34" charset="0"/>
                <a:cs typeface="Arial" panose="020B0604020202020204" pitchFamily="34" charset="0"/>
                <a:sym typeface="Wingdings 2"/>
              </a:rPr>
              <a:t>,</a:t>
            </a:r>
          </a:p>
          <a:p>
            <a:pPr algn="l">
              <a:spcBef>
                <a:spcPts val="0"/>
              </a:spcBef>
            </a:pPr>
            <a:r>
              <a:rPr lang="sk-SK" sz="2200" dirty="0" smtClean="0">
                <a:solidFill>
                  <a:schemeClr val="tx1"/>
                </a:solidFill>
                <a:latin typeface="Arial" panose="020B0604020202020204" pitchFamily="34" charset="0"/>
                <a:cs typeface="Arial" panose="020B0604020202020204" pitchFamily="34" charset="0"/>
                <a:sym typeface="Wingdings 2"/>
              </a:rPr>
              <a:t>     - vážení jednotlivých zručností,</a:t>
            </a:r>
          </a:p>
          <a:p>
            <a:pPr algn="l">
              <a:spcBef>
                <a:spcPts val="0"/>
              </a:spcBef>
            </a:pPr>
            <a:r>
              <a:rPr lang="sk-SK" sz="2200" dirty="0" smtClean="0">
                <a:solidFill>
                  <a:schemeClr val="tx1"/>
                </a:solidFill>
                <a:latin typeface="Arial" panose="020B0604020202020204" pitchFamily="34" charset="0"/>
                <a:cs typeface="Arial" panose="020B0604020202020204" pitchFamily="34" charset="0"/>
                <a:sym typeface="Wingdings 2"/>
              </a:rPr>
              <a:t>     - hodnotenie častí textu </a:t>
            </a:r>
            <a:r>
              <a:rPr lang="en-US" sz="2200" dirty="0" smtClean="0">
                <a:solidFill>
                  <a:schemeClr val="tx1"/>
                </a:solidFill>
                <a:latin typeface="Arial" panose="020B0604020202020204" pitchFamily="34" charset="0"/>
                <a:cs typeface="Arial" panose="020B0604020202020204" pitchFamily="34" charset="0"/>
                <a:sym typeface="Wingdings 2"/>
              </a:rPr>
              <a:t>(</a:t>
            </a:r>
            <a:r>
              <a:rPr lang="sk-SK" sz="2200" dirty="0" smtClean="0">
                <a:solidFill>
                  <a:schemeClr val="tx1"/>
                </a:solidFill>
                <a:latin typeface="Arial" panose="020B0604020202020204" pitchFamily="34" charset="0"/>
                <a:cs typeface="Arial" panose="020B0604020202020204" pitchFamily="34" charset="0"/>
                <a:sym typeface="Wingdings 2"/>
              </a:rPr>
              <a:t>hodnotitelia, počítač</a:t>
            </a:r>
            <a:r>
              <a:rPr lang="en-US" sz="2200" dirty="0" smtClean="0">
                <a:solidFill>
                  <a:schemeClr val="tx1"/>
                </a:solidFill>
                <a:latin typeface="Arial" panose="020B0604020202020204" pitchFamily="34" charset="0"/>
                <a:cs typeface="Arial" panose="020B0604020202020204" pitchFamily="34" charset="0"/>
                <a:sym typeface="Wingdings 2"/>
              </a:rPr>
              <a:t>)</a:t>
            </a:r>
            <a:r>
              <a:rPr lang="sk-SK" sz="2200" dirty="0" smtClean="0">
                <a:solidFill>
                  <a:schemeClr val="tx1"/>
                </a:solidFill>
                <a:latin typeface="Arial" panose="020B0604020202020204" pitchFamily="34" charset="0"/>
                <a:cs typeface="Arial" panose="020B0604020202020204" pitchFamily="34" charset="0"/>
                <a:sym typeface="Wingdings 2"/>
              </a:rPr>
              <a:t>,</a:t>
            </a:r>
          </a:p>
          <a:p>
            <a:pPr algn="l">
              <a:spcBef>
                <a:spcPts val="0"/>
              </a:spcBef>
            </a:pPr>
            <a:r>
              <a:rPr lang="sk-SK" sz="2200" dirty="0" smtClean="0">
                <a:solidFill>
                  <a:schemeClr val="tx1"/>
                </a:solidFill>
                <a:latin typeface="Arial" panose="020B0604020202020204" pitchFamily="34" charset="0"/>
                <a:cs typeface="Arial" panose="020B0604020202020204" pitchFamily="34" charset="0"/>
                <a:sym typeface="Wingdings 2"/>
              </a:rPr>
              <a:t>     - administrácii testu.</a:t>
            </a:r>
          </a:p>
          <a:p>
            <a:pPr algn="l"/>
            <a:endParaRPr lang="sk-SK" sz="2200" dirty="0" smtClean="0">
              <a:latin typeface="Arial" panose="020B0604020202020204" pitchFamily="34" charset="0"/>
              <a:cs typeface="Arial" panose="020B0604020202020204" pitchFamily="34" charset="0"/>
              <a:sym typeface="Wingdings 2"/>
            </a:endParaRPr>
          </a:p>
          <a:p>
            <a:pPr algn="l"/>
            <a:r>
              <a:rPr lang="sk-SK" sz="2200" dirty="0" smtClean="0">
                <a:solidFill>
                  <a:schemeClr val="accent2">
                    <a:lumMod val="75000"/>
                  </a:schemeClr>
                </a:solidFill>
                <a:latin typeface="Arial" panose="020B0604020202020204" pitchFamily="34" charset="0"/>
                <a:cs typeface="Arial" panose="020B0604020202020204" pitchFamily="34" charset="0"/>
                <a:sym typeface="Wingdings 2"/>
              </a:rPr>
              <a:t>Špecifikácie poskytujú všetky potrebné informácie o skúške, jej obsahu, spôsobe testovania a spôsobe administrácie. Každá inštitúcia, ktorá vykonáva/zabezpečuje testovanie má </a:t>
            </a:r>
            <a:r>
              <a:rPr lang="sk-SK" sz="2200" b="1" dirty="0" smtClean="0">
                <a:solidFill>
                  <a:schemeClr val="accent2">
                    <a:lumMod val="75000"/>
                  </a:schemeClr>
                </a:solidFill>
                <a:latin typeface="Arial" panose="020B0604020202020204" pitchFamily="34" charset="0"/>
                <a:cs typeface="Arial" panose="020B0604020202020204" pitchFamily="34" charset="0"/>
                <a:sym typeface="Wingdings 2"/>
              </a:rPr>
              <a:t>svoje vlastné špecifikácie</a:t>
            </a:r>
            <a:r>
              <a:rPr lang="sk-SK" sz="2200" dirty="0" smtClean="0">
                <a:solidFill>
                  <a:schemeClr val="accent2">
                    <a:lumMod val="75000"/>
                  </a:schemeClr>
                </a:solidFill>
                <a:latin typeface="Arial" panose="020B0604020202020204" pitchFamily="34" charset="0"/>
                <a:cs typeface="Arial" panose="020B0604020202020204" pitchFamily="34" charset="0"/>
                <a:sym typeface="Wingdings 2"/>
              </a:rPr>
              <a:t>.</a:t>
            </a:r>
            <a:endParaRPr lang="sk-SK" sz="2200" dirty="0">
              <a:solidFill>
                <a:schemeClr val="accent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7974132"/>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 calcmode="lin" valueType="num">
                                      <p:cBhvr>
                                        <p:cTn id="19"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1" end="1"/>
                                            </p:txEl>
                                          </p:spTgt>
                                        </p:tgtEl>
                                        <p:attrNameLst>
                                          <p:attrName>style.visibility</p:attrName>
                                        </p:attrNameLst>
                                      </p:cBhvr>
                                      <p:to>
                                        <p:strVal val="visible"/>
                                      </p:to>
                                    </p:set>
                                    <p:anim calcmode="lin" valueType="num">
                                      <p:cBhvr additive="base">
                                        <p:cTn id="25"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 calcmode="lin" valueType="num">
                                      <p:cBhvr additive="base">
                                        <p:cTn id="31"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2" end="2"/>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
                                            <p:txEl>
                                              <p:pRg st="3" end="3"/>
                                            </p:txEl>
                                          </p:spTgt>
                                        </p:tgtEl>
                                        <p:attrNameLst>
                                          <p:attrName>style.visibility</p:attrName>
                                        </p:attrNameLst>
                                      </p:cBhvr>
                                      <p:to>
                                        <p:strVal val="visible"/>
                                      </p:to>
                                    </p:set>
                                    <p:anim calcmode="lin" valueType="num">
                                      <p:cBhvr additive="base">
                                        <p:cTn id="3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
                                            <p:txEl>
                                              <p:pRg st="3" end="3"/>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6">
                                            <p:txEl>
                                              <p:pRg st="4" end="4"/>
                                            </p:txEl>
                                          </p:spTgt>
                                        </p:tgtEl>
                                        <p:attrNameLst>
                                          <p:attrName>style.visibility</p:attrName>
                                        </p:attrNameLst>
                                      </p:cBhvr>
                                      <p:to>
                                        <p:strVal val="visible"/>
                                      </p:to>
                                    </p:set>
                                    <p:anim calcmode="lin" valueType="num">
                                      <p:cBhvr additive="base">
                                        <p:cTn id="39"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6">
                                            <p:txEl>
                                              <p:pRg st="4" end="4"/>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xEl>
                                              <p:pRg st="5" end="5"/>
                                            </p:txEl>
                                          </p:spTgt>
                                        </p:tgtEl>
                                        <p:attrNameLst>
                                          <p:attrName>style.visibility</p:attrName>
                                        </p:attrNameLst>
                                      </p:cBhvr>
                                      <p:to>
                                        <p:strVal val="visible"/>
                                      </p:to>
                                    </p:set>
                                    <p:anim calcmode="lin" valueType="num">
                                      <p:cBhvr additive="base">
                                        <p:cTn id="43"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
                                            <p:txEl>
                                              <p:pRg st="5" end="5"/>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6">
                                            <p:txEl>
                                              <p:pRg st="6" end="6"/>
                                            </p:txEl>
                                          </p:spTgt>
                                        </p:tgtEl>
                                        <p:attrNameLst>
                                          <p:attrName>style.visibility</p:attrName>
                                        </p:attrNameLst>
                                      </p:cBhvr>
                                      <p:to>
                                        <p:strVal val="visible"/>
                                      </p:to>
                                    </p:set>
                                    <p:anim calcmode="lin" valueType="num">
                                      <p:cBhvr additive="base">
                                        <p:cTn id="4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6">
                                            <p:txEl>
                                              <p:pRg st="6" end="6"/>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
                                            <p:txEl>
                                              <p:pRg st="7" end="7"/>
                                            </p:txEl>
                                          </p:spTgt>
                                        </p:tgtEl>
                                        <p:attrNameLst>
                                          <p:attrName>style.visibility</p:attrName>
                                        </p:attrNameLst>
                                      </p:cBhvr>
                                      <p:to>
                                        <p:strVal val="visible"/>
                                      </p:to>
                                    </p:set>
                                    <p:anim calcmode="lin" valueType="num">
                                      <p:cBhvr additive="base">
                                        <p:cTn id="51"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16">
                                            <p:txEl>
                                              <p:pRg st="9" end="9"/>
                                            </p:txEl>
                                          </p:spTgt>
                                        </p:tgtEl>
                                        <p:attrNameLst>
                                          <p:attrName>style.visibility</p:attrName>
                                        </p:attrNameLst>
                                      </p:cBhvr>
                                      <p:to>
                                        <p:strVal val="visible"/>
                                      </p:to>
                                    </p:set>
                                    <p:anim calcmode="lin" valueType="num">
                                      <p:cBhvr additive="base">
                                        <p:cTn id="57" dur="500" fill="hold"/>
                                        <p:tgtEl>
                                          <p:spTgt spid="16">
                                            <p:txEl>
                                              <p:pRg st="9" end="9"/>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16">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Špecifikácia</a:t>
            </a:r>
            <a:endParaRPr lang="sk-SK"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5"/>
          <p:cNvGraphicFramePr>
            <a:graphicFrameLocks/>
          </p:cNvGraphicFramePr>
          <p:nvPr>
            <p:extLst>
              <p:ext uri="{D42A27DB-BD31-4B8C-83A1-F6EECF244321}">
                <p14:modId xmlns:p14="http://schemas.microsoft.com/office/powerpoint/2010/main" val="3352965237"/>
              </p:ext>
            </p:extLst>
          </p:nvPr>
        </p:nvGraphicFramePr>
        <p:xfrm>
          <a:off x="673224" y="1211401"/>
          <a:ext cx="8147248" cy="5400599"/>
        </p:xfrm>
        <a:graphic>
          <a:graphicData uri="http://schemas.openxmlformats.org/drawingml/2006/table">
            <a:tbl>
              <a:tblPr firstRow="1" bandRow="1">
                <a:tableStyleId>{21E4AEA4-8DFA-4A89-87EB-49C32662AFE0}</a:tableStyleId>
              </a:tblPr>
              <a:tblGrid>
                <a:gridCol w="3250704"/>
                <a:gridCol w="4896544"/>
              </a:tblGrid>
              <a:tr h="338107">
                <a:tc>
                  <a:txBody>
                    <a:bodyPr/>
                    <a:lstStyle/>
                    <a:p>
                      <a:r>
                        <a:rPr lang="sk-SK" sz="1200" dirty="0" smtClean="0">
                          <a:latin typeface="Arial" panose="020B0604020202020204" pitchFamily="34" charset="0"/>
                          <a:cs typeface="Arial" panose="020B0604020202020204" pitchFamily="34" charset="0"/>
                        </a:rPr>
                        <a:t>Typ testu</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 vstupný- prijímací</a:t>
                      </a:r>
                      <a:endParaRPr lang="sk-SK" sz="1200" dirty="0">
                        <a:latin typeface="Arial" panose="020B0604020202020204" pitchFamily="34" charset="0"/>
                        <a:cs typeface="Arial" panose="020B0604020202020204" pitchFamily="34" charset="0"/>
                      </a:endParaRPr>
                    </a:p>
                  </a:txBody>
                  <a:tcPr/>
                </a:tc>
              </a:tr>
              <a:tr h="478985">
                <a:tc>
                  <a:txBody>
                    <a:bodyPr/>
                    <a:lstStyle/>
                    <a:p>
                      <a:r>
                        <a:rPr lang="sk-SK" sz="1200" dirty="0" smtClean="0">
                          <a:latin typeface="Arial" panose="020B0604020202020204" pitchFamily="34" charset="0"/>
                          <a:cs typeface="Arial" panose="020B0604020202020204" pitchFamily="34" charset="0"/>
                        </a:rPr>
                        <a:t>Úroveň  testu/Komu je test určený</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B2, pre kandidátov, ktorí študovali anglický jazyk min. 600 kontaktných hodín.</a:t>
                      </a:r>
                      <a:endParaRPr lang="sk-SK" sz="1200" dirty="0">
                        <a:latin typeface="Arial" panose="020B0604020202020204" pitchFamily="34" charset="0"/>
                        <a:cs typeface="Arial" panose="020B0604020202020204" pitchFamily="34" charset="0"/>
                      </a:endParaRPr>
                    </a:p>
                  </a:txBody>
                  <a:tcPr/>
                </a:tc>
              </a:tr>
              <a:tr h="676215">
                <a:tc>
                  <a:txBody>
                    <a:bodyPr/>
                    <a:lstStyle/>
                    <a:p>
                      <a:r>
                        <a:rPr lang="sk-SK" sz="1200" dirty="0" smtClean="0">
                          <a:latin typeface="Arial" panose="020B0604020202020204" pitchFamily="34" charset="0"/>
                          <a:cs typeface="Arial" panose="020B0604020202020204" pitchFamily="34" charset="0"/>
                        </a:rPr>
                        <a:t>Účel testu</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Ohodnotiť  jazykové zručnosti kandidáta v oblasti počúvania  a čítania s porozumením,  používania gramatiky, lexiky </a:t>
                      </a:r>
                    </a:p>
                    <a:p>
                      <a:r>
                        <a:rPr lang="sk-SK" sz="1200" dirty="0" smtClean="0">
                          <a:latin typeface="Arial" panose="020B0604020202020204" pitchFamily="34" charset="0"/>
                          <a:cs typeface="Arial" panose="020B0604020202020204" pitchFamily="34" charset="0"/>
                        </a:rPr>
                        <a:t>a písania.</a:t>
                      </a:r>
                      <a:endParaRPr lang="sk-SK" sz="1200" dirty="0">
                        <a:latin typeface="Arial" panose="020B0604020202020204" pitchFamily="34" charset="0"/>
                        <a:cs typeface="Arial" panose="020B0604020202020204" pitchFamily="34" charset="0"/>
                      </a:endParaRPr>
                    </a:p>
                  </a:txBody>
                  <a:tcPr/>
                </a:tc>
              </a:tr>
              <a:tr h="418076">
                <a:tc>
                  <a:txBody>
                    <a:bodyPr/>
                    <a:lstStyle/>
                    <a:p>
                      <a:r>
                        <a:rPr lang="sk-SK" sz="1200" dirty="0" smtClean="0">
                          <a:latin typeface="Arial" panose="020B0604020202020204" pitchFamily="34" charset="0"/>
                          <a:cs typeface="Arial" panose="020B0604020202020204" pitchFamily="34" charset="0"/>
                        </a:rPr>
                        <a:t>Trvanie testu</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2hod. 30 minút</a:t>
                      </a:r>
                      <a:endParaRPr lang="sk-SK" sz="1200" dirty="0">
                        <a:latin typeface="Arial" panose="020B0604020202020204" pitchFamily="34" charset="0"/>
                        <a:cs typeface="Arial" panose="020B0604020202020204" pitchFamily="34" charset="0"/>
                      </a:endParaRPr>
                    </a:p>
                  </a:txBody>
                  <a:tcPr/>
                </a:tc>
              </a:tr>
              <a:tr h="535336">
                <a:tc>
                  <a:txBody>
                    <a:bodyPr/>
                    <a:lstStyle/>
                    <a:p>
                      <a:r>
                        <a:rPr lang="sk-SK" sz="1200" dirty="0" smtClean="0">
                          <a:latin typeface="Arial" panose="020B0604020202020204" pitchFamily="34" charset="0"/>
                          <a:cs typeface="Arial" panose="020B0604020202020204" pitchFamily="34" charset="0"/>
                        </a:rPr>
                        <a:t>Cieľ testu</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Vybrať najvhodnejších kandidátov na štúdium anglického jazyka a literatúry na VŠ.</a:t>
                      </a:r>
                      <a:endParaRPr lang="sk-SK" sz="1200" dirty="0">
                        <a:latin typeface="Arial" panose="020B0604020202020204" pitchFamily="34" charset="0"/>
                        <a:cs typeface="Arial" panose="020B0604020202020204" pitchFamily="34" charset="0"/>
                      </a:endParaRPr>
                    </a:p>
                  </a:txBody>
                  <a:tcPr/>
                </a:tc>
              </a:tr>
              <a:tr h="1070673">
                <a:tc>
                  <a:txBody>
                    <a:bodyPr/>
                    <a:lstStyle/>
                    <a:p>
                      <a:r>
                        <a:rPr lang="sk-SK" sz="1200" dirty="0" smtClean="0">
                          <a:latin typeface="Arial" panose="020B0604020202020204" pitchFamily="34" charset="0"/>
                          <a:cs typeface="Arial" panose="020B0604020202020204" pitchFamily="34" charset="0"/>
                        </a:rPr>
                        <a:t>Počet častí</a:t>
                      </a:r>
                      <a:endParaRPr lang="sk-SK" sz="1200" dirty="0">
                        <a:latin typeface="Arial" panose="020B0604020202020204" pitchFamily="34" charset="0"/>
                        <a:cs typeface="Arial" panose="020B0604020202020204" pitchFamily="34" charset="0"/>
                      </a:endParaRPr>
                    </a:p>
                  </a:txBody>
                  <a:tcPr/>
                </a:tc>
                <a:tc>
                  <a:txBody>
                    <a:bodyPr/>
                    <a:lstStyle/>
                    <a:p>
                      <a:pPr marL="342900" indent="-342900">
                        <a:buAutoNum type="arabicPeriod"/>
                      </a:pPr>
                      <a:r>
                        <a:rPr lang="sk-SK" sz="1200" dirty="0" smtClean="0">
                          <a:latin typeface="Arial" panose="020B0604020202020204" pitchFamily="34" charset="0"/>
                          <a:cs typeface="Arial" panose="020B0604020202020204" pitchFamily="34" charset="0"/>
                        </a:rPr>
                        <a:t>počúvanie s porozumením – 3 úlohy, 25položiek- 30 min.</a:t>
                      </a:r>
                    </a:p>
                    <a:p>
                      <a:pPr marL="342900" indent="-342900">
                        <a:buAutoNum type="arabicPeriod"/>
                      </a:pPr>
                      <a:r>
                        <a:rPr lang="sk-SK" sz="1200" dirty="0" smtClean="0">
                          <a:latin typeface="Arial" panose="020B0604020202020204" pitchFamily="34" charset="0"/>
                          <a:cs typeface="Arial" panose="020B0604020202020204" pitchFamily="34" charset="0"/>
                        </a:rPr>
                        <a:t>čítanie</a:t>
                      </a:r>
                      <a:r>
                        <a:rPr lang="sk-SK" sz="1200" baseline="0" dirty="0" smtClean="0">
                          <a:latin typeface="Arial" panose="020B0604020202020204" pitchFamily="34" charset="0"/>
                          <a:cs typeface="Arial" panose="020B0604020202020204" pitchFamily="34" charset="0"/>
                        </a:rPr>
                        <a:t> s porozumením – </a:t>
                      </a:r>
                      <a:r>
                        <a:rPr lang="sk-SK" sz="1200" dirty="0" smtClean="0">
                          <a:latin typeface="Arial" panose="020B0604020202020204" pitchFamily="34" charset="0"/>
                          <a:cs typeface="Arial" panose="020B0604020202020204" pitchFamily="34" charset="0"/>
                        </a:rPr>
                        <a:t>3 úlohy, 25položiek – </a:t>
                      </a:r>
                      <a:r>
                        <a:rPr lang="sk-SK" sz="1200" baseline="0" dirty="0" smtClean="0">
                          <a:latin typeface="Arial" panose="020B0604020202020204" pitchFamily="34" charset="0"/>
                          <a:cs typeface="Arial" panose="020B0604020202020204" pitchFamily="34" charset="0"/>
                        </a:rPr>
                        <a:t>30 min.</a:t>
                      </a:r>
                    </a:p>
                    <a:p>
                      <a:pPr marL="342900" indent="-342900">
                        <a:buAutoNum type="arabicPeriod"/>
                      </a:pPr>
                      <a:r>
                        <a:rPr lang="sk-SK" sz="1200" baseline="0" dirty="0" smtClean="0">
                          <a:latin typeface="Arial" panose="020B0604020202020204" pitchFamily="34" charset="0"/>
                          <a:cs typeface="Arial" panose="020B0604020202020204" pitchFamily="34" charset="0"/>
                        </a:rPr>
                        <a:t>gramatika a lexika – </a:t>
                      </a:r>
                      <a:r>
                        <a:rPr lang="sk-SK" sz="1200" dirty="0" smtClean="0">
                          <a:latin typeface="Arial" panose="020B0604020202020204" pitchFamily="34" charset="0"/>
                          <a:cs typeface="Arial" panose="020B0604020202020204" pitchFamily="34" charset="0"/>
                        </a:rPr>
                        <a:t>3 úlohy, 30položiek- </a:t>
                      </a:r>
                      <a:r>
                        <a:rPr lang="sk-SK" sz="1200" baseline="0" dirty="0" smtClean="0">
                          <a:latin typeface="Arial" panose="020B0604020202020204" pitchFamily="34" charset="0"/>
                          <a:cs typeface="Arial" panose="020B0604020202020204" pitchFamily="34" charset="0"/>
                        </a:rPr>
                        <a:t>30 min.</a:t>
                      </a:r>
                    </a:p>
                    <a:p>
                      <a:pPr marL="342900" indent="-342900">
                        <a:buAutoNum type="arabicPeriod"/>
                      </a:pPr>
                      <a:r>
                        <a:rPr lang="sk-SK" sz="1200" baseline="0" dirty="0" smtClean="0">
                          <a:latin typeface="Arial" panose="020B0604020202020204" pitchFamily="34" charset="0"/>
                          <a:cs typeface="Arial" panose="020B0604020202020204" pitchFamily="34" charset="0"/>
                        </a:rPr>
                        <a:t>písanie – 1 úloha- 60 min.</a:t>
                      </a:r>
                      <a:endParaRPr lang="sk-SK" sz="1200" dirty="0">
                        <a:latin typeface="Arial" panose="020B0604020202020204" pitchFamily="34" charset="0"/>
                        <a:cs typeface="Arial" panose="020B0604020202020204" pitchFamily="34" charset="0"/>
                      </a:endParaRPr>
                    </a:p>
                  </a:txBody>
                  <a:tcPr/>
                </a:tc>
              </a:tr>
              <a:tr h="418076">
                <a:tc>
                  <a:txBody>
                    <a:bodyPr/>
                    <a:lstStyle/>
                    <a:p>
                      <a:r>
                        <a:rPr lang="sk-SK" sz="1200" dirty="0" smtClean="0">
                          <a:latin typeface="Arial" panose="020B0604020202020204" pitchFamily="34" charset="0"/>
                          <a:cs typeface="Arial" panose="020B0604020202020204" pitchFamily="34" charset="0"/>
                        </a:rPr>
                        <a:t>Váženie jednotlivých častí</a:t>
                      </a:r>
                      <a:endParaRPr lang="sk-SK" sz="1200" dirty="0">
                        <a:latin typeface="Arial" panose="020B0604020202020204" pitchFamily="34" charset="0"/>
                        <a:cs typeface="Arial" panose="020B0604020202020204" pitchFamily="34" charset="0"/>
                      </a:endParaRPr>
                    </a:p>
                  </a:txBody>
                  <a:tcPr/>
                </a:tc>
                <a:tc>
                  <a:txBody>
                    <a:bodyPr/>
                    <a:lstStyle/>
                    <a:p>
                      <a:r>
                        <a:rPr lang="sk-SK" sz="1200" dirty="0" smtClean="0">
                          <a:latin typeface="Arial" panose="020B0604020202020204" pitchFamily="34" charset="0"/>
                          <a:cs typeface="Arial" panose="020B0604020202020204" pitchFamily="34" charset="0"/>
                        </a:rPr>
                        <a:t>Všetky časti</a:t>
                      </a:r>
                      <a:r>
                        <a:rPr lang="sk-SK" sz="1200" baseline="0" dirty="0" smtClean="0">
                          <a:latin typeface="Arial" panose="020B0604020202020204" pitchFamily="34" charset="0"/>
                          <a:cs typeface="Arial" panose="020B0604020202020204" pitchFamily="34" charset="0"/>
                        </a:rPr>
                        <a:t> majú rovnakú váhu, t.j. 25% celku.</a:t>
                      </a:r>
                      <a:endParaRPr lang="sk-SK" sz="1200" dirty="0">
                        <a:latin typeface="Arial" panose="020B0604020202020204" pitchFamily="34" charset="0"/>
                        <a:cs typeface="Arial" panose="020B0604020202020204" pitchFamily="34" charset="0"/>
                      </a:endParaRPr>
                    </a:p>
                  </a:txBody>
                  <a:tcPr/>
                </a:tc>
              </a:tr>
              <a:tr h="1465131">
                <a:tc>
                  <a:txBody>
                    <a:bodyPr/>
                    <a:lstStyle/>
                    <a:p>
                      <a:r>
                        <a:rPr lang="sk-SK" sz="1200" dirty="0" smtClean="0">
                          <a:latin typeface="Arial" panose="020B0604020202020204" pitchFamily="34" charset="0"/>
                          <a:cs typeface="Arial" panose="020B0604020202020204" pitchFamily="34" charset="0"/>
                        </a:rPr>
                        <a:t>Typy textov/tematické okruhy</a:t>
                      </a:r>
                      <a:endParaRPr lang="sk-SK" sz="120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k-SK" sz="1200" dirty="0" smtClean="0">
                          <a:latin typeface="Arial" panose="020B0604020202020204" pitchFamily="34" charset="0"/>
                          <a:cs typeface="Arial" panose="020B0604020202020204" pitchFamily="34" charset="0"/>
                        </a:rPr>
                        <a:t>Texty</a:t>
                      </a:r>
                      <a:r>
                        <a:rPr lang="en-US" sz="1200" dirty="0" smtClean="0">
                          <a:latin typeface="Arial" panose="020B0604020202020204" pitchFamily="34" charset="0"/>
                          <a:cs typeface="Arial" panose="020B0604020202020204" pitchFamily="34" charset="0"/>
                        </a:rPr>
                        <a:t> </a:t>
                      </a:r>
                      <a:r>
                        <a:rPr lang="sk-SK" sz="1200" dirty="0" smtClean="0">
                          <a:latin typeface="Arial" panose="020B0604020202020204" pitchFamily="34" charset="0"/>
                          <a:cs typeface="Arial" panose="020B0604020202020204" pitchFamily="34" charset="0"/>
                        </a:rPr>
                        <a:t>vybrané z autentických materiálov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noviny</a:t>
                      </a:r>
                      <a:r>
                        <a:rPr lang="en-US" sz="1200" dirty="0" smtClean="0">
                          <a:latin typeface="Arial" panose="020B0604020202020204" pitchFamily="34" charset="0"/>
                          <a:cs typeface="Arial" panose="020B0604020202020204" pitchFamily="34" charset="0"/>
                        </a:rPr>
                        <a:t>, </a:t>
                      </a:r>
                      <a:r>
                        <a:rPr lang="sk-SK" sz="1200" dirty="0" smtClean="0">
                          <a:latin typeface="Arial" panose="020B0604020202020204" pitchFamily="34" charset="0"/>
                          <a:cs typeface="Arial" panose="020B0604020202020204" pitchFamily="34" charset="0"/>
                        </a:rPr>
                        <a:t>č</a:t>
                      </a:r>
                      <a:r>
                        <a:rPr lang="en-US" sz="1200" dirty="0" err="1" smtClean="0">
                          <a:latin typeface="Arial" panose="020B0604020202020204" pitchFamily="34" charset="0"/>
                          <a:cs typeface="Arial" panose="020B0604020202020204" pitchFamily="34" charset="0"/>
                        </a:rPr>
                        <a:t>asopis</a:t>
                      </a:r>
                      <a:r>
                        <a:rPr lang="sk-SK" sz="1200" dirty="0" smtClean="0">
                          <a:latin typeface="Arial" panose="020B0604020202020204" pitchFamily="34" charset="0"/>
                          <a:cs typeface="Arial" panose="020B0604020202020204" pitchFamily="34" charset="0"/>
                        </a:rPr>
                        <a:t>y</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beletria</a:t>
                      </a:r>
                      <a:r>
                        <a:rPr lang="sk-SK" sz="1200" dirty="0" smtClean="0">
                          <a:latin typeface="Arial" panose="020B0604020202020204" pitchFamily="34" charset="0"/>
                          <a:cs typeface="Arial" panose="020B0604020202020204" pitchFamily="34" charset="0"/>
                        </a:rPr>
                        <a:t>, internet </a:t>
                      </a:r>
                      <a:r>
                        <a:rPr lang="en-US" sz="1200" dirty="0" smtClean="0">
                          <a:latin typeface="Arial" panose="020B0604020202020204" pitchFamily="34" charset="0"/>
                          <a:cs typeface="Arial" panose="020B0604020202020204" pitchFamily="34" charset="0"/>
                        </a:rPr>
                        <a:t>)</a:t>
                      </a:r>
                      <a:r>
                        <a:rPr kumimoji="0" lang="sk-SK" sz="1200" kern="1200" dirty="0" smtClean="0">
                          <a:latin typeface="Arial" panose="020B0604020202020204" pitchFamily="34" charset="0"/>
                          <a:cs typeface="Arial" panose="020B0604020202020204" pitchFamily="34" charset="0"/>
                        </a:rPr>
                        <a:t> v súlade s platnou pedagogickou dokumentáciou a Spoločným európskym referenčným rámcom pre jazyky pre úroveň B2.</a:t>
                      </a:r>
                      <a:endParaRPr lang="sk-SK" sz="1200" dirty="0" smtClean="0">
                        <a:latin typeface="Arial" panose="020B0604020202020204" pitchFamily="34" charset="0"/>
                        <a:cs typeface="Arial" panose="020B0604020202020204" pitchFamily="34" charset="0"/>
                      </a:endParaRPr>
                    </a:p>
                    <a:p>
                      <a:r>
                        <a:rPr lang="sk-SK" sz="1200" dirty="0" smtClean="0">
                          <a:latin typeface="Arial" panose="020B0604020202020204" pitchFamily="34" charset="0"/>
                          <a:cs typeface="Arial" panose="020B0604020202020204" pitchFamily="34" charset="0"/>
                        </a:rPr>
                        <a:t>Témy</a:t>
                      </a:r>
                      <a:r>
                        <a:rPr lang="sk-SK" sz="1200" baseline="0" dirty="0" smtClean="0">
                          <a:latin typeface="Arial" panose="020B0604020202020204" pitchFamily="34" charset="0"/>
                          <a:cs typeface="Arial" panose="020B0604020202020204" pitchFamily="34" charset="0"/>
                        </a:rPr>
                        <a:t> z každodenného života, resp. populárno-náučné </a:t>
                      </a:r>
                      <a:r>
                        <a:rPr lang="en-US" sz="1200" baseline="0" dirty="0" smtClean="0">
                          <a:latin typeface="Arial" panose="020B0604020202020204" pitchFamily="34" charset="0"/>
                          <a:cs typeface="Arial" panose="020B0604020202020204" pitchFamily="34" charset="0"/>
                        </a:rPr>
                        <a:t>(</a:t>
                      </a:r>
                      <a:r>
                        <a:rPr lang="sk-SK" sz="1200" baseline="0" dirty="0" smtClean="0">
                          <a:latin typeface="Arial" panose="020B0604020202020204" pitchFamily="34" charset="0"/>
                          <a:cs typeface="Arial" panose="020B0604020202020204" pitchFamily="34" charset="0"/>
                        </a:rPr>
                        <a:t>umenie, zábava, šport,  voľný čas, bývanie, vzdelávanie, atď.</a:t>
                      </a:r>
                      <a:r>
                        <a:rPr lang="en-US" sz="1200" baseline="0" dirty="0" smtClean="0">
                          <a:latin typeface="Arial" panose="020B0604020202020204" pitchFamily="34" charset="0"/>
                          <a:cs typeface="Arial" panose="020B0604020202020204" pitchFamily="34" charset="0"/>
                        </a:rPr>
                        <a:t>)</a:t>
                      </a:r>
                      <a:r>
                        <a:rPr lang="sk-SK" sz="1200" baseline="0" dirty="0" smtClean="0">
                          <a:latin typeface="Arial" panose="020B0604020202020204" pitchFamily="34" charset="0"/>
                          <a:cs typeface="Arial" panose="020B0604020202020204" pitchFamily="34" charset="0"/>
                        </a:rPr>
                        <a:t>.</a:t>
                      </a:r>
                      <a:endParaRPr lang="sk-SK" sz="1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40510178"/>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778098"/>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Špecifikácia</a:t>
            </a:r>
            <a:endParaRPr lang="sk-SK"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5"/>
          <p:cNvGraphicFramePr>
            <a:graphicFrameLocks/>
          </p:cNvGraphicFramePr>
          <p:nvPr>
            <p:extLst>
              <p:ext uri="{D42A27DB-BD31-4B8C-83A1-F6EECF244321}">
                <p14:modId xmlns:p14="http://schemas.microsoft.com/office/powerpoint/2010/main" val="934820888"/>
              </p:ext>
            </p:extLst>
          </p:nvPr>
        </p:nvGraphicFramePr>
        <p:xfrm>
          <a:off x="755576" y="1447800"/>
          <a:ext cx="7931224" cy="2687320"/>
        </p:xfrm>
        <a:graphic>
          <a:graphicData uri="http://schemas.openxmlformats.org/drawingml/2006/table">
            <a:tbl>
              <a:tblPr firstRow="1" bandRow="1">
                <a:tableStyleId>{8A107856-5554-42FB-B03E-39F5DBC370BA}</a:tableStyleId>
              </a:tblPr>
              <a:tblGrid>
                <a:gridCol w="3384376"/>
                <a:gridCol w="4546848"/>
              </a:tblGrid>
              <a:tr h="370840">
                <a:tc>
                  <a:txBody>
                    <a:bodyPr/>
                    <a:lstStyle/>
                    <a:p>
                      <a:r>
                        <a:rPr lang="sk-SK" dirty="0" smtClean="0">
                          <a:latin typeface="Arial" panose="020B0604020202020204" pitchFamily="34" charset="0"/>
                          <a:cs typeface="Arial" panose="020B0604020202020204" pitchFamily="34" charset="0"/>
                        </a:rPr>
                        <a:t>Formát/typy úloh</a:t>
                      </a:r>
                      <a:endParaRPr lang="sk-SK" b="0" dirty="0">
                        <a:latin typeface="Arial" panose="020B0604020202020204" pitchFamily="34" charset="0"/>
                        <a:cs typeface="Arial" panose="020B0604020202020204" pitchFamily="34" charset="0"/>
                      </a:endParaRPr>
                    </a:p>
                  </a:txBody>
                  <a:tcPr/>
                </a:tc>
                <a:tc>
                  <a:txBody>
                    <a:bodyPr/>
                    <a:lstStyle/>
                    <a:p>
                      <a:r>
                        <a:rPr lang="sk-SK" sz="1400" dirty="0" smtClean="0">
                          <a:latin typeface="Arial" panose="020B0604020202020204" pitchFamily="34" charset="0"/>
                          <a:cs typeface="Arial" panose="020B0604020202020204" pitchFamily="34" charset="0"/>
                        </a:rPr>
                        <a:t>Rôzne typy úloh v každej z častí testu</a:t>
                      </a:r>
                      <a:r>
                        <a:rPr lang="en-US" sz="1400" dirty="0" smtClean="0">
                          <a:latin typeface="Arial" panose="020B0604020202020204" pitchFamily="34" charset="0"/>
                          <a:cs typeface="Arial" panose="020B0604020202020204" pitchFamily="34" charset="0"/>
                        </a:rPr>
                        <a:t> (</a:t>
                      </a:r>
                      <a:r>
                        <a:rPr lang="sk-SK" sz="1400" dirty="0" smtClean="0">
                          <a:latin typeface="Arial" panose="020B0604020202020204" pitchFamily="34" charset="0"/>
                          <a:cs typeface="Arial" panose="020B0604020202020204" pitchFamily="34" charset="0"/>
                        </a:rPr>
                        <a:t> s výberom odpovede, zoraďovacie, doplňovacie, s krátkou odpoveďou</a:t>
                      </a:r>
                      <a:r>
                        <a:rPr lang="en-US" sz="1400" dirty="0" smtClean="0">
                          <a:latin typeface="Arial" panose="020B0604020202020204" pitchFamily="34" charset="0"/>
                          <a:cs typeface="Arial" panose="020B0604020202020204" pitchFamily="34" charset="0"/>
                        </a:rPr>
                        <a:t>,</a:t>
                      </a:r>
                      <a:r>
                        <a:rPr lang="sk-SK" sz="1400" dirty="0" smtClean="0">
                          <a:latin typeface="Arial" panose="020B0604020202020204" pitchFamily="34" charset="0"/>
                          <a:cs typeface="Arial" panose="020B0604020202020204" pitchFamily="34" charset="0"/>
                        </a:rPr>
                        <a:t> atď.</a:t>
                      </a:r>
                      <a:r>
                        <a:rPr lang="en-US" sz="1400" dirty="0" smtClean="0">
                          <a:latin typeface="Arial" panose="020B0604020202020204" pitchFamily="34" charset="0"/>
                          <a:cs typeface="Arial" panose="020B0604020202020204" pitchFamily="34" charset="0"/>
                        </a:rPr>
                        <a:t> )</a:t>
                      </a:r>
                      <a:r>
                        <a:rPr lang="sk-SK" sz="1400" dirty="0" smtClean="0">
                          <a:latin typeface="Arial" panose="020B0604020202020204" pitchFamily="34" charset="0"/>
                          <a:cs typeface="Arial" panose="020B0604020202020204" pitchFamily="34" charset="0"/>
                        </a:rPr>
                        <a:t>. Všetky úlohy budú zasadené</a:t>
                      </a:r>
                      <a:r>
                        <a:rPr lang="sk-SK" sz="1400" baseline="0" dirty="0" smtClean="0">
                          <a:latin typeface="Arial" panose="020B0604020202020204" pitchFamily="34" charset="0"/>
                          <a:cs typeface="Arial" panose="020B0604020202020204" pitchFamily="34" charset="0"/>
                        </a:rPr>
                        <a:t> do</a:t>
                      </a:r>
                      <a:r>
                        <a:rPr lang="sk-SK" sz="1400" dirty="0" smtClean="0">
                          <a:latin typeface="Arial" panose="020B0604020202020204" pitchFamily="34" charset="0"/>
                          <a:cs typeface="Arial" panose="020B0604020202020204" pitchFamily="34" charset="0"/>
                        </a:rPr>
                        <a:t> kontextu.</a:t>
                      </a:r>
                      <a:endParaRPr lang="sk-SK" sz="1400" b="0" dirty="0">
                        <a:latin typeface="Arial" panose="020B0604020202020204" pitchFamily="34" charset="0"/>
                        <a:cs typeface="Arial" panose="020B0604020202020204" pitchFamily="34" charset="0"/>
                      </a:endParaRPr>
                    </a:p>
                  </a:txBody>
                  <a:tcPr/>
                </a:tc>
              </a:tr>
              <a:tr h="370840">
                <a:tc>
                  <a:txBody>
                    <a:bodyPr/>
                    <a:lstStyle/>
                    <a:p>
                      <a:r>
                        <a:rPr lang="sk-SK" dirty="0" smtClean="0">
                          <a:latin typeface="Arial" panose="020B0604020202020204" pitchFamily="34" charset="0"/>
                          <a:cs typeface="Arial" panose="020B0604020202020204" pitchFamily="34" charset="0"/>
                        </a:rPr>
                        <a:t>Inštrukcie</a:t>
                      </a:r>
                      <a:endParaRPr lang="sk-SK" dirty="0">
                        <a:latin typeface="Arial" panose="020B0604020202020204" pitchFamily="34" charset="0"/>
                        <a:cs typeface="Arial" panose="020B0604020202020204" pitchFamily="34" charset="0"/>
                      </a:endParaRPr>
                    </a:p>
                  </a:txBody>
                  <a:tcPr/>
                </a:tc>
                <a:tc>
                  <a:txBody>
                    <a:bodyPr/>
                    <a:lstStyle/>
                    <a:p>
                      <a:r>
                        <a:rPr lang="sk-SK" sz="1400" dirty="0" smtClean="0">
                          <a:latin typeface="Arial" panose="020B0604020202020204" pitchFamily="34" charset="0"/>
                          <a:cs typeface="Arial" panose="020B0604020202020204" pitchFamily="34" charset="0"/>
                        </a:rPr>
                        <a:t>V anglickom jazyku s uvedením  vzorového riešenia. </a:t>
                      </a:r>
                      <a:endParaRPr lang="sk-SK" sz="1400" dirty="0">
                        <a:latin typeface="Arial" panose="020B0604020202020204" pitchFamily="34" charset="0"/>
                        <a:cs typeface="Arial" panose="020B0604020202020204" pitchFamily="34" charset="0"/>
                      </a:endParaRPr>
                    </a:p>
                  </a:txBody>
                  <a:tcPr/>
                </a:tc>
              </a:tr>
              <a:tr h="370840">
                <a:tc>
                  <a:txBody>
                    <a:bodyPr/>
                    <a:lstStyle/>
                    <a:p>
                      <a:r>
                        <a:rPr lang="sk-SK" dirty="0" smtClean="0">
                          <a:latin typeface="Arial" panose="020B0604020202020204" pitchFamily="34" charset="0"/>
                          <a:cs typeface="Arial" panose="020B0604020202020204" pitchFamily="34" charset="0"/>
                        </a:rPr>
                        <a:t>Kritériá hodnotenia</a:t>
                      </a:r>
                      <a:endParaRPr lang="sk-SK" dirty="0">
                        <a:latin typeface="Arial" panose="020B0604020202020204" pitchFamily="34" charset="0"/>
                        <a:cs typeface="Arial" panose="020B0604020202020204" pitchFamily="34" charset="0"/>
                      </a:endParaRPr>
                    </a:p>
                  </a:txBody>
                  <a:tcPr/>
                </a:tc>
                <a:tc>
                  <a:txBody>
                    <a:bodyPr/>
                    <a:lstStyle/>
                    <a:p>
                      <a:r>
                        <a:rPr lang="sk-SK" sz="1400" dirty="0" smtClean="0">
                          <a:latin typeface="Arial" panose="020B0604020202020204" pitchFamily="34" charset="0"/>
                          <a:cs typeface="Arial" panose="020B0604020202020204" pitchFamily="34" charset="0"/>
                        </a:rPr>
                        <a:t>Maximálny</a:t>
                      </a:r>
                      <a:r>
                        <a:rPr lang="sk-SK" sz="1400" baseline="0" dirty="0" smtClean="0">
                          <a:latin typeface="Arial" panose="020B0604020202020204" pitchFamily="34" charset="0"/>
                          <a:cs typeface="Arial" panose="020B0604020202020204" pitchFamily="34" charset="0"/>
                        </a:rPr>
                        <a:t> počet 100 bodov  za celý test.  V častiach počúvanie, čítanie a gramatika s lexikou 1bod za každú položku </a:t>
                      </a:r>
                      <a:r>
                        <a:rPr lang="en-US" sz="1400" baseline="0" dirty="0" smtClean="0">
                          <a:latin typeface="Arial" panose="020B0604020202020204" pitchFamily="34" charset="0"/>
                          <a:cs typeface="Arial" panose="020B0604020202020204" pitchFamily="34" charset="0"/>
                        </a:rPr>
                        <a:t>(</a:t>
                      </a:r>
                      <a:r>
                        <a:rPr lang="sk-SK" sz="1400" baseline="0" dirty="0" smtClean="0">
                          <a:latin typeface="Arial" panose="020B0604020202020204" pitchFamily="34" charset="0"/>
                          <a:cs typeface="Arial" panose="020B0604020202020204" pitchFamily="34" charset="0"/>
                        </a:rPr>
                        <a:t>s</a:t>
                      </a:r>
                      <a:r>
                        <a:rPr lang="en-US" sz="1400" baseline="0" dirty="0" err="1" smtClean="0">
                          <a:latin typeface="Arial" panose="020B0604020202020204" pitchFamily="34" charset="0"/>
                          <a:cs typeface="Arial" panose="020B0604020202020204" pitchFamily="34" charset="0"/>
                        </a:rPr>
                        <a:t>polu</a:t>
                      </a:r>
                      <a:r>
                        <a:rPr lang="en-US" sz="1400" baseline="0" dirty="0" smtClean="0">
                          <a:latin typeface="Arial" panose="020B0604020202020204" pitchFamily="34" charset="0"/>
                          <a:cs typeface="Arial" panose="020B0604020202020204" pitchFamily="34" charset="0"/>
                        </a:rPr>
                        <a:t> 80 b.)</a:t>
                      </a:r>
                      <a:r>
                        <a:rPr lang="sk-SK" sz="1400" baseline="0" dirty="0" smtClean="0">
                          <a:latin typeface="Arial" panose="020B0604020202020204" pitchFamily="34" charset="0"/>
                          <a:cs typeface="Arial" panose="020B0604020202020204" pitchFamily="34" charset="0"/>
                        </a:rPr>
                        <a:t>, písomná časť hodnotená max. 20 bodmi na základe hodnotiacej škály. </a:t>
                      </a:r>
                    </a:p>
                    <a:p>
                      <a:r>
                        <a:rPr lang="sk-SK" sz="1400" baseline="0" dirty="0" smtClean="0">
                          <a:latin typeface="Arial" panose="020B0604020202020204" pitchFamily="34" charset="0"/>
                          <a:cs typeface="Arial" panose="020B0604020202020204" pitchFamily="34" charset="0"/>
                        </a:rPr>
                        <a:t>Výsledky budú prezentované v %, hranica úspešnosti - 60%.</a:t>
                      </a:r>
                      <a:endParaRPr lang="sk-SK"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284175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210146"/>
          </a:xfrm>
          <a:prstGeom prst="rect">
            <a:avLst/>
          </a:prstGeom>
        </p:spPr>
        <p:txBody>
          <a:bodyPr bIns="91440" anchor="ctr" anchorCtr="0">
            <a:normAutofit fontScale="90000" lnSpcReduction="2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Spoločné referenčné body </a:t>
            </a:r>
            <a:br>
              <a:rPr lang="sk-SK" b="1" dirty="0" smtClean="0">
                <a:solidFill>
                  <a:schemeClr val="accent2">
                    <a:lumMod val="75000"/>
                  </a:schemeClr>
                </a:solidFill>
              </a:rPr>
            </a:br>
            <a:r>
              <a:rPr lang="sk-SK" sz="2700" b="1" dirty="0" smtClean="0">
                <a:solidFill>
                  <a:schemeClr val="accent2">
                    <a:lumMod val="75000"/>
                  </a:schemeClr>
                </a:solidFill>
              </a:rPr>
              <a:t>SERR: 3.4 Modelové </a:t>
            </a:r>
            <a:r>
              <a:rPr lang="sk-SK" sz="2700" b="1" dirty="0" err="1" smtClean="0">
                <a:solidFill>
                  <a:schemeClr val="accent2">
                    <a:lumMod val="75000"/>
                  </a:schemeClr>
                </a:solidFill>
              </a:rPr>
              <a:t>deskriptory</a:t>
            </a:r>
            <a:r>
              <a:rPr lang="sk-SK" sz="2800" b="1" dirty="0" smtClean="0">
                <a:solidFill>
                  <a:schemeClr val="accent2">
                    <a:lumMod val="75000"/>
                  </a:schemeClr>
                </a:solidFill>
              </a:rPr>
              <a:t> </a:t>
            </a:r>
            <a:br>
              <a:rPr lang="sk-SK" sz="2800" b="1" dirty="0" smtClean="0">
                <a:solidFill>
                  <a:schemeClr val="accent2">
                    <a:lumMod val="75000"/>
                  </a:schemeClr>
                </a:solidFill>
              </a:rPr>
            </a:br>
            <a:r>
              <a:rPr lang="sk-SK" sz="2800" b="1" dirty="0" smtClean="0">
                <a:solidFill>
                  <a:schemeClr val="accent2">
                    <a:lumMod val="75000"/>
                  </a:schemeClr>
                </a:solidFill>
              </a:rPr>
              <a:t>Spoločné referenčné úrovne: mriežka </a:t>
            </a:r>
            <a:r>
              <a:rPr lang="sk-SK" sz="2800" b="1" dirty="0" err="1" smtClean="0">
                <a:solidFill>
                  <a:schemeClr val="accent2">
                    <a:lumMod val="75000"/>
                  </a:schemeClr>
                </a:solidFill>
              </a:rPr>
              <a:t>sebahodnotenia</a:t>
            </a:r>
            <a:endParaRPr lang="sk-SK" sz="2700" b="1" dirty="0">
              <a:solidFill>
                <a:schemeClr val="accent2">
                  <a:lumMod val="75000"/>
                </a:schemeClr>
              </a:solidFill>
            </a:endParaRPr>
          </a:p>
        </p:txBody>
      </p:sp>
      <p:pic>
        <p:nvPicPr>
          <p:cNvPr id="16" name="Picture 2"/>
          <p:cNvPicPr>
            <a:picLocks noChangeAspect="1" noChangeArrowheads="1"/>
          </p:cNvPicPr>
          <p:nvPr/>
        </p:nvPicPr>
        <p:blipFill>
          <a:blip r:embed="rId5" cstate="print"/>
          <a:srcRect/>
          <a:stretch>
            <a:fillRect/>
          </a:stretch>
        </p:blipFill>
        <p:spPr bwMode="auto">
          <a:xfrm>
            <a:off x="755576" y="1628800"/>
            <a:ext cx="7684455" cy="4464496"/>
          </a:xfrm>
          <a:prstGeom prst="rect">
            <a:avLst/>
          </a:prstGeom>
          <a:noFill/>
          <a:ln w="9525">
            <a:noFill/>
            <a:miter lim="800000"/>
            <a:headEnd/>
            <a:tailEnd/>
          </a:ln>
        </p:spPr>
      </p:pic>
    </p:spTree>
    <p:extLst>
      <p:ext uri="{BB962C8B-B14F-4D97-AF65-F5344CB8AC3E}">
        <p14:creationId xmlns:p14="http://schemas.microsoft.com/office/powerpoint/2010/main" val="1584317531"/>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188640"/>
            <a:ext cx="7772400" cy="1008112"/>
          </a:xfrm>
          <a:prstGeom prst="rect">
            <a:avLst/>
          </a:prstGeom>
        </p:spPr>
        <p:txBody>
          <a:bodyPr bIns="91440" anchor="ctr" anchorCtr="0">
            <a:normAutofit fontScale="825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3200" b="1" dirty="0" smtClean="0">
                <a:solidFill>
                  <a:schemeClr val="accent2">
                    <a:lumMod val="75000"/>
                  </a:schemeClr>
                </a:solidFill>
                <a:latin typeface="Arial" panose="020B0604020202020204" pitchFamily="34" charset="0"/>
                <a:cs typeface="Arial" panose="020B0604020202020204" pitchFamily="34" charset="0"/>
              </a:rPr>
              <a:t>Špecifikácia – </a:t>
            </a:r>
            <a:r>
              <a:rPr lang="sk-SK" sz="3600" b="1" dirty="0" smtClean="0">
                <a:solidFill>
                  <a:schemeClr val="accent2">
                    <a:lumMod val="75000"/>
                  </a:schemeClr>
                </a:solidFill>
                <a:latin typeface="Arial" panose="020B0604020202020204" pitchFamily="34" charset="0"/>
                <a:cs typeface="Arial" panose="020B0604020202020204" pitchFamily="34" charset="0"/>
              </a:rPr>
              <a:t>počúvanie s porozumením </a:t>
            </a:r>
            <a:r>
              <a:rPr lang="sk-SK" sz="3200" b="1" dirty="0" smtClean="0">
                <a:solidFill>
                  <a:schemeClr val="accent2">
                    <a:lumMod val="75000"/>
                  </a:schemeClr>
                </a:solidFill>
                <a:latin typeface="Arial" panose="020B0604020202020204" pitchFamily="34" charset="0"/>
                <a:cs typeface="Arial" panose="020B0604020202020204" pitchFamily="34" charset="0"/>
              </a:rPr>
              <a:t/>
            </a:r>
            <a:br>
              <a:rPr lang="sk-SK" sz="3200" b="1" dirty="0" smtClean="0">
                <a:solidFill>
                  <a:schemeClr val="accent2">
                    <a:lumMod val="75000"/>
                  </a:schemeClr>
                </a:solidFill>
                <a:latin typeface="Arial" panose="020B0604020202020204" pitchFamily="34" charset="0"/>
                <a:cs typeface="Arial" panose="020B0604020202020204" pitchFamily="34" charset="0"/>
              </a:rPr>
            </a:br>
            <a:r>
              <a:rPr lang="sk-SK" sz="3200" b="1" dirty="0" smtClean="0">
                <a:solidFill>
                  <a:schemeClr val="accent2">
                    <a:lumMod val="75000"/>
                  </a:schemeClr>
                </a:solidFill>
                <a:latin typeface="Arial" panose="020B0604020202020204" pitchFamily="34" charset="0"/>
                <a:cs typeface="Arial" panose="020B0604020202020204" pitchFamily="34" charset="0"/>
              </a:rPr>
              <a:t>súhrnný – </a:t>
            </a:r>
            <a:r>
              <a:rPr lang="sk-SK" sz="3200" b="1" dirty="0" err="1" smtClean="0">
                <a:solidFill>
                  <a:schemeClr val="accent2">
                    <a:lumMod val="75000"/>
                  </a:schemeClr>
                </a:solidFill>
                <a:latin typeface="Arial" panose="020B0604020202020204" pitchFamily="34" charset="0"/>
                <a:cs typeface="Arial" panose="020B0604020202020204" pitchFamily="34" charset="0"/>
              </a:rPr>
              <a:t>achievement</a:t>
            </a:r>
            <a:r>
              <a:rPr lang="sk-SK" sz="3200" b="1" dirty="0" smtClean="0">
                <a:solidFill>
                  <a:schemeClr val="accent2">
                    <a:lumMod val="75000"/>
                  </a:schemeClr>
                </a:solidFill>
                <a:latin typeface="Arial" panose="020B0604020202020204" pitchFamily="34" charset="0"/>
                <a:cs typeface="Arial" panose="020B0604020202020204" pitchFamily="34" charset="0"/>
              </a:rPr>
              <a:t> test, úroveň B1 </a:t>
            </a:r>
            <a:endParaRPr lang="sk-SK" sz="32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3"/>
          <p:cNvGraphicFramePr>
            <a:graphicFrameLocks/>
          </p:cNvGraphicFramePr>
          <p:nvPr>
            <p:extLst>
              <p:ext uri="{D42A27DB-BD31-4B8C-83A1-F6EECF244321}">
                <p14:modId xmlns:p14="http://schemas.microsoft.com/office/powerpoint/2010/main" val="1847863400"/>
              </p:ext>
            </p:extLst>
          </p:nvPr>
        </p:nvGraphicFramePr>
        <p:xfrm>
          <a:off x="899592" y="1268760"/>
          <a:ext cx="7772400" cy="5272613"/>
        </p:xfrm>
        <a:graphic>
          <a:graphicData uri="http://schemas.openxmlformats.org/drawingml/2006/table">
            <a:tbl>
              <a:tblPr firstRow="1" bandRow="1">
                <a:tableStyleId>{69CF1AB2-1976-4502-BF36-3FF5EA218861}</a:tableStyleId>
              </a:tblPr>
              <a:tblGrid>
                <a:gridCol w="3886200"/>
                <a:gridCol w="3886200"/>
              </a:tblGrid>
              <a:tr h="1053753">
                <a:tc>
                  <a:txBody>
                    <a:bodyPr/>
                    <a:lstStyle/>
                    <a:p>
                      <a:r>
                        <a:rPr lang="sk-SK" sz="1600" b="0" dirty="0" smtClean="0">
                          <a:latin typeface="Arial" panose="020B0604020202020204" pitchFamily="34" charset="0"/>
                          <a:cs typeface="Arial" panose="020B0604020202020204" pitchFamily="34" charset="0"/>
                        </a:rPr>
                        <a:t>Účel</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Overiť zvládnutie cieľov stanovených na dlhšie časové obdobie </a:t>
                      </a:r>
                      <a:r>
                        <a:rPr lang="en-US" sz="1100" b="0" dirty="0" smtClean="0">
                          <a:latin typeface="Arial" panose="020B0604020202020204" pitchFamily="34" charset="0"/>
                          <a:cs typeface="Arial" panose="020B0604020202020204" pitchFamily="34" charset="0"/>
                        </a:rPr>
                        <a:t>(</a:t>
                      </a:r>
                      <a:r>
                        <a:rPr lang="en-US" sz="1100" b="0" dirty="0" err="1" smtClean="0">
                          <a:latin typeface="Arial" panose="020B0604020202020204" pitchFamily="34" charset="0"/>
                          <a:cs typeface="Arial" panose="020B0604020202020204" pitchFamily="34" charset="0"/>
                        </a:rPr>
                        <a:t>polro</a:t>
                      </a:r>
                      <a:r>
                        <a:rPr lang="sk-SK" sz="1100" b="0" dirty="0" smtClean="0">
                          <a:latin typeface="Arial" panose="020B0604020202020204" pitchFamily="34" charset="0"/>
                          <a:cs typeface="Arial" panose="020B0604020202020204" pitchFamily="34" charset="0"/>
                        </a:rPr>
                        <a:t>č</a:t>
                      </a:r>
                      <a:r>
                        <a:rPr lang="en-US" sz="1100" b="0" dirty="0" smtClean="0">
                          <a:latin typeface="Arial" panose="020B0604020202020204" pitchFamily="34" charset="0"/>
                          <a:cs typeface="Arial" panose="020B0604020202020204" pitchFamily="34" charset="0"/>
                        </a:rPr>
                        <a:t>n</a:t>
                      </a:r>
                      <a:r>
                        <a:rPr lang="sk-SK" sz="1100" b="0" dirty="0" smtClean="0">
                          <a:latin typeface="Arial" panose="020B0604020202020204" pitchFamily="34" charset="0"/>
                          <a:cs typeface="Arial" panose="020B0604020202020204" pitchFamily="34" charset="0"/>
                        </a:rPr>
                        <a:t>é hodnotenie</a:t>
                      </a:r>
                      <a:r>
                        <a:rPr lang="en-US" sz="1100" b="0" dirty="0" smtClean="0">
                          <a:latin typeface="Arial" panose="020B0604020202020204" pitchFamily="34" charset="0"/>
                          <a:cs typeface="Arial" panose="020B0604020202020204" pitchFamily="34" charset="0"/>
                        </a:rPr>
                        <a:t>)</a:t>
                      </a:r>
                      <a:r>
                        <a:rPr lang="sk-SK" sz="1100" b="0" dirty="0" smtClean="0">
                          <a:latin typeface="Arial" panose="020B0604020202020204" pitchFamily="34" charset="0"/>
                          <a:cs typeface="Arial" panose="020B0604020202020204" pitchFamily="34" charset="0"/>
                        </a:rPr>
                        <a:t>. Ohodnotiť schopnosť kandidáta pochopiť hlavné body</a:t>
                      </a:r>
                      <a:r>
                        <a:rPr lang="sk-SK" sz="1100" b="0" baseline="0" dirty="0" smtClean="0">
                          <a:latin typeface="Arial" panose="020B0604020202020204" pitchFamily="34" charset="0"/>
                          <a:cs typeface="Arial" panose="020B0604020202020204" pitchFamily="34" charset="0"/>
                        </a:rPr>
                        <a:t> </a:t>
                      </a:r>
                      <a:r>
                        <a:rPr lang="sk-SK" sz="1100" b="0" dirty="0" smtClean="0">
                          <a:latin typeface="Arial" panose="020B0604020202020204" pitchFamily="34" charset="0"/>
                          <a:cs typeface="Arial" panose="020B0604020202020204" pitchFamily="34" charset="0"/>
                        </a:rPr>
                        <a:t>štandardnej reči a porozumieť zmysel vypočutého ústneho</a:t>
                      </a:r>
                      <a:r>
                        <a:rPr lang="sk-SK" sz="1100" b="0" baseline="0" dirty="0" smtClean="0">
                          <a:latin typeface="Arial" panose="020B0604020202020204" pitchFamily="34" charset="0"/>
                          <a:cs typeface="Arial" panose="020B0604020202020204" pitchFamily="34" charset="0"/>
                        </a:rPr>
                        <a:t> prejavu.</a:t>
                      </a:r>
                      <a:endParaRPr lang="sk-SK" sz="1100" b="0" dirty="0">
                        <a:latin typeface="Arial" panose="020B0604020202020204" pitchFamily="34" charset="0"/>
                        <a:cs typeface="Arial" panose="020B0604020202020204" pitchFamily="34" charset="0"/>
                      </a:endParaRPr>
                    </a:p>
                  </a:txBody>
                  <a:tcPr/>
                </a:tc>
              </a:tr>
              <a:tr h="361287">
                <a:tc>
                  <a:txBody>
                    <a:bodyPr/>
                    <a:lstStyle/>
                    <a:p>
                      <a:r>
                        <a:rPr lang="sk-SK" sz="1600" b="0" dirty="0" smtClean="0">
                          <a:latin typeface="Arial" panose="020B0604020202020204" pitchFamily="34" charset="0"/>
                          <a:cs typeface="Arial" panose="020B0604020202020204" pitchFamily="34" charset="0"/>
                        </a:rPr>
                        <a:t>Trvanie testu</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30 minút</a:t>
                      </a:r>
                      <a:endParaRPr lang="sk-SK" sz="1100" b="0" dirty="0">
                        <a:latin typeface="Arial" panose="020B0604020202020204" pitchFamily="34" charset="0"/>
                        <a:cs typeface="Arial" panose="020B0604020202020204" pitchFamily="34" charset="0"/>
                      </a:endParaRPr>
                    </a:p>
                  </a:txBody>
                  <a:tcPr/>
                </a:tc>
              </a:tr>
              <a:tr h="361287">
                <a:tc>
                  <a:txBody>
                    <a:bodyPr/>
                    <a:lstStyle/>
                    <a:p>
                      <a:r>
                        <a:rPr lang="sk-SK" sz="1600" b="0" dirty="0" smtClean="0">
                          <a:latin typeface="Arial" panose="020B0604020202020204" pitchFamily="34" charset="0"/>
                          <a:cs typeface="Arial" panose="020B0604020202020204" pitchFamily="34" charset="0"/>
                        </a:rPr>
                        <a:t>Počet</a:t>
                      </a:r>
                      <a:r>
                        <a:rPr lang="sk-SK" sz="1600" b="0" baseline="0" dirty="0" smtClean="0">
                          <a:latin typeface="Arial" panose="020B0604020202020204" pitchFamily="34" charset="0"/>
                          <a:cs typeface="Arial" panose="020B0604020202020204" pitchFamily="34" charset="0"/>
                        </a:rPr>
                        <a:t> úloh</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3 úlohy, každú si kandidát</a:t>
                      </a:r>
                      <a:r>
                        <a:rPr lang="sk-SK" sz="1100" b="0" baseline="0" dirty="0" smtClean="0">
                          <a:latin typeface="Arial" panose="020B0604020202020204" pitchFamily="34" charset="0"/>
                          <a:cs typeface="Arial" panose="020B0604020202020204" pitchFamily="34" charset="0"/>
                        </a:rPr>
                        <a:t> vypočuje 2krát</a:t>
                      </a:r>
                      <a:endParaRPr lang="sk-SK" sz="1100" b="0" dirty="0">
                        <a:latin typeface="Arial" panose="020B0604020202020204" pitchFamily="34" charset="0"/>
                        <a:cs typeface="Arial" panose="020B0604020202020204" pitchFamily="34" charset="0"/>
                      </a:endParaRPr>
                    </a:p>
                  </a:txBody>
                  <a:tcPr/>
                </a:tc>
              </a:tr>
              <a:tr h="361287">
                <a:tc>
                  <a:txBody>
                    <a:bodyPr/>
                    <a:lstStyle/>
                    <a:p>
                      <a:r>
                        <a:rPr lang="sk-SK" sz="1600" b="0" dirty="0" smtClean="0">
                          <a:latin typeface="Arial" panose="020B0604020202020204" pitchFamily="34" charset="0"/>
                          <a:cs typeface="Arial" panose="020B0604020202020204" pitchFamily="34" charset="0"/>
                        </a:rPr>
                        <a:t>Dĺžka zadaní</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Maximálne 3</a:t>
                      </a:r>
                      <a:r>
                        <a:rPr lang="sk-SK" sz="1100" b="0" baseline="0" dirty="0" smtClean="0">
                          <a:latin typeface="Arial" panose="020B0604020202020204" pitchFamily="34" charset="0"/>
                          <a:cs typeface="Arial" panose="020B0604020202020204" pitchFamily="34" charset="0"/>
                        </a:rPr>
                        <a:t> min. na každú úlohu </a:t>
                      </a:r>
                      <a:r>
                        <a:rPr lang="en-US" sz="1100" b="0" baseline="0" dirty="0" smtClean="0">
                          <a:latin typeface="Arial" panose="020B0604020202020204" pitchFamily="34" charset="0"/>
                          <a:cs typeface="Arial" panose="020B0604020202020204" pitchFamily="34" charset="0"/>
                        </a:rPr>
                        <a:t>(400-500 </a:t>
                      </a:r>
                      <a:r>
                        <a:rPr lang="en-US" sz="1100" b="0" baseline="0" dirty="0" err="1" smtClean="0">
                          <a:latin typeface="Arial" panose="020B0604020202020204" pitchFamily="34" charset="0"/>
                          <a:cs typeface="Arial" panose="020B0604020202020204" pitchFamily="34" charset="0"/>
                        </a:rPr>
                        <a:t>slov</a:t>
                      </a:r>
                      <a:r>
                        <a:rPr lang="en-US" sz="1100" b="0" baseline="0" dirty="0" smtClean="0">
                          <a:latin typeface="Arial" panose="020B0604020202020204" pitchFamily="34" charset="0"/>
                          <a:cs typeface="Arial" panose="020B0604020202020204" pitchFamily="34" charset="0"/>
                        </a:rPr>
                        <a:t>)</a:t>
                      </a:r>
                      <a:endParaRPr lang="sk-SK" sz="1100" b="0" dirty="0">
                        <a:latin typeface="Arial" panose="020B0604020202020204" pitchFamily="34" charset="0"/>
                        <a:cs typeface="Arial" panose="020B0604020202020204" pitchFamily="34" charset="0"/>
                      </a:endParaRPr>
                    </a:p>
                  </a:txBody>
                  <a:tcPr/>
                </a:tc>
              </a:tr>
              <a:tr h="812895">
                <a:tc>
                  <a:txBody>
                    <a:bodyPr/>
                    <a:lstStyle/>
                    <a:p>
                      <a:r>
                        <a:rPr lang="sk-SK" sz="1600" b="0" dirty="0" smtClean="0">
                          <a:latin typeface="Arial" panose="020B0604020202020204" pitchFamily="34" charset="0"/>
                          <a:cs typeface="Arial" panose="020B0604020202020204" pitchFamily="34" charset="0"/>
                        </a:rPr>
                        <a:t>Charakter</a:t>
                      </a:r>
                      <a:r>
                        <a:rPr lang="sk-SK" sz="1600" b="0" baseline="0" dirty="0" smtClean="0">
                          <a:latin typeface="Arial" panose="020B0604020202020204" pitchFamily="34" charset="0"/>
                          <a:cs typeface="Arial" panose="020B0604020202020204" pitchFamily="34" charset="0"/>
                        </a:rPr>
                        <a:t> textov</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Štandardná reč </a:t>
                      </a:r>
                      <a:r>
                        <a:rPr lang="en-US" sz="1100" b="0" dirty="0" smtClean="0">
                          <a:latin typeface="Arial" panose="020B0604020202020204" pitchFamily="34" charset="0"/>
                          <a:cs typeface="Arial" panose="020B0604020202020204" pitchFamily="34" charset="0"/>
                        </a:rPr>
                        <a:t>(</a:t>
                      </a:r>
                      <a:r>
                        <a:rPr lang="sk-SK" sz="1100" b="0" dirty="0" smtClean="0">
                          <a:latin typeface="Arial" panose="020B0604020202020204" pitchFamily="34" charset="0"/>
                          <a:cs typeface="Arial" panose="020B0604020202020204" pitchFamily="34" charset="0"/>
                        </a:rPr>
                        <a:t>b</a:t>
                      </a:r>
                      <a:r>
                        <a:rPr lang="en-US" sz="1100" b="0" dirty="0" err="1" smtClean="0">
                          <a:latin typeface="Arial" panose="020B0604020202020204" pitchFamily="34" charset="0"/>
                          <a:cs typeface="Arial" panose="020B0604020202020204" pitchFamily="34" charset="0"/>
                        </a:rPr>
                        <a:t>ritsk</a:t>
                      </a:r>
                      <a:r>
                        <a:rPr lang="sk-SK" sz="1100" b="0" dirty="0" smtClean="0">
                          <a:latin typeface="Arial" panose="020B0604020202020204" pitchFamily="34" charset="0"/>
                          <a:cs typeface="Arial" panose="020B0604020202020204" pitchFamily="34" charset="0"/>
                        </a:rPr>
                        <a:t>á</a:t>
                      </a:r>
                      <a:r>
                        <a:rPr lang="en-US" sz="1100" b="0" dirty="0" smtClean="0">
                          <a:latin typeface="Arial" panose="020B0604020202020204" pitchFamily="34" charset="0"/>
                          <a:cs typeface="Arial" panose="020B0604020202020204" pitchFamily="34" charset="0"/>
                        </a:rPr>
                        <a:t>, resp. </a:t>
                      </a:r>
                      <a:r>
                        <a:rPr lang="en-US" sz="1100" b="0" dirty="0" err="1" smtClean="0">
                          <a:latin typeface="Arial" panose="020B0604020202020204" pitchFamily="34" charset="0"/>
                          <a:cs typeface="Arial" panose="020B0604020202020204" pitchFamily="34" charset="0"/>
                        </a:rPr>
                        <a:t>ameri</a:t>
                      </a:r>
                      <a:r>
                        <a:rPr lang="sk-SK" sz="1100" b="0" dirty="0" err="1" smtClean="0">
                          <a:latin typeface="Arial" panose="020B0604020202020204" pitchFamily="34" charset="0"/>
                          <a:cs typeface="Arial" panose="020B0604020202020204" pitchFamily="34" charset="0"/>
                        </a:rPr>
                        <a:t>cká</a:t>
                      </a:r>
                      <a:r>
                        <a:rPr lang="sk-SK" sz="1100" b="0" dirty="0" smtClean="0">
                          <a:latin typeface="Arial" panose="020B0604020202020204" pitchFamily="34" charset="0"/>
                          <a:cs typeface="Arial" panose="020B0604020202020204" pitchFamily="34" charset="0"/>
                        </a:rPr>
                        <a:t> angličtina</a:t>
                      </a:r>
                      <a:r>
                        <a:rPr lang="en-US" sz="1100" b="0" dirty="0" smtClean="0">
                          <a:latin typeface="Arial" panose="020B0604020202020204" pitchFamily="34" charset="0"/>
                          <a:cs typeface="Arial" panose="020B0604020202020204" pitchFamily="34" charset="0"/>
                        </a:rPr>
                        <a:t>)</a:t>
                      </a:r>
                      <a:r>
                        <a:rPr lang="sk-SK" sz="1100" b="0" dirty="0" smtClean="0">
                          <a:latin typeface="Arial" panose="020B0604020202020204" pitchFamily="34" charset="0"/>
                          <a:cs typeface="Arial" panose="020B0604020202020204" pitchFamily="34" charset="0"/>
                        </a:rPr>
                        <a:t>. Pomalý a zrozumiteľný</a:t>
                      </a:r>
                      <a:r>
                        <a:rPr lang="sk-SK" sz="1100" b="0" baseline="0" dirty="0" smtClean="0">
                          <a:latin typeface="Arial" panose="020B0604020202020204" pitchFamily="34" charset="0"/>
                          <a:cs typeface="Arial" panose="020B0604020202020204" pitchFamily="34" charset="0"/>
                        </a:rPr>
                        <a:t> prejav. Formálny/neformálny jazyk bez slangových výrazov a bez  šumov v pozadí. </a:t>
                      </a:r>
                      <a:endParaRPr lang="sk-SK" sz="1100" b="0" dirty="0">
                        <a:latin typeface="Arial" panose="020B0604020202020204" pitchFamily="34" charset="0"/>
                        <a:cs typeface="Arial" panose="020B0604020202020204" pitchFamily="34" charset="0"/>
                      </a:endParaRPr>
                    </a:p>
                  </a:txBody>
                  <a:tcPr/>
                </a:tc>
              </a:tr>
              <a:tr h="1294611">
                <a:tc>
                  <a:txBody>
                    <a:bodyPr/>
                    <a:lstStyle/>
                    <a:p>
                      <a:r>
                        <a:rPr lang="sk-SK" sz="1600" b="0" dirty="0" smtClean="0">
                          <a:latin typeface="Arial" panose="020B0604020202020204" pitchFamily="34" charset="0"/>
                          <a:cs typeface="Arial" panose="020B0604020202020204" pitchFamily="34" charset="0"/>
                        </a:rPr>
                        <a:t>Typy textov </a:t>
                      </a:r>
                      <a:endParaRPr lang="sk-SK" sz="1600" b="0" dirty="0">
                        <a:latin typeface="Arial" panose="020B0604020202020204" pitchFamily="34" charset="0"/>
                        <a:cs typeface="Arial" panose="020B0604020202020204" pitchFamily="34" charset="0"/>
                      </a:endParaRPr>
                    </a:p>
                  </a:txBody>
                  <a:tcPr/>
                </a:tc>
                <a:tc>
                  <a:txBody>
                    <a:bodyPr/>
                    <a:lstStyle/>
                    <a:p>
                      <a:r>
                        <a:rPr lang="sk-SK" sz="1100" b="0" dirty="0" smtClean="0">
                          <a:latin typeface="Arial" panose="020B0604020202020204" pitchFamily="34" charset="0"/>
                          <a:cs typeface="Arial" panose="020B0604020202020204" pitchFamily="34" charset="0"/>
                        </a:rPr>
                        <a:t>Monológ- autentický,</a:t>
                      </a:r>
                      <a:r>
                        <a:rPr lang="sk-SK" sz="1100" b="0" baseline="0" dirty="0" smtClean="0">
                          <a:latin typeface="Arial" panose="020B0604020202020204" pitchFamily="34" charset="0"/>
                          <a:cs typeface="Arial" panose="020B0604020202020204" pitchFamily="34" charset="0"/>
                        </a:rPr>
                        <a:t> upravený</a:t>
                      </a:r>
                      <a:endParaRPr lang="sk-SK" sz="1100" b="0" dirty="0" smtClean="0">
                        <a:latin typeface="Arial" panose="020B0604020202020204" pitchFamily="34" charset="0"/>
                        <a:cs typeface="Arial" panose="020B0604020202020204" pitchFamily="34" charset="0"/>
                      </a:endParaRPr>
                    </a:p>
                    <a:p>
                      <a:r>
                        <a:rPr lang="sk-SK" sz="1100" b="0" dirty="0" smtClean="0">
                          <a:latin typeface="Arial" panose="020B0604020202020204" pitchFamily="34" charset="0"/>
                          <a:cs typeface="Arial" panose="020B0604020202020204" pitchFamily="34" charset="0"/>
                        </a:rPr>
                        <a:t>Konverzácia</a:t>
                      </a:r>
                      <a:r>
                        <a:rPr lang="sk-SK" sz="1100" b="0" baseline="0" dirty="0" smtClean="0">
                          <a:latin typeface="Arial" panose="020B0604020202020204" pitchFamily="34" charset="0"/>
                          <a:cs typeface="Arial" panose="020B0604020202020204" pitchFamily="34" charset="0"/>
                        </a:rPr>
                        <a:t> alebo diskusia z každodennej reality</a:t>
                      </a:r>
                    </a:p>
                    <a:p>
                      <a:r>
                        <a:rPr lang="sk-SK" sz="1100" b="0" baseline="0" dirty="0" smtClean="0">
                          <a:latin typeface="Arial" panose="020B0604020202020204" pitchFamily="34" charset="0"/>
                          <a:cs typeface="Arial" panose="020B0604020202020204" pitchFamily="34" charset="0"/>
                        </a:rPr>
                        <a:t>Rozhlasové vysielanie- upravené</a:t>
                      </a:r>
                    </a:p>
                    <a:p>
                      <a:r>
                        <a:rPr lang="sk-SK" sz="1100" b="0" baseline="0" dirty="0" smtClean="0">
                          <a:latin typeface="Arial" panose="020B0604020202020204" pitchFamily="34" charset="0"/>
                          <a:cs typeface="Arial" panose="020B0604020202020204" pitchFamily="34" charset="0"/>
                        </a:rPr>
                        <a:t>Napr. verejne oznamy, správy, telefonický rozhovor, rozprava</a:t>
                      </a:r>
                      <a:r>
                        <a:rPr lang="en-US" sz="1100" b="0" baseline="0" dirty="0" smtClean="0">
                          <a:latin typeface="Arial" panose="020B0604020202020204" pitchFamily="34" charset="0"/>
                          <a:cs typeface="Arial" panose="020B0604020202020204" pitchFamily="34" charset="0"/>
                        </a:rPr>
                        <a:t>                                                                   </a:t>
                      </a:r>
                      <a:endParaRPr lang="sk-SK" sz="1100" b="0" baseline="0" dirty="0" smtClean="0">
                        <a:latin typeface="Arial" panose="020B0604020202020204" pitchFamily="34" charset="0"/>
                        <a:cs typeface="Arial" panose="020B0604020202020204" pitchFamily="34" charset="0"/>
                      </a:endParaRPr>
                    </a:p>
                    <a:p>
                      <a:r>
                        <a:rPr lang="sk-SK" sz="1100" b="0" baseline="0" noProof="0" dirty="0" smtClean="0">
                          <a:latin typeface="Arial" panose="020B0604020202020204" pitchFamily="34" charset="0"/>
                          <a:cs typeface="Arial" panose="020B0604020202020204" pitchFamily="34" charset="0"/>
                        </a:rPr>
                        <a:t>(pozri receptívne činnosti a stratégie  4.4.2.1 dole)</a:t>
                      </a:r>
                    </a:p>
                  </a:txBody>
                  <a:tcPr/>
                </a:tc>
              </a:tr>
              <a:tr h="1027493">
                <a:tc>
                  <a:txBody>
                    <a:bodyPr/>
                    <a:lstStyle/>
                    <a:p>
                      <a:r>
                        <a:rPr lang="sk-SK" sz="1600" b="0" dirty="0" smtClean="0">
                          <a:latin typeface="Arial" panose="020B0604020202020204" pitchFamily="34" charset="0"/>
                          <a:cs typeface="Arial" panose="020B0604020202020204" pitchFamily="34" charset="0"/>
                        </a:rPr>
                        <a:t>Testované zručnosti</a:t>
                      </a:r>
                      <a:endParaRPr lang="sk-SK" sz="16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sk-SK" sz="1100" kern="1200" dirty="0" smtClean="0">
                          <a:solidFill>
                            <a:schemeClr val="dk1"/>
                          </a:solidFill>
                          <a:latin typeface="Arial" panose="020B0604020202020204" pitchFamily="34" charset="0"/>
                          <a:ea typeface="+mn-ea"/>
                          <a:cs typeface="Arial" panose="020B0604020202020204" pitchFamily="34" charset="0"/>
                        </a:rPr>
                        <a:t>Porozumieť prejavu ako celku, pochopiť hlavnú myšlienku, pochopiť logickú štruktúru textu, vzťahy, názory, postoje, zámery, zachytiť špecifické informácie a dôležité detaily, rozoznať komunikatívnu funkciu výpovedi. </a:t>
                      </a:r>
                      <a:r>
                        <a:rPr lang="sk-SK" sz="1100" b="0" baseline="0" noProof="0" dirty="0" smtClean="0">
                          <a:latin typeface="Arial" panose="020B0604020202020204" pitchFamily="34" charset="0"/>
                          <a:cs typeface="Arial" panose="020B0604020202020204" pitchFamily="34" charset="0"/>
                        </a:rPr>
                        <a:t>(pozri </a:t>
                      </a:r>
                      <a:r>
                        <a:rPr lang="en-US" sz="1100" b="0" baseline="0" dirty="0" smtClean="0">
                          <a:latin typeface="Arial" panose="020B0604020202020204" pitchFamily="34" charset="0"/>
                          <a:cs typeface="Arial" panose="020B0604020202020204" pitchFamily="34" charset="0"/>
                        </a:rPr>
                        <a:t>4.4.2.1 dole)</a:t>
                      </a:r>
                      <a:endParaRPr lang="sk-SK" sz="1100" b="0" baseline="0" dirty="0" smtClean="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987352522"/>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graphicFrame>
        <p:nvGraphicFramePr>
          <p:cNvPr id="15" name="Zástupný symbol obsahu 3"/>
          <p:cNvGraphicFramePr>
            <a:graphicFrameLocks/>
          </p:cNvGraphicFramePr>
          <p:nvPr>
            <p:extLst>
              <p:ext uri="{D42A27DB-BD31-4B8C-83A1-F6EECF244321}">
                <p14:modId xmlns:p14="http://schemas.microsoft.com/office/powerpoint/2010/main" val="860504066"/>
              </p:ext>
            </p:extLst>
          </p:nvPr>
        </p:nvGraphicFramePr>
        <p:xfrm>
          <a:off x="899592" y="332656"/>
          <a:ext cx="7772400" cy="2992120"/>
        </p:xfrm>
        <a:graphic>
          <a:graphicData uri="http://schemas.openxmlformats.org/drawingml/2006/table">
            <a:tbl>
              <a:tblPr firstRow="1" bandRow="1">
                <a:tableStyleId>{69CF1AB2-1976-4502-BF36-3FF5EA218861}</a:tableStyleId>
              </a:tblPr>
              <a:tblGrid>
                <a:gridCol w="3456384"/>
                <a:gridCol w="4316016"/>
              </a:tblGrid>
              <a:tr h="370840">
                <a:tc>
                  <a:txBody>
                    <a:bodyPr/>
                    <a:lstStyle/>
                    <a:p>
                      <a:r>
                        <a:rPr lang="sk-SK" b="0" dirty="0" smtClean="0">
                          <a:latin typeface="Arial" panose="020B0604020202020204" pitchFamily="34" charset="0"/>
                          <a:cs typeface="Arial" panose="020B0604020202020204" pitchFamily="34" charset="0"/>
                        </a:rPr>
                        <a:t>Počet položiek</a:t>
                      </a:r>
                      <a:endParaRPr lang="sk-SK" b="0" dirty="0">
                        <a:latin typeface="Arial" panose="020B0604020202020204" pitchFamily="34" charset="0"/>
                        <a:cs typeface="Arial" panose="020B0604020202020204" pitchFamily="34" charset="0"/>
                      </a:endParaRPr>
                    </a:p>
                  </a:txBody>
                  <a:tcPr/>
                </a:tc>
                <a:tc>
                  <a:txBody>
                    <a:bodyPr/>
                    <a:lstStyle/>
                    <a:p>
                      <a:r>
                        <a:rPr lang="sk-SK" b="0" dirty="0" smtClean="0">
                          <a:latin typeface="Arial" panose="020B0604020202020204" pitchFamily="34" charset="0"/>
                          <a:cs typeface="Arial" panose="020B0604020202020204" pitchFamily="34" charset="0"/>
                        </a:rPr>
                        <a:t>20-25</a:t>
                      </a:r>
                      <a:endParaRPr lang="sk-SK" b="0" dirty="0">
                        <a:latin typeface="Arial" panose="020B0604020202020204" pitchFamily="34" charset="0"/>
                        <a:cs typeface="Arial" panose="020B0604020202020204" pitchFamily="34" charset="0"/>
                      </a:endParaRPr>
                    </a:p>
                  </a:txBody>
                  <a:tcPr/>
                </a:tc>
              </a:tr>
              <a:tr h="370840">
                <a:tc>
                  <a:txBody>
                    <a:bodyPr/>
                    <a:lstStyle/>
                    <a:p>
                      <a:r>
                        <a:rPr lang="sk-SK" b="0" dirty="0" smtClean="0">
                          <a:latin typeface="Arial" panose="020B0604020202020204" pitchFamily="34" charset="0"/>
                          <a:cs typeface="Arial" panose="020B0604020202020204" pitchFamily="34" charset="0"/>
                        </a:rPr>
                        <a:t>Formát/Typy úloh</a:t>
                      </a:r>
                      <a:endParaRPr lang="sk-SK" b="0" dirty="0">
                        <a:latin typeface="Arial" panose="020B0604020202020204" pitchFamily="34" charset="0"/>
                        <a:cs typeface="Arial" panose="020B0604020202020204" pitchFamily="34" charset="0"/>
                      </a:endParaRPr>
                    </a:p>
                  </a:txBody>
                  <a:tcPr/>
                </a:tc>
                <a:tc>
                  <a:txBody>
                    <a:bodyPr/>
                    <a:lstStyle/>
                    <a:p>
                      <a:r>
                        <a:rPr lang="sk-SK" sz="1600" b="0" dirty="0" smtClean="0">
                          <a:latin typeface="Arial" panose="020B0604020202020204" pitchFamily="34" charset="0"/>
                          <a:cs typeface="Arial" panose="020B0604020202020204" pitchFamily="34" charset="0"/>
                        </a:rPr>
                        <a:t>binárne </a:t>
                      </a:r>
                      <a:r>
                        <a:rPr lang="en-US" sz="1600" b="0" dirty="0" smtClean="0">
                          <a:latin typeface="Arial" panose="020B0604020202020204" pitchFamily="34" charset="0"/>
                          <a:cs typeface="Arial" panose="020B0604020202020204" pitchFamily="34" charset="0"/>
                        </a:rPr>
                        <a:t>( </a:t>
                      </a:r>
                      <a:r>
                        <a:rPr lang="sk-SK" sz="1600" b="0" dirty="0" err="1" smtClean="0">
                          <a:latin typeface="Arial" panose="020B0604020202020204" pitchFamily="34" charset="0"/>
                          <a:cs typeface="Arial" panose="020B0604020202020204" pitchFamily="34" charset="0"/>
                        </a:rPr>
                        <a:t>správne-nesprávne</a:t>
                      </a:r>
                      <a:r>
                        <a:rPr lang="en-US" sz="1600" b="0" dirty="0" smtClean="0">
                          <a:latin typeface="Arial" panose="020B0604020202020204" pitchFamily="34" charset="0"/>
                          <a:cs typeface="Arial" panose="020B0604020202020204" pitchFamily="34" charset="0"/>
                        </a:rPr>
                        <a:t>)</a:t>
                      </a:r>
                      <a:endParaRPr lang="sk-SK" sz="1600" b="0" dirty="0" smtClean="0">
                        <a:latin typeface="Arial" panose="020B0604020202020204" pitchFamily="34" charset="0"/>
                        <a:cs typeface="Arial" panose="020B0604020202020204" pitchFamily="34" charset="0"/>
                      </a:endParaRPr>
                    </a:p>
                    <a:p>
                      <a:r>
                        <a:rPr lang="sk-SK" sz="1600" b="0" dirty="0" smtClean="0">
                          <a:latin typeface="Arial" panose="020B0604020202020204" pitchFamily="34" charset="0"/>
                          <a:cs typeface="Arial" panose="020B0604020202020204" pitchFamily="34" charset="0"/>
                        </a:rPr>
                        <a:t>s</a:t>
                      </a:r>
                      <a:r>
                        <a:rPr lang="sk-SK" sz="1600" b="0" baseline="0" dirty="0" smtClean="0">
                          <a:latin typeface="Arial" panose="020B0604020202020204" pitchFamily="34" charset="0"/>
                          <a:cs typeface="Arial" panose="020B0604020202020204" pitchFamily="34" charset="0"/>
                        </a:rPr>
                        <a:t> </a:t>
                      </a:r>
                      <a:r>
                        <a:rPr lang="sk-SK" sz="1600" b="0" dirty="0" smtClean="0">
                          <a:latin typeface="Arial" panose="020B0604020202020204" pitchFamily="34" charset="0"/>
                          <a:cs typeface="Arial" panose="020B0604020202020204" pitchFamily="34" charset="0"/>
                        </a:rPr>
                        <a:t>výberom odpovede</a:t>
                      </a:r>
                    </a:p>
                    <a:p>
                      <a:r>
                        <a:rPr lang="sk-SK" sz="1600" b="0" dirty="0" smtClean="0">
                          <a:latin typeface="Arial" panose="020B0604020202020204" pitchFamily="34" charset="0"/>
                          <a:cs typeface="Arial" panose="020B0604020202020204" pitchFamily="34" charset="0"/>
                        </a:rPr>
                        <a:t>doplňovacie, s krátkou odpoveďou</a:t>
                      </a:r>
                      <a:endParaRPr lang="sk-SK" sz="1600" b="0" dirty="0">
                        <a:latin typeface="Arial" panose="020B0604020202020204" pitchFamily="34" charset="0"/>
                        <a:cs typeface="Arial" panose="020B0604020202020204" pitchFamily="34" charset="0"/>
                      </a:endParaRPr>
                    </a:p>
                  </a:txBody>
                  <a:tcPr/>
                </a:tc>
              </a:tr>
              <a:tr h="1470496">
                <a:tc>
                  <a:txBody>
                    <a:bodyPr/>
                    <a:lstStyle/>
                    <a:p>
                      <a:r>
                        <a:rPr lang="sk-SK" b="0" dirty="0" smtClean="0">
                          <a:latin typeface="Arial" panose="020B0604020202020204" pitchFamily="34" charset="0"/>
                          <a:cs typeface="Arial" panose="020B0604020202020204" pitchFamily="34" charset="0"/>
                        </a:rPr>
                        <a:t>Kritériá hodnotenia</a:t>
                      </a:r>
                      <a:endParaRPr lang="sk-SK" b="0" dirty="0">
                        <a:latin typeface="Arial" panose="020B0604020202020204" pitchFamily="34" charset="0"/>
                        <a:cs typeface="Arial" panose="020B0604020202020204" pitchFamily="34" charset="0"/>
                      </a:endParaRPr>
                    </a:p>
                  </a:txBody>
                  <a:tcPr/>
                </a:tc>
                <a:tc>
                  <a:txBody>
                    <a:bodyPr/>
                    <a:lstStyle/>
                    <a:p>
                      <a:r>
                        <a:rPr lang="sk-SK" sz="1600" b="0" dirty="0" smtClean="0">
                          <a:latin typeface="Arial" panose="020B0604020202020204" pitchFamily="34" charset="0"/>
                          <a:cs typeface="Arial" panose="020B0604020202020204" pitchFamily="34" charset="0"/>
                        </a:rPr>
                        <a:t>1 bod za každú správnu odpoveď.</a:t>
                      </a:r>
                    </a:p>
                    <a:p>
                      <a:r>
                        <a:rPr lang="sk-SK" sz="1600" b="0" dirty="0" smtClean="0">
                          <a:latin typeface="Arial" panose="020B0604020202020204" pitchFamily="34" charset="0"/>
                          <a:cs typeface="Arial" panose="020B0604020202020204" pitchFamily="34" charset="0"/>
                        </a:rPr>
                        <a:t>Chyby v hláskovaní nie sú penalizované kým nebránia porozumeniu.</a:t>
                      </a:r>
                    </a:p>
                    <a:p>
                      <a:r>
                        <a:rPr lang="sk-SK" sz="1600" b="0" dirty="0" smtClean="0">
                          <a:latin typeface="Arial" panose="020B0604020202020204" pitchFamily="34" charset="0"/>
                          <a:cs typeface="Arial" panose="020B0604020202020204" pitchFamily="34" charset="0"/>
                        </a:rPr>
                        <a:t>Výsledky prezentované v bodoch, celkový</a:t>
                      </a:r>
                      <a:r>
                        <a:rPr lang="sk-SK" sz="1600" b="0" baseline="0" dirty="0" smtClean="0">
                          <a:latin typeface="Arial" panose="020B0604020202020204" pitchFamily="34" charset="0"/>
                          <a:cs typeface="Arial" panose="020B0604020202020204" pitchFamily="34" charset="0"/>
                        </a:rPr>
                        <a:t> výsledok v %.</a:t>
                      </a:r>
                    </a:p>
                    <a:p>
                      <a:r>
                        <a:rPr lang="sk-SK" sz="1600" b="0" baseline="0" dirty="0" smtClean="0">
                          <a:latin typeface="Arial" panose="020B0604020202020204" pitchFamily="34" charset="0"/>
                          <a:cs typeface="Arial" panose="020B0604020202020204" pitchFamily="34" charset="0"/>
                        </a:rPr>
                        <a:t>Hranica úspešnosti 70%, v každej časti musí kandidát dosiahnuť min 50% úspešnosť.</a:t>
                      </a:r>
                      <a:endParaRPr lang="sk-SK" sz="1600" b="0" dirty="0">
                        <a:latin typeface="Arial" panose="020B0604020202020204" pitchFamily="34" charset="0"/>
                        <a:cs typeface="Arial" panose="020B0604020202020204" pitchFamily="34" charset="0"/>
                      </a:endParaRPr>
                    </a:p>
                  </a:txBody>
                  <a:tcPr/>
                </a:tc>
              </a:tr>
            </a:tbl>
          </a:graphicData>
        </a:graphic>
      </p:graphicFrame>
      <p:pic>
        <p:nvPicPr>
          <p:cNvPr id="16" name="Picture 3"/>
          <p:cNvPicPr>
            <a:picLocks noChangeAspect="1" noChangeArrowheads="1"/>
          </p:cNvPicPr>
          <p:nvPr/>
        </p:nvPicPr>
        <p:blipFill>
          <a:blip r:embed="rId5" cstate="print"/>
          <a:srcRect/>
          <a:stretch>
            <a:fillRect/>
          </a:stretch>
        </p:blipFill>
        <p:spPr>
          <a:xfrm>
            <a:off x="254203" y="3573016"/>
            <a:ext cx="5112568" cy="3096344"/>
          </a:xfrm>
          <a:prstGeom prst="rect">
            <a:avLst/>
          </a:prstGeom>
          <a:noFill/>
        </p:spPr>
      </p:pic>
    </p:spTree>
    <p:extLst>
      <p:ext uri="{BB962C8B-B14F-4D97-AF65-F5344CB8AC3E}">
        <p14:creationId xmlns:p14="http://schemas.microsoft.com/office/powerpoint/2010/main" val="1668986249"/>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2074242"/>
          </a:xfrm>
          <a:prstGeom prst="rect">
            <a:avLst/>
          </a:prstGeom>
        </p:spPr>
        <p:txBody>
          <a:bodyPr bIns="91440" anchor="ctr" anchorCtr="0">
            <a:normAutofit fontScale="82500" lnSpcReduction="2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1800" dirty="0" smtClean="0">
                <a:solidFill>
                  <a:schemeClr val="accent2">
                    <a:lumMod val="75000"/>
                  </a:schemeClr>
                </a:solidFill>
              </a:rPr>
              <a:t> </a:t>
            </a:r>
            <a:r>
              <a:rPr lang="sk-SK" sz="3100" dirty="0" smtClean="0">
                <a:solidFill>
                  <a:schemeClr val="accent2">
                    <a:lumMod val="75000"/>
                  </a:schemeClr>
                </a:solidFill>
                <a:latin typeface="Arial" panose="020B0604020202020204" pitchFamily="34" charset="0"/>
                <a:cs typeface="Arial" panose="020B0604020202020204" pitchFamily="34" charset="0"/>
              </a:rPr>
              <a:t>Počúvanie s porozumením</a:t>
            </a:r>
          </a:p>
          <a:p>
            <a:r>
              <a:rPr lang="sk-SK" sz="3100" dirty="0" smtClean="0">
                <a:solidFill>
                  <a:schemeClr val="accent2">
                    <a:lumMod val="75000"/>
                  </a:schemeClr>
                </a:solidFill>
                <a:latin typeface="Arial" panose="020B0604020202020204" pitchFamily="34" charset="0"/>
                <a:cs typeface="Arial" panose="020B0604020202020204" pitchFamily="34" charset="0"/>
              </a:rPr>
              <a:t> všeobecná stupnica B1</a:t>
            </a:r>
          </a:p>
          <a:p>
            <a:pPr algn="just"/>
            <a:r>
              <a:rPr lang="sk-SK" sz="3100" b="1" dirty="0" smtClean="0">
                <a:solidFill>
                  <a:schemeClr val="accent2">
                    <a:lumMod val="75000"/>
                  </a:schemeClr>
                </a:solidFill>
                <a:latin typeface="Arial" panose="020B0604020202020204" pitchFamily="34" charset="0"/>
                <a:cs typeface="Arial" panose="020B0604020202020204" pitchFamily="34" charset="0"/>
              </a:rPr>
              <a:t/>
            </a:r>
            <a:br>
              <a:rPr lang="sk-SK" sz="3100" b="1" dirty="0" smtClean="0">
                <a:solidFill>
                  <a:schemeClr val="accent2">
                    <a:lumMod val="75000"/>
                  </a:schemeClr>
                </a:solidFill>
                <a:latin typeface="Arial" panose="020B0604020202020204" pitchFamily="34" charset="0"/>
                <a:cs typeface="Arial" panose="020B0604020202020204" pitchFamily="34" charset="0"/>
              </a:rPr>
            </a:br>
            <a:r>
              <a:rPr lang="sk-SK" sz="1600" dirty="0" smtClean="0">
                <a:solidFill>
                  <a:schemeClr val="tx1"/>
                </a:solidFill>
                <a:latin typeface="Arial" panose="020B0604020202020204" pitchFamily="34" charset="0"/>
                <a:cs typeface="Arial" panose="020B0604020202020204" pitchFamily="34" charset="0"/>
              </a:rPr>
              <a:t>Dokáže porozumieť jednoducho vyjadreným faktografickým informáciám o častých každodenných témach alebo tých, ktoré sa vzťahujú na zamestnanie, identifikujúc všeobecné správy aj konkrétne detaily za predpokladu, že reč je zreteľne artikulovaná vo všeobecne známom prízvuku. Dokáže porozumieť hlavným myšlienkam podaným  spisovným jazykom na známe témy, s ktorými sa pravidelne stretáva v práci, v škole, vo voľnom čase atď. vrátane krátkych rozprávaní.</a:t>
            </a:r>
            <a:br>
              <a:rPr lang="sk-SK" sz="1600" dirty="0" smtClean="0">
                <a:solidFill>
                  <a:schemeClr val="tx1"/>
                </a:solidFill>
                <a:latin typeface="Arial" panose="020B0604020202020204" pitchFamily="34" charset="0"/>
                <a:cs typeface="Arial" panose="020B0604020202020204" pitchFamily="34" charset="0"/>
              </a:rPr>
            </a:br>
            <a:endParaRPr lang="sk-SK" sz="1600" dirty="0">
              <a:solidFill>
                <a:schemeClr val="tx1"/>
              </a:solidFill>
              <a:latin typeface="Arial" panose="020B0604020202020204" pitchFamily="34" charset="0"/>
              <a:cs typeface="Arial" panose="020B0604020202020204" pitchFamily="34" charset="0"/>
            </a:endParaRPr>
          </a:p>
        </p:txBody>
      </p:sp>
      <p:graphicFrame>
        <p:nvGraphicFramePr>
          <p:cNvPr id="16" name="Zástupný symbol obsahu 14"/>
          <p:cNvGraphicFramePr>
            <a:graphicFrameLocks/>
          </p:cNvGraphicFramePr>
          <p:nvPr>
            <p:extLst>
              <p:ext uri="{D42A27DB-BD31-4B8C-83A1-F6EECF244321}">
                <p14:modId xmlns:p14="http://schemas.microsoft.com/office/powerpoint/2010/main" val="842762838"/>
              </p:ext>
            </p:extLst>
          </p:nvPr>
        </p:nvGraphicFramePr>
        <p:xfrm>
          <a:off x="1405880" y="2348880"/>
          <a:ext cx="6995120" cy="4282616"/>
        </p:xfrm>
        <a:graphic>
          <a:graphicData uri="http://schemas.openxmlformats.org/drawingml/2006/table">
            <a:tbl>
              <a:tblPr firstRow="1" bandRow="1">
                <a:tableStyleId>{5C22544A-7EE6-4342-B048-85BDC9FD1C3A}</a:tableStyleId>
              </a:tblPr>
              <a:tblGrid>
                <a:gridCol w="6995120"/>
              </a:tblGrid>
              <a:tr h="339134">
                <a:tc>
                  <a:txBody>
                    <a:bodyPr/>
                    <a:lstStyle/>
                    <a:p>
                      <a:r>
                        <a:rPr lang="sk-SK" sz="1200" dirty="0" smtClean="0">
                          <a:solidFill>
                            <a:sysClr val="windowText" lastClr="000000"/>
                          </a:solidFill>
                          <a:latin typeface="Arial" panose="020B0604020202020204" pitchFamily="34" charset="0"/>
                          <a:cs typeface="Arial" panose="020B0604020202020204" pitchFamily="34" charset="0"/>
                        </a:rPr>
                        <a:t>POROZUMENIE INTERAKCIE MEDZI RODENÝMI</a:t>
                      </a:r>
                      <a:r>
                        <a:rPr lang="sk-SK" sz="1200" baseline="0" dirty="0" smtClean="0">
                          <a:solidFill>
                            <a:sysClr val="windowText" lastClr="000000"/>
                          </a:solidFill>
                          <a:latin typeface="Arial" panose="020B0604020202020204" pitchFamily="34" charset="0"/>
                          <a:cs typeface="Arial" panose="020B0604020202020204" pitchFamily="34" charset="0"/>
                        </a:rPr>
                        <a:t> HOVORIACIMI</a:t>
                      </a:r>
                      <a:endParaRPr lang="sk-SK" sz="1200" dirty="0">
                        <a:solidFill>
                          <a:sysClr val="windowText" lastClr="000000"/>
                        </a:solidFill>
                        <a:latin typeface="Arial" panose="020B0604020202020204" pitchFamily="34" charset="0"/>
                        <a:cs typeface="Arial" panose="020B0604020202020204" pitchFamily="34" charset="0"/>
                      </a:endParaRPr>
                    </a:p>
                  </a:txBody>
                  <a:tcPr>
                    <a:solidFill>
                      <a:schemeClr val="accent5">
                        <a:lumMod val="20000"/>
                        <a:lumOff val="80000"/>
                      </a:schemeClr>
                    </a:solidFill>
                  </a:tcPr>
                </a:tc>
              </a:tr>
              <a:tr h="418111">
                <a:tc>
                  <a:txBody>
                    <a:bodyPr/>
                    <a:lstStyle/>
                    <a:p>
                      <a:r>
                        <a:rPr lang="sk-SK" sz="1200" i="1" dirty="0" smtClean="0">
                          <a:latin typeface="Arial" panose="020B0604020202020204" pitchFamily="34" charset="0"/>
                          <a:cs typeface="Arial" panose="020B0604020202020204" pitchFamily="34" charset="0"/>
                        </a:rPr>
                        <a:t>Dokáže všeobecne sledovať hlavné myšlienky dlhšej</a:t>
                      </a:r>
                      <a:r>
                        <a:rPr lang="sk-SK" sz="1200" i="1" baseline="0" dirty="0" smtClean="0">
                          <a:latin typeface="Arial" panose="020B0604020202020204" pitchFamily="34" charset="0"/>
                          <a:cs typeface="Arial" panose="020B0604020202020204" pitchFamily="34" charset="0"/>
                        </a:rPr>
                        <a:t> diskusie, ktorú sleduje za predpokladu, že reč je jasne artikulovaná v spisovnom jazyku.</a:t>
                      </a:r>
                      <a:endParaRPr lang="sk-SK" sz="1200" i="1" dirty="0">
                        <a:latin typeface="Arial" panose="020B0604020202020204" pitchFamily="34" charset="0"/>
                        <a:cs typeface="Arial" panose="020B0604020202020204" pitchFamily="34" charset="0"/>
                      </a:endParaRPr>
                    </a:p>
                  </a:txBody>
                  <a:tcPr/>
                </a:tc>
              </a:tr>
              <a:tr h="339134">
                <a:tc>
                  <a:txBody>
                    <a:bodyPr/>
                    <a:lstStyle/>
                    <a:p>
                      <a:r>
                        <a:rPr lang="sk-SK" sz="1200" b="1" i="0" dirty="0" smtClean="0">
                          <a:latin typeface="Arial" panose="020B0604020202020204" pitchFamily="34" charset="0"/>
                          <a:cs typeface="Arial" panose="020B0604020202020204" pitchFamily="34" charset="0"/>
                        </a:rPr>
                        <a:t>POČÚVANIE</a:t>
                      </a:r>
                      <a:r>
                        <a:rPr lang="sk-SK" sz="1200" b="1" i="0" baseline="0" dirty="0" smtClean="0">
                          <a:latin typeface="Arial" panose="020B0604020202020204" pitchFamily="34" charset="0"/>
                          <a:cs typeface="Arial" panose="020B0604020202020204" pitchFamily="34" charset="0"/>
                        </a:rPr>
                        <a:t> V PRÍTOMNOM PUBLIKU</a:t>
                      </a:r>
                      <a:endParaRPr lang="sk-SK" sz="1200" b="1" i="0" dirty="0">
                        <a:latin typeface="Arial" panose="020B0604020202020204" pitchFamily="34" charset="0"/>
                        <a:cs typeface="Arial" panose="020B0604020202020204" pitchFamily="34" charset="0"/>
                      </a:endParaRPr>
                    </a:p>
                  </a:txBody>
                  <a:tcPr>
                    <a:solidFill>
                      <a:schemeClr val="accent5">
                        <a:lumMod val="20000"/>
                        <a:lumOff val="80000"/>
                      </a:schemeClr>
                    </a:solidFill>
                  </a:tcPr>
                </a:tc>
              </a:tr>
              <a:tr h="418111">
                <a:tc>
                  <a:txBody>
                    <a:bodyPr/>
                    <a:lstStyle/>
                    <a:p>
                      <a:r>
                        <a:rPr lang="sk-SK" sz="1200" i="1" dirty="0" smtClean="0">
                          <a:latin typeface="Arial" panose="020B0604020202020204" pitchFamily="34" charset="0"/>
                          <a:cs typeface="Arial" panose="020B0604020202020204" pitchFamily="34" charset="0"/>
                        </a:rPr>
                        <a:t>Dokáže sledovať prednášku vo svojom odbore</a:t>
                      </a:r>
                      <a:r>
                        <a:rPr lang="sk-SK" sz="1200" i="1" baseline="0" dirty="0" smtClean="0">
                          <a:latin typeface="Arial" panose="020B0604020202020204" pitchFamily="34" charset="0"/>
                          <a:cs typeface="Arial" panose="020B0604020202020204" pitchFamily="34" charset="0"/>
                        </a:rPr>
                        <a:t> za predpokladu, že téma je známa a prezentácia jednoducho usporiadaná a zreteľne štruktúrovaná.</a:t>
                      </a:r>
                      <a:endParaRPr lang="sk-SK" sz="1200" i="1" dirty="0">
                        <a:latin typeface="Arial" panose="020B0604020202020204" pitchFamily="34" charset="0"/>
                        <a:cs typeface="Arial" panose="020B0604020202020204" pitchFamily="34" charset="0"/>
                      </a:endParaRPr>
                    </a:p>
                  </a:txBody>
                  <a:tcPr/>
                </a:tc>
              </a:tr>
              <a:tr h="418111">
                <a:tc>
                  <a:txBody>
                    <a:bodyPr/>
                    <a:lstStyle/>
                    <a:p>
                      <a:r>
                        <a:rPr lang="sk-SK" sz="1200" i="1" dirty="0" smtClean="0">
                          <a:latin typeface="Arial" panose="020B0604020202020204" pitchFamily="34" charset="0"/>
                          <a:cs typeface="Arial" panose="020B0604020202020204" pitchFamily="34" charset="0"/>
                        </a:rPr>
                        <a:t>Dokáže sledovať hlavnú</a:t>
                      </a:r>
                      <a:r>
                        <a:rPr lang="sk-SK" sz="1200" i="1" baseline="0" dirty="0" smtClean="0">
                          <a:latin typeface="Arial" panose="020B0604020202020204" pitchFamily="34" charset="0"/>
                          <a:cs typeface="Arial" panose="020B0604020202020204" pitchFamily="34" charset="0"/>
                        </a:rPr>
                        <a:t> líniu krátkej jednoducho členenej prednášky na známu tému za predpokladu, že sa prednesie zreteľne a v spisovnom jazyku.</a:t>
                      </a:r>
                      <a:endParaRPr lang="sk-SK" sz="1200" i="1" dirty="0">
                        <a:latin typeface="Arial" panose="020B0604020202020204" pitchFamily="34" charset="0"/>
                        <a:cs typeface="Arial" panose="020B0604020202020204" pitchFamily="34" charset="0"/>
                      </a:endParaRPr>
                    </a:p>
                  </a:txBody>
                  <a:tcPr/>
                </a:tc>
              </a:tr>
              <a:tr h="339134">
                <a:tc>
                  <a:txBody>
                    <a:bodyPr/>
                    <a:lstStyle/>
                    <a:p>
                      <a:r>
                        <a:rPr lang="sk-SK" sz="1200" b="1" i="0" dirty="0" smtClean="0">
                          <a:latin typeface="Arial" panose="020B0604020202020204" pitchFamily="34" charset="0"/>
                          <a:cs typeface="Arial" panose="020B0604020202020204" pitchFamily="34" charset="0"/>
                        </a:rPr>
                        <a:t>POČÚVANIE HLÁSENÍ</a:t>
                      </a:r>
                      <a:r>
                        <a:rPr lang="sk-SK" sz="1200" b="1" i="0" baseline="0" dirty="0" smtClean="0">
                          <a:latin typeface="Arial" panose="020B0604020202020204" pitchFamily="34" charset="0"/>
                          <a:cs typeface="Arial" panose="020B0604020202020204" pitchFamily="34" charset="0"/>
                        </a:rPr>
                        <a:t> A POKYNOV</a:t>
                      </a:r>
                      <a:endParaRPr lang="sk-SK" sz="1200" b="1" i="0" dirty="0">
                        <a:latin typeface="Arial" panose="020B0604020202020204" pitchFamily="34" charset="0"/>
                        <a:cs typeface="Arial" panose="020B0604020202020204" pitchFamily="34" charset="0"/>
                      </a:endParaRPr>
                    </a:p>
                  </a:txBody>
                  <a:tcPr>
                    <a:solidFill>
                      <a:schemeClr val="accent5">
                        <a:lumMod val="20000"/>
                        <a:lumOff val="80000"/>
                      </a:schemeClr>
                    </a:solidFill>
                  </a:tcPr>
                </a:tc>
              </a:tr>
              <a:tr h="585355">
                <a:tc>
                  <a:txBody>
                    <a:bodyPr/>
                    <a:lstStyle/>
                    <a:p>
                      <a:r>
                        <a:rPr lang="sk-SK" sz="1200" i="1" dirty="0" smtClean="0">
                          <a:latin typeface="Arial" panose="020B0604020202020204" pitchFamily="34" charset="0"/>
                          <a:cs typeface="Arial" panose="020B0604020202020204" pitchFamily="34" charset="0"/>
                        </a:rPr>
                        <a:t>Dokáže porozumieť jednoduchým technickým informáciám, akými sú návod na obsluhu každodennej potreby.</a:t>
                      </a:r>
                    </a:p>
                    <a:p>
                      <a:r>
                        <a:rPr lang="sk-SK" sz="1200" i="1" dirty="0" smtClean="0">
                          <a:latin typeface="Arial" panose="020B0604020202020204" pitchFamily="34" charset="0"/>
                          <a:cs typeface="Arial" panose="020B0604020202020204" pitchFamily="34" charset="0"/>
                        </a:rPr>
                        <a:t>Dokáže porozumieť podrobným orientačným pokynom.</a:t>
                      </a:r>
                      <a:endParaRPr lang="sk-SK" sz="1200" i="1" dirty="0">
                        <a:latin typeface="Arial" panose="020B0604020202020204" pitchFamily="34" charset="0"/>
                        <a:cs typeface="Arial" panose="020B0604020202020204" pitchFamily="34" charset="0"/>
                      </a:endParaRPr>
                    </a:p>
                  </a:txBody>
                  <a:tcPr/>
                </a:tc>
              </a:tr>
              <a:tr h="339134">
                <a:tc>
                  <a:txBody>
                    <a:bodyPr/>
                    <a:lstStyle/>
                    <a:p>
                      <a:r>
                        <a:rPr lang="sk-SK" sz="1200" b="1" i="0" baseline="0" dirty="0" smtClean="0">
                          <a:latin typeface="Arial" panose="020B0604020202020204" pitchFamily="34" charset="0"/>
                          <a:cs typeface="Arial" panose="020B0604020202020204" pitchFamily="34" charset="0"/>
                        </a:rPr>
                        <a:t>POČÚVANIE MÉDIÍ A NAHRÁVOK</a:t>
                      </a:r>
                      <a:endParaRPr lang="sk-SK" sz="1200" b="1" i="0" baseline="0" dirty="0">
                        <a:latin typeface="Arial" panose="020B0604020202020204" pitchFamily="34" charset="0"/>
                        <a:cs typeface="Arial" panose="020B0604020202020204" pitchFamily="34" charset="0"/>
                      </a:endParaRPr>
                    </a:p>
                  </a:txBody>
                  <a:tcPr>
                    <a:solidFill>
                      <a:schemeClr val="accent5">
                        <a:lumMod val="20000"/>
                        <a:lumOff val="80000"/>
                      </a:schemeClr>
                    </a:solidFill>
                  </a:tcPr>
                </a:tc>
              </a:tr>
              <a:tr h="418111">
                <a:tc>
                  <a:txBody>
                    <a:bodyPr/>
                    <a:lstStyle/>
                    <a:p>
                      <a:r>
                        <a:rPr lang="sk-SK" sz="1200" i="1" dirty="0" smtClean="0">
                          <a:latin typeface="Arial" panose="020B0604020202020204" pitchFamily="34" charset="0"/>
                          <a:cs typeface="Arial" panose="020B0604020202020204" pitchFamily="34" charset="0"/>
                        </a:rPr>
                        <a:t>Dokáže porozumieť obsahu informácií väčšiny nahraných alebo vysielaných zvukových materiálov na témy osobného záujmu v jasne vyslovovanom spisovnom jazyku.</a:t>
                      </a:r>
                      <a:endParaRPr lang="sk-SK" sz="1200" i="1" dirty="0">
                        <a:latin typeface="Arial" panose="020B0604020202020204" pitchFamily="34" charset="0"/>
                        <a:cs typeface="Arial" panose="020B0604020202020204" pitchFamily="34" charset="0"/>
                      </a:endParaRPr>
                    </a:p>
                  </a:txBody>
                  <a:tcPr/>
                </a:tc>
              </a:tr>
              <a:tr h="418111">
                <a:tc>
                  <a:txBody>
                    <a:bodyPr/>
                    <a:lstStyle/>
                    <a:p>
                      <a:r>
                        <a:rPr lang="sk-SK" sz="1200" i="1" dirty="0" smtClean="0">
                          <a:latin typeface="Arial" panose="020B0604020202020204" pitchFamily="34" charset="0"/>
                          <a:cs typeface="Arial" panose="020B0604020202020204" pitchFamily="34" charset="0"/>
                        </a:rPr>
                        <a:t>Dokáže porozumieť zmyslu rozhlasového</a:t>
                      </a:r>
                      <a:r>
                        <a:rPr lang="sk-SK" sz="1200" i="1" baseline="0" dirty="0" smtClean="0">
                          <a:latin typeface="Arial" panose="020B0604020202020204" pitchFamily="34" charset="0"/>
                          <a:cs typeface="Arial" panose="020B0604020202020204" pitchFamily="34" charset="0"/>
                        </a:rPr>
                        <a:t> spravodajstva a jednoduchších nahrávok týkajúcich sa bežných tém, ktoré sa vyslovujú relatívne pomaly a jasne.</a:t>
                      </a:r>
                      <a:endParaRPr lang="sk-SK" sz="1200" i="1"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7365561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43000"/>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2800" b="1" dirty="0" smtClean="0">
                <a:solidFill>
                  <a:schemeClr val="accent2">
                    <a:lumMod val="75000"/>
                  </a:schemeClr>
                </a:solidFill>
                <a:latin typeface="Arial" panose="020B0604020202020204" pitchFamily="34" charset="0"/>
                <a:cs typeface="Arial" panose="020B0604020202020204" pitchFamily="34" charset="0"/>
              </a:rPr>
              <a:t>Špecifikácia pre </a:t>
            </a:r>
            <a:r>
              <a:rPr lang="sk-SK" sz="2800" b="1" dirty="0" err="1" smtClean="0">
                <a:solidFill>
                  <a:schemeClr val="accent2">
                    <a:lumMod val="75000"/>
                  </a:schemeClr>
                </a:solidFill>
                <a:latin typeface="Arial" panose="020B0604020202020204" pitchFamily="34" charset="0"/>
                <a:cs typeface="Arial" panose="020B0604020202020204" pitchFamily="34" charset="0"/>
              </a:rPr>
              <a:t>subtest</a:t>
            </a:r>
            <a:r>
              <a:rPr lang="sk-SK" sz="2800" b="1" dirty="0" smtClean="0">
                <a:solidFill>
                  <a:schemeClr val="accent2">
                    <a:lumMod val="75000"/>
                  </a:schemeClr>
                </a:solidFill>
                <a:latin typeface="Arial" panose="020B0604020202020204" pitchFamily="34" charset="0"/>
                <a:cs typeface="Arial" panose="020B0604020202020204" pitchFamily="34" charset="0"/>
              </a:rPr>
              <a:t>: </a:t>
            </a:r>
          </a:p>
          <a:p>
            <a:r>
              <a:rPr lang="sk-SK" sz="2800" b="1" dirty="0" smtClean="0">
                <a:solidFill>
                  <a:schemeClr val="accent2">
                    <a:lumMod val="75000"/>
                  </a:schemeClr>
                </a:solidFill>
                <a:latin typeface="Arial" panose="020B0604020202020204" pitchFamily="34" charset="0"/>
                <a:cs typeface="Arial" panose="020B0604020202020204" pitchFamily="34" charset="0"/>
              </a:rPr>
              <a:t>Počúvanie s porozumením</a:t>
            </a:r>
            <a:endParaRPr lang="sk-SK" sz="28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4"/>
          <p:cNvGraphicFramePr>
            <a:graphicFrameLocks/>
          </p:cNvGraphicFramePr>
          <p:nvPr>
            <p:extLst>
              <p:ext uri="{D42A27DB-BD31-4B8C-83A1-F6EECF244321}">
                <p14:modId xmlns:p14="http://schemas.microsoft.com/office/powerpoint/2010/main" val="3860852900"/>
              </p:ext>
            </p:extLst>
          </p:nvPr>
        </p:nvGraphicFramePr>
        <p:xfrm>
          <a:off x="467545" y="1447800"/>
          <a:ext cx="8219256" cy="4822444"/>
        </p:xfrm>
        <a:graphic>
          <a:graphicData uri="http://schemas.openxmlformats.org/drawingml/2006/table">
            <a:tbl>
              <a:tblPr firstRow="1" bandRow="1">
                <a:tableStyleId>{5C22544A-7EE6-4342-B048-85BDC9FD1C3A}</a:tableStyleId>
              </a:tblPr>
              <a:tblGrid>
                <a:gridCol w="2954110"/>
                <a:gridCol w="2525394"/>
                <a:gridCol w="2739752"/>
              </a:tblGrid>
              <a:tr h="370840">
                <a:tc>
                  <a:txBody>
                    <a:bodyPr/>
                    <a:lstStyle/>
                    <a:p>
                      <a:r>
                        <a:rPr kumimoji="0" lang="sk-SK" sz="1800" b="1" kern="1200" dirty="0" smtClean="0">
                          <a:solidFill>
                            <a:schemeClr val="lt1"/>
                          </a:solidFill>
                          <a:latin typeface="Arial" panose="020B0604020202020204" pitchFamily="34" charset="0"/>
                          <a:ea typeface="+mn-ea"/>
                          <a:cs typeface="Arial" panose="020B0604020202020204" pitchFamily="34" charset="0"/>
                        </a:rPr>
                        <a:t>POČÚVANIE S POROZUMENÍM</a:t>
                      </a:r>
                      <a:endParaRPr lang="sk-SK" dirty="0">
                        <a:latin typeface="Arial" panose="020B0604020202020204" pitchFamily="34" charset="0"/>
                        <a:cs typeface="Arial" panose="020B0604020202020204" pitchFamily="34" charset="0"/>
                      </a:endParaRPr>
                    </a:p>
                  </a:txBody>
                  <a:tcPr/>
                </a:tc>
                <a:tc gridSpan="2">
                  <a:txBody>
                    <a:bodyPr/>
                    <a:lstStyle/>
                    <a:p>
                      <a:pPr algn="ctr"/>
                      <a:r>
                        <a:rPr lang="sk-SK" dirty="0" smtClean="0">
                          <a:latin typeface="Arial" panose="020B0604020202020204" pitchFamily="34" charset="0"/>
                          <a:cs typeface="Arial" panose="020B0604020202020204" pitchFamily="34" charset="0"/>
                        </a:rPr>
                        <a:t>B1</a:t>
                      </a:r>
                      <a:endParaRPr lang="sk-SK" dirty="0">
                        <a:latin typeface="Arial" panose="020B0604020202020204" pitchFamily="34" charset="0"/>
                        <a:cs typeface="Arial" panose="020B0604020202020204" pitchFamily="34" charset="0"/>
                      </a:endParaRPr>
                    </a:p>
                  </a:txBody>
                  <a:tcPr/>
                </a:tc>
                <a:tc hMerge="1">
                  <a:txBody>
                    <a:bodyPr/>
                    <a:lstStyle/>
                    <a:p>
                      <a:endParaRPr lang="sk-SK" dirty="0"/>
                    </a:p>
                  </a:txBody>
                  <a:tcPr/>
                </a:tc>
              </a:tr>
              <a:tr h="370840">
                <a:tc>
                  <a:txBody>
                    <a:bodyPr/>
                    <a:lstStyle/>
                    <a:p>
                      <a:pPr>
                        <a:lnSpc>
                          <a:spcPct val="115000"/>
                        </a:lnSpc>
                        <a:spcAft>
                          <a:spcPts val="0"/>
                        </a:spcAft>
                      </a:pPr>
                      <a:r>
                        <a:rPr lang="sk-SK" sz="1100" b="1" dirty="0">
                          <a:latin typeface="Arial" panose="020B0604020202020204" pitchFamily="34" charset="0"/>
                          <a:ea typeface="Calibri"/>
                          <a:cs typeface="Arial" panose="020B0604020202020204" pitchFamily="34" charset="0"/>
                        </a:rPr>
                        <a:t>Typ textov </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b="0" dirty="0">
                          <a:latin typeface="Arial" panose="020B0604020202020204" pitchFamily="34" charset="0"/>
                          <a:ea typeface="Calibri"/>
                          <a:cs typeface="Arial" panose="020B0604020202020204" pitchFamily="34" charset="0"/>
                        </a:rPr>
                        <a:t>ústne a </a:t>
                      </a:r>
                      <a:r>
                        <a:rPr lang="sk-SK" sz="1100" b="0" dirty="0" smtClean="0">
                          <a:latin typeface="Arial" panose="020B0604020202020204" pitchFamily="34" charset="0"/>
                          <a:ea typeface="Calibri"/>
                          <a:cs typeface="Arial" panose="020B0604020202020204" pitchFamily="34" charset="0"/>
                        </a:rPr>
                        <a:t>písomné</a:t>
                      </a:r>
                      <a:endParaRPr lang="sk-SK" sz="1100" b="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b="0" dirty="0">
                          <a:latin typeface="Arial" panose="020B0604020202020204" pitchFamily="34" charset="0"/>
                          <a:ea typeface="Calibri"/>
                          <a:cs typeface="Arial" panose="020B0604020202020204" pitchFamily="34" charset="0"/>
                        </a:rPr>
                        <a:t>a</a:t>
                      </a:r>
                      <a:r>
                        <a:rPr lang="sk-SK" sz="1100" b="0" dirty="0" smtClean="0">
                          <a:latin typeface="Arial" panose="020B0604020202020204" pitchFamily="34" charset="0"/>
                          <a:ea typeface="Calibri"/>
                          <a:cs typeface="Arial" panose="020B0604020202020204" pitchFamily="34" charset="0"/>
                        </a:rPr>
                        <a:t>utentické</a:t>
                      </a:r>
                      <a:r>
                        <a:rPr lang="sk-SK" sz="1100" b="0" dirty="0">
                          <a:latin typeface="Arial" panose="020B0604020202020204" pitchFamily="34" charset="0"/>
                          <a:ea typeface="Calibri"/>
                          <a:cs typeface="Arial" panose="020B0604020202020204" pitchFamily="34" charset="0"/>
                        </a:rPr>
                        <a:t>, adaptované, </a:t>
                      </a:r>
                      <a:r>
                        <a:rPr lang="sk-SK" sz="1100" b="0" dirty="0" smtClean="0">
                          <a:latin typeface="Arial" panose="020B0604020202020204" pitchFamily="34" charset="0"/>
                          <a:ea typeface="Calibri"/>
                          <a:cs typeface="Arial" panose="020B0604020202020204" pitchFamily="34" charset="0"/>
                        </a:rPr>
                        <a:t>vytvorené</a:t>
                      </a:r>
                      <a:endParaRPr lang="sk-SK" sz="1100" b="0" dirty="0">
                        <a:latin typeface="Arial" panose="020B0604020202020204" pitchFamily="34" charset="0"/>
                        <a:ea typeface="Calibri"/>
                        <a:cs typeface="Arial" panose="020B0604020202020204" pitchFamily="34" charset="0"/>
                      </a:endParaRPr>
                    </a:p>
                  </a:txBody>
                  <a:tcPr marL="68580" marR="68580" marT="0" marB="0"/>
                </a:tc>
              </a:tr>
              <a:tr h="370840">
                <a:tc>
                  <a:txBody>
                    <a:bodyPr/>
                    <a:lstStyle/>
                    <a:p>
                      <a:pPr>
                        <a:lnSpc>
                          <a:spcPct val="115000"/>
                        </a:lnSpc>
                        <a:spcAft>
                          <a:spcPts val="0"/>
                        </a:spcAft>
                      </a:pPr>
                      <a:r>
                        <a:rPr lang="sk-SK" sz="1100" b="1" dirty="0">
                          <a:latin typeface="Arial" panose="020B0604020202020204" pitchFamily="34" charset="0"/>
                          <a:ea typeface="Calibri"/>
                          <a:cs typeface="Arial" panose="020B0604020202020204" pitchFamily="34" charset="0"/>
                        </a:rPr>
                        <a:t>Charakter textov</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d</a:t>
                      </a:r>
                      <a:r>
                        <a:rPr lang="sk-SK" sz="1100" dirty="0" smtClean="0">
                          <a:latin typeface="Arial" panose="020B0604020202020204" pitchFamily="34" charset="0"/>
                          <a:ea typeface="Calibri"/>
                          <a:cs typeface="Arial" panose="020B0604020202020204" pitchFamily="34" charset="0"/>
                        </a:rPr>
                        <a:t>ialógy</a:t>
                      </a:r>
                      <a:r>
                        <a:rPr lang="sk-SK" sz="1100" dirty="0">
                          <a:latin typeface="Arial" panose="020B0604020202020204" pitchFamily="34" charset="0"/>
                          <a:ea typeface="Calibri"/>
                          <a:cs typeface="Arial" panose="020B0604020202020204" pitchFamily="34" charset="0"/>
                        </a:rPr>
                        <a:t>, monológy, návody, konverzácia </a:t>
                      </a:r>
                      <a:r>
                        <a:rPr lang="sk-SK" sz="1100" dirty="0" smtClean="0">
                          <a:latin typeface="Arial" panose="020B0604020202020204" pitchFamily="34" charset="0"/>
                          <a:ea typeface="Calibri"/>
                          <a:cs typeface="Arial" panose="020B0604020202020204" pitchFamily="34" charset="0"/>
                        </a:rPr>
                        <a:t>viacerých osôb,</a:t>
                      </a:r>
                      <a:endParaRPr lang="sk-SK" sz="1100" dirty="0">
                        <a:latin typeface="Arial" panose="020B0604020202020204" pitchFamily="34" charset="0"/>
                        <a:ea typeface="Calibri"/>
                        <a:cs typeface="Arial" panose="020B0604020202020204" pitchFamily="34" charset="0"/>
                      </a:endParaRPr>
                    </a:p>
                    <a:p>
                      <a:pPr>
                        <a:lnSpc>
                          <a:spcPct val="115000"/>
                        </a:lnSpc>
                        <a:spcAft>
                          <a:spcPts val="0"/>
                        </a:spcAft>
                      </a:pPr>
                      <a:r>
                        <a:rPr lang="sk-SK" sz="1100" dirty="0">
                          <a:latin typeface="Arial" panose="020B0604020202020204" pitchFamily="34" charset="0"/>
                          <a:ea typeface="Calibri"/>
                          <a:cs typeface="Arial" panose="020B0604020202020204" pitchFamily="34" charset="0"/>
                        </a:rPr>
                        <a:t>h</a:t>
                      </a:r>
                      <a:r>
                        <a:rPr lang="sk-SK" sz="1100" dirty="0" smtClean="0">
                          <a:latin typeface="Arial" panose="020B0604020202020204" pitchFamily="34" charset="0"/>
                          <a:ea typeface="Calibri"/>
                          <a:cs typeface="Arial" panose="020B0604020202020204" pitchFamily="34" charset="0"/>
                        </a:rPr>
                        <a:t>luky </a:t>
                      </a:r>
                      <a:r>
                        <a:rPr lang="sk-SK" sz="1100" dirty="0">
                          <a:latin typeface="Arial" panose="020B0604020202020204" pitchFamily="34" charset="0"/>
                          <a:ea typeface="Calibri"/>
                          <a:cs typeface="Arial" panose="020B0604020202020204" pitchFamily="34" charset="0"/>
                        </a:rPr>
                        <a:t>a šumy použité v </a:t>
                      </a:r>
                      <a:r>
                        <a:rPr lang="sk-SK" sz="1100" dirty="0" smtClean="0">
                          <a:latin typeface="Arial" panose="020B0604020202020204" pitchFamily="34" charset="0"/>
                          <a:ea typeface="Calibri"/>
                          <a:cs typeface="Arial" panose="020B0604020202020204" pitchFamily="34" charset="0"/>
                        </a:rPr>
                        <a:t>nahrávkach, </a:t>
                      </a:r>
                      <a:r>
                        <a:rPr lang="sk-SK" sz="1100" dirty="0">
                          <a:latin typeface="Arial" panose="020B0604020202020204" pitchFamily="34" charset="0"/>
                          <a:ea typeface="Calibri"/>
                          <a:cs typeface="Arial" panose="020B0604020202020204" pitchFamily="34" charset="0"/>
                        </a:rPr>
                        <a:t>autentických </a:t>
                      </a:r>
                      <a:r>
                        <a:rPr lang="sk-SK" sz="1100" dirty="0" smtClean="0">
                          <a:latin typeface="Arial" panose="020B0604020202020204" pitchFamily="34" charset="0"/>
                          <a:ea typeface="Calibri"/>
                          <a:cs typeface="Arial" panose="020B0604020202020204" pitchFamily="34" charset="0"/>
                        </a:rPr>
                        <a:t>dokumentoch</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b</a:t>
                      </a:r>
                      <a:r>
                        <a:rPr lang="sk-SK" sz="1100" dirty="0" smtClean="0">
                          <a:latin typeface="Arial" panose="020B0604020202020204" pitchFamily="34" charset="0"/>
                          <a:ea typeface="Calibri"/>
                          <a:cs typeface="Arial" panose="020B0604020202020204" pitchFamily="34" charset="0"/>
                        </a:rPr>
                        <a:t>ežné </a:t>
                      </a:r>
                      <a:r>
                        <a:rPr lang="sk-SK" sz="1100" dirty="0">
                          <a:latin typeface="Arial" panose="020B0604020202020204" pitchFamily="34" charset="0"/>
                          <a:ea typeface="Calibri"/>
                          <a:cs typeface="Arial" panose="020B0604020202020204" pitchFamily="34" charset="0"/>
                        </a:rPr>
                        <a:t>témy, jasne artikulovaná reč v spisovnom </a:t>
                      </a:r>
                      <a:r>
                        <a:rPr lang="sk-SK" sz="1100" dirty="0" smtClean="0">
                          <a:latin typeface="Arial" panose="020B0604020202020204" pitchFamily="34" charset="0"/>
                          <a:ea typeface="Calibri"/>
                          <a:cs typeface="Arial" panose="020B0604020202020204" pitchFamily="34" charset="0"/>
                        </a:rPr>
                        <a:t>jazyku, lingvistická náročnosť podľa úrovne a typu </a:t>
                      </a:r>
                      <a:r>
                        <a:rPr lang="sk-SK" sz="1100" dirty="0" err="1" smtClean="0">
                          <a:latin typeface="Arial" panose="020B0604020202020204" pitchFamily="34" charset="0"/>
                          <a:ea typeface="Calibri"/>
                          <a:cs typeface="Arial" panose="020B0604020202020204" pitchFamily="34" charset="0"/>
                        </a:rPr>
                        <a:t>subkompetencie</a:t>
                      </a:r>
                      <a:endParaRPr lang="sk-SK" sz="1100" dirty="0">
                        <a:latin typeface="Arial" panose="020B0604020202020204" pitchFamily="34" charset="0"/>
                        <a:ea typeface="Calibri"/>
                        <a:cs typeface="Arial" panose="020B0604020202020204" pitchFamily="34" charset="0"/>
                      </a:endParaRPr>
                    </a:p>
                  </a:txBody>
                  <a:tcPr marL="68580" marR="68580" marT="0" marB="0"/>
                </a:tc>
              </a:tr>
              <a:tr h="370840">
                <a:tc>
                  <a:txBody>
                    <a:bodyPr/>
                    <a:lstStyle/>
                    <a:p>
                      <a:pPr>
                        <a:lnSpc>
                          <a:spcPct val="115000"/>
                        </a:lnSpc>
                        <a:spcAft>
                          <a:spcPts val="0"/>
                        </a:spcAft>
                      </a:pPr>
                      <a:r>
                        <a:rPr lang="sk-SK" sz="1100" b="1">
                          <a:latin typeface="Arial" panose="020B0604020202020204" pitchFamily="34" charset="0"/>
                          <a:ea typeface="Calibri"/>
                          <a:cs typeface="Arial" panose="020B0604020202020204" pitchFamily="34" charset="0"/>
                        </a:rPr>
                        <a:t>Zdroj textov</a:t>
                      </a:r>
                      <a:endParaRPr lang="sk-SK" sz="110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t</a:t>
                      </a:r>
                      <a:r>
                        <a:rPr lang="sk-SK" sz="1100" dirty="0" smtClean="0">
                          <a:latin typeface="Arial" panose="020B0604020202020204" pitchFamily="34" charset="0"/>
                          <a:ea typeface="Calibri"/>
                          <a:cs typeface="Arial" panose="020B0604020202020204" pitchFamily="34" charset="0"/>
                        </a:rPr>
                        <a:t>lač</a:t>
                      </a:r>
                      <a:r>
                        <a:rPr lang="sk-SK" sz="1100" dirty="0">
                          <a:latin typeface="Arial" panose="020B0604020202020204" pitchFamily="34" charset="0"/>
                          <a:ea typeface="Calibri"/>
                          <a:cs typeface="Arial" panose="020B0604020202020204" pitchFamily="34" charset="0"/>
                        </a:rPr>
                        <a:t>, návody, texty z dennej </a:t>
                      </a:r>
                      <a:r>
                        <a:rPr lang="sk-SK" sz="1100" dirty="0" smtClean="0">
                          <a:latin typeface="Arial" panose="020B0604020202020204" pitchFamily="34" charset="0"/>
                          <a:ea typeface="Calibri"/>
                          <a:cs typeface="Arial" panose="020B0604020202020204" pitchFamily="34" charset="0"/>
                        </a:rPr>
                        <a:t>reality</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smtClean="0">
                          <a:latin typeface="Arial" panose="020B0604020202020204" pitchFamily="34" charset="0"/>
                          <a:ea typeface="Calibri"/>
                          <a:cs typeface="Arial" panose="020B0604020202020204" pitchFamily="34" charset="0"/>
                        </a:rPr>
                        <a:t>internet, zahraničné printové médiá</a:t>
                      </a:r>
                      <a:endParaRPr lang="sk-SK" sz="1100" dirty="0">
                        <a:latin typeface="Arial" panose="020B0604020202020204" pitchFamily="34" charset="0"/>
                        <a:ea typeface="Calibri"/>
                        <a:cs typeface="Arial" panose="020B0604020202020204" pitchFamily="34" charset="0"/>
                      </a:endParaRPr>
                    </a:p>
                  </a:txBody>
                  <a:tcPr marL="68580" marR="68580" marT="0" marB="0"/>
                </a:tc>
              </a:tr>
              <a:tr h="370840">
                <a:tc>
                  <a:txBody>
                    <a:bodyPr/>
                    <a:lstStyle/>
                    <a:p>
                      <a:pPr>
                        <a:lnSpc>
                          <a:spcPct val="115000"/>
                        </a:lnSpc>
                        <a:spcAft>
                          <a:spcPts val="0"/>
                        </a:spcAft>
                      </a:pPr>
                      <a:r>
                        <a:rPr lang="sk-SK" sz="1100" b="1" dirty="0">
                          <a:latin typeface="Arial" panose="020B0604020202020204" pitchFamily="34" charset="0"/>
                          <a:ea typeface="Calibri"/>
                          <a:cs typeface="Arial" panose="020B0604020202020204" pitchFamily="34" charset="0"/>
                        </a:rPr>
                        <a:t>Testované zručnosti:</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endParaRPr lang="sk-SK" sz="1100">
                        <a:latin typeface="Arial" panose="020B0604020202020204" pitchFamily="34" charset="0"/>
                        <a:ea typeface="Calibri"/>
                        <a:cs typeface="Arial" panose="020B0604020202020204" pitchFamily="34" charset="0"/>
                      </a:endParaRPr>
                    </a:p>
                  </a:txBody>
                  <a:tcPr marL="68580" marR="68580" marT="0" marB="0"/>
                </a:tc>
              </a:tr>
              <a:tr h="370840">
                <a:tc>
                  <a:txBody>
                    <a:bodyPr/>
                    <a:lstStyle/>
                    <a:p>
                      <a:pPr>
                        <a:lnSpc>
                          <a:spcPct val="115000"/>
                        </a:lnSpc>
                        <a:spcAft>
                          <a:spcPts val="0"/>
                        </a:spcAft>
                      </a:pPr>
                      <a:r>
                        <a:rPr lang="sk-SK" sz="1100" dirty="0" smtClean="0">
                          <a:latin typeface="Arial" panose="020B0604020202020204" pitchFamily="34" charset="0"/>
                          <a:ea typeface="Calibri"/>
                          <a:cs typeface="Arial" panose="020B0604020202020204" pitchFamily="34" charset="0"/>
                        </a:rPr>
                        <a:t>1.Porozumieť </a:t>
                      </a:r>
                      <a:r>
                        <a:rPr lang="sk-SK" sz="1100" dirty="0">
                          <a:latin typeface="Arial" panose="020B0604020202020204" pitchFamily="34" charset="0"/>
                          <a:ea typeface="Calibri"/>
                          <a:cs typeface="Arial" panose="020B0604020202020204" pitchFamily="34" charset="0"/>
                        </a:rPr>
                        <a:t>interakcii medzi rodenými </a:t>
                      </a:r>
                      <a:endParaRPr lang="sk-SK" sz="1100" dirty="0" smtClean="0">
                        <a:latin typeface="Arial" panose="020B0604020202020204" pitchFamily="34" charset="0"/>
                        <a:ea typeface="Calibri"/>
                        <a:cs typeface="Arial" panose="020B0604020202020204" pitchFamily="34" charset="0"/>
                      </a:endParaRPr>
                    </a:p>
                    <a:p>
                      <a:pPr>
                        <a:lnSpc>
                          <a:spcPct val="115000"/>
                        </a:lnSpc>
                        <a:spcAft>
                          <a:spcPts val="0"/>
                        </a:spcAft>
                      </a:pPr>
                      <a:r>
                        <a:rPr lang="sk-SK" sz="1100" dirty="0" smtClean="0">
                          <a:latin typeface="Arial" panose="020B0604020202020204" pitchFamily="34" charset="0"/>
                          <a:ea typeface="Calibri"/>
                          <a:cs typeface="Arial" panose="020B0604020202020204" pitchFamily="34" charset="0"/>
                        </a:rPr>
                        <a:t>   hovoriacimi – </a:t>
                      </a:r>
                      <a:r>
                        <a:rPr lang="sk-SK" sz="1100" i="1" dirty="0" smtClean="0">
                          <a:latin typeface="Arial" panose="020B0604020202020204" pitchFamily="34" charset="0"/>
                          <a:ea typeface="Calibri"/>
                          <a:cs typeface="Arial" panose="020B0604020202020204" pitchFamily="34" charset="0"/>
                        </a:rPr>
                        <a:t>pochopiť </a:t>
                      </a:r>
                      <a:r>
                        <a:rPr lang="sk-SK" sz="1100" i="1" dirty="0">
                          <a:latin typeface="Arial" panose="020B0604020202020204" pitchFamily="34" charset="0"/>
                          <a:ea typeface="Calibri"/>
                          <a:cs typeface="Arial" panose="020B0604020202020204" pitchFamily="34" charset="0"/>
                        </a:rPr>
                        <a:t>súvislosti a hlavné </a:t>
                      </a:r>
                      <a:r>
                        <a:rPr lang="sk-SK" sz="1100" i="1" dirty="0" smtClean="0">
                          <a:latin typeface="Arial" panose="020B0604020202020204" pitchFamily="34" charset="0"/>
                          <a:ea typeface="Calibri"/>
                          <a:cs typeface="Arial" panose="020B0604020202020204" pitchFamily="34" charset="0"/>
                        </a:rPr>
                        <a:t/>
                      </a:r>
                      <a:br>
                        <a:rPr lang="sk-SK" sz="1100" i="1" dirty="0" smtClean="0">
                          <a:latin typeface="Arial" panose="020B0604020202020204" pitchFamily="34" charset="0"/>
                          <a:ea typeface="Calibri"/>
                          <a:cs typeface="Arial" panose="020B0604020202020204" pitchFamily="34" charset="0"/>
                        </a:rPr>
                      </a:br>
                      <a:r>
                        <a:rPr lang="sk-SK" sz="1100" i="1" dirty="0" smtClean="0">
                          <a:latin typeface="Arial" panose="020B0604020202020204" pitchFamily="34" charset="0"/>
                          <a:ea typeface="Calibri"/>
                          <a:cs typeface="Arial" panose="020B0604020202020204" pitchFamily="34" charset="0"/>
                        </a:rPr>
                        <a:t>   myšlienky</a:t>
                      </a:r>
                      <a:r>
                        <a:rPr lang="sk-SK" sz="1100" i="1" dirty="0">
                          <a:latin typeface="Arial" panose="020B0604020202020204" pitchFamily="34" charset="0"/>
                          <a:ea typeface="Calibri"/>
                          <a:cs typeface="Arial" panose="020B0604020202020204" pitchFamily="34" charset="0"/>
                        </a:rPr>
                        <a:t>, celkové </a:t>
                      </a:r>
                      <a:r>
                        <a:rPr lang="sk-SK" sz="1100" i="1" dirty="0" smtClean="0">
                          <a:latin typeface="Arial" panose="020B0604020202020204" pitchFamily="34" charset="0"/>
                          <a:ea typeface="Calibri"/>
                          <a:cs typeface="Arial" panose="020B0604020202020204" pitchFamily="34" charset="0"/>
                        </a:rPr>
                        <a:t>pochopenie textu.</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noProof="0" dirty="0" smtClean="0">
                          <a:latin typeface="Arial" panose="020B0604020202020204" pitchFamily="34" charset="0"/>
                          <a:ea typeface="Calibri"/>
                          <a:cs typeface="Arial" panose="020B0604020202020204" pitchFamily="34" charset="0"/>
                        </a:rPr>
                        <a:t>Text 1:  dialóg vychádzajúci z každodennej reality, adaptovaný, 300 – 400 slov</a:t>
                      </a:r>
                    </a:p>
                    <a:p>
                      <a:pPr>
                        <a:lnSpc>
                          <a:spcPct val="115000"/>
                        </a:lnSpc>
                        <a:spcAft>
                          <a:spcPts val="0"/>
                        </a:spcAft>
                      </a:pPr>
                      <a:r>
                        <a:rPr lang="sk-SK" sz="1100" noProof="0" dirty="0" smtClean="0">
                          <a:latin typeface="Arial" panose="020B0604020202020204" pitchFamily="34" charset="0"/>
                          <a:ea typeface="Calibri"/>
                          <a:cs typeface="Arial" panose="020B0604020202020204" pitchFamily="34" charset="0"/>
                        </a:rPr>
                        <a:t>(nahrávka bude vypočutá 2-krát)</a:t>
                      </a:r>
                      <a:endParaRPr lang="sk-SK" sz="1100" noProof="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12 položiek   </a:t>
                      </a:r>
                    </a:p>
                    <a:p>
                      <a:pPr>
                        <a:lnSpc>
                          <a:spcPct val="115000"/>
                        </a:lnSpc>
                        <a:spcAft>
                          <a:spcPts val="0"/>
                        </a:spcAft>
                      </a:pPr>
                      <a:r>
                        <a:rPr lang="sk-SK" sz="1100" dirty="0">
                          <a:latin typeface="Arial" panose="020B0604020202020204" pitchFamily="34" charset="0"/>
                          <a:ea typeface="Calibri"/>
                          <a:cs typeface="Arial" panose="020B0604020202020204" pitchFamily="34" charset="0"/>
                        </a:rPr>
                        <a:t>ú</a:t>
                      </a:r>
                      <a:r>
                        <a:rPr lang="sk-SK" sz="1100" dirty="0" smtClean="0">
                          <a:latin typeface="Arial" panose="020B0604020202020204" pitchFamily="34" charset="0"/>
                          <a:ea typeface="Calibri"/>
                          <a:cs typeface="Arial" panose="020B0604020202020204" pitchFamily="34" charset="0"/>
                        </a:rPr>
                        <a:t>loha </a:t>
                      </a:r>
                      <a:r>
                        <a:rPr lang="sk-SK" sz="1100" dirty="0">
                          <a:latin typeface="Arial" panose="020B0604020202020204" pitchFamily="34" charset="0"/>
                          <a:ea typeface="Calibri"/>
                          <a:cs typeface="Arial" panose="020B0604020202020204" pitchFamily="34" charset="0"/>
                        </a:rPr>
                        <a:t>s výberom  odpovede zo štyroch  možností</a:t>
                      </a:r>
                    </a:p>
                  </a:txBody>
                  <a:tcPr marL="68580" marR="68580" marT="0" marB="0"/>
                </a:tc>
              </a:tr>
              <a:tr h="370840">
                <a:tc>
                  <a:txBody>
                    <a:bodyPr/>
                    <a:lstStyle/>
                    <a:p>
                      <a:pPr>
                        <a:lnSpc>
                          <a:spcPct val="115000"/>
                        </a:lnSpc>
                        <a:spcAft>
                          <a:spcPts val="0"/>
                        </a:spcAft>
                      </a:pPr>
                      <a:r>
                        <a:rPr lang="sk-SK" sz="1100" dirty="0" smtClean="0">
                          <a:latin typeface="Arial" panose="020B0604020202020204" pitchFamily="34" charset="0"/>
                          <a:ea typeface="Calibri"/>
                          <a:cs typeface="Arial" panose="020B0604020202020204" pitchFamily="34" charset="0"/>
                        </a:rPr>
                        <a:t>2. Porozumieť </a:t>
                      </a:r>
                      <a:r>
                        <a:rPr lang="sk-SK" sz="1100" dirty="0">
                          <a:latin typeface="Arial" panose="020B0604020202020204" pitchFamily="34" charset="0"/>
                          <a:ea typeface="Calibri"/>
                          <a:cs typeface="Arial" panose="020B0604020202020204" pitchFamily="34" charset="0"/>
                        </a:rPr>
                        <a:t>vysielaniu v </a:t>
                      </a:r>
                      <a:r>
                        <a:rPr lang="sk-SK" sz="1100" dirty="0" smtClean="0">
                          <a:latin typeface="Arial" panose="020B0604020202020204" pitchFamily="34" charset="0"/>
                          <a:ea typeface="Calibri"/>
                          <a:cs typeface="Arial" panose="020B0604020202020204" pitchFamily="34" charset="0"/>
                        </a:rPr>
                        <a:t>rozhlase </a:t>
                      </a:r>
                      <a:r>
                        <a:rPr lang="sk-SK" sz="1100" i="1" dirty="0" smtClean="0">
                          <a:latin typeface="Arial" panose="020B0604020202020204" pitchFamily="34" charset="0"/>
                          <a:ea typeface="Calibri"/>
                          <a:cs typeface="Arial" panose="020B0604020202020204" pitchFamily="34" charset="0"/>
                        </a:rPr>
                        <a:t>–</a:t>
                      </a:r>
                      <a:endParaRPr lang="sk-SK" sz="1100" dirty="0" smtClean="0">
                        <a:latin typeface="Arial" panose="020B0604020202020204" pitchFamily="34" charset="0"/>
                        <a:ea typeface="Calibri"/>
                        <a:cs typeface="Arial" panose="020B0604020202020204" pitchFamily="34" charset="0"/>
                      </a:endParaRPr>
                    </a:p>
                    <a:p>
                      <a:pPr>
                        <a:lnSpc>
                          <a:spcPct val="115000"/>
                        </a:lnSpc>
                        <a:spcAft>
                          <a:spcPts val="0"/>
                        </a:spcAft>
                      </a:pPr>
                      <a:r>
                        <a:rPr lang="sk-SK" sz="1100" i="1" dirty="0" smtClean="0">
                          <a:latin typeface="Arial" panose="020B0604020202020204" pitchFamily="34" charset="0"/>
                          <a:ea typeface="Calibri"/>
                          <a:cs typeface="Arial" panose="020B0604020202020204" pitchFamily="34" charset="0"/>
                        </a:rPr>
                        <a:t>    porozumieť zmyslu </a:t>
                      </a:r>
                      <a:r>
                        <a:rPr lang="sk-SK" sz="1100" i="1" dirty="0">
                          <a:latin typeface="Arial" panose="020B0604020202020204" pitchFamily="34" charset="0"/>
                          <a:ea typeface="Calibri"/>
                          <a:cs typeface="Arial" panose="020B0604020202020204" pitchFamily="34" charset="0"/>
                        </a:rPr>
                        <a:t>a </a:t>
                      </a:r>
                      <a:r>
                        <a:rPr lang="sk-SK" sz="1100" i="1" dirty="0" smtClean="0">
                          <a:latin typeface="Arial" panose="020B0604020202020204" pitchFamily="34" charset="0"/>
                          <a:ea typeface="Calibri"/>
                          <a:cs typeface="Arial" panose="020B0604020202020204" pitchFamily="34" charset="0"/>
                        </a:rPr>
                        <a:t>obsahu informácií.</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noProof="0" dirty="0" smtClean="0">
                          <a:latin typeface="Arial" panose="020B0604020202020204" pitchFamily="34" charset="0"/>
                          <a:ea typeface="Calibri"/>
                          <a:cs typeface="Arial" panose="020B0604020202020204" pitchFamily="34" charset="0"/>
                        </a:rPr>
                        <a:t>Text 2: rozhlasové vysielanie, adaptované, 300 – 350 slov</a:t>
                      </a:r>
                    </a:p>
                    <a:p>
                      <a:pPr marL="0" marR="0" indent="0" algn="l" defTabSz="914400" rtl="0" eaLnBrk="1" fontAlgn="auto" latinLnBrk="0" hangingPunct="1">
                        <a:lnSpc>
                          <a:spcPct val="115000"/>
                        </a:lnSpc>
                        <a:spcBef>
                          <a:spcPts val="0"/>
                        </a:spcBef>
                        <a:spcAft>
                          <a:spcPts val="0"/>
                        </a:spcAft>
                        <a:buClrTx/>
                        <a:buSzTx/>
                        <a:buFontTx/>
                        <a:buNone/>
                        <a:tabLst/>
                        <a:defRPr/>
                      </a:pPr>
                      <a:r>
                        <a:rPr lang="sk-SK" sz="1100" noProof="0" dirty="0" smtClean="0">
                          <a:latin typeface="Arial" panose="020B0604020202020204" pitchFamily="34" charset="0"/>
                          <a:ea typeface="Calibri"/>
                          <a:cs typeface="Arial" panose="020B0604020202020204" pitchFamily="34" charset="0"/>
                        </a:rPr>
                        <a:t>(nahrávka bude vypočutá 2-krát)</a:t>
                      </a: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8 položiek</a:t>
                      </a:r>
                    </a:p>
                    <a:p>
                      <a:pPr>
                        <a:lnSpc>
                          <a:spcPct val="115000"/>
                        </a:lnSpc>
                        <a:spcAft>
                          <a:spcPts val="0"/>
                        </a:spcAft>
                      </a:pPr>
                      <a:r>
                        <a:rPr lang="sk-SK" sz="1100" dirty="0">
                          <a:latin typeface="Arial" panose="020B0604020202020204" pitchFamily="34" charset="0"/>
                          <a:ea typeface="Calibri"/>
                          <a:cs typeface="Arial" panose="020B0604020202020204" pitchFamily="34" charset="0"/>
                        </a:rPr>
                        <a:t>ú</a:t>
                      </a:r>
                      <a:r>
                        <a:rPr lang="sk-SK" sz="1100" dirty="0" smtClean="0">
                          <a:latin typeface="Arial" panose="020B0604020202020204" pitchFamily="34" charset="0"/>
                          <a:ea typeface="Calibri"/>
                          <a:cs typeface="Arial" panose="020B0604020202020204" pitchFamily="34" charset="0"/>
                        </a:rPr>
                        <a:t>loha </a:t>
                      </a:r>
                      <a:r>
                        <a:rPr lang="sk-SK" sz="1100" dirty="0">
                          <a:latin typeface="Arial" panose="020B0604020202020204" pitchFamily="34" charset="0"/>
                          <a:ea typeface="Calibri"/>
                          <a:cs typeface="Arial" panose="020B0604020202020204" pitchFamily="34" charset="0"/>
                        </a:rPr>
                        <a:t>s výberom odpovede </a:t>
                      </a:r>
                      <a:r>
                        <a:rPr lang="en-US" sz="1100" dirty="0">
                          <a:latin typeface="Arial" panose="020B0604020202020204" pitchFamily="34" charset="0"/>
                          <a:ea typeface="Calibri"/>
                          <a:cs typeface="Arial" panose="020B0604020202020204" pitchFamily="34" charset="0"/>
                        </a:rPr>
                        <a:t>(b</a:t>
                      </a:r>
                      <a:r>
                        <a:rPr lang="sk-SK" sz="1100" dirty="0" err="1">
                          <a:latin typeface="Arial" panose="020B0604020202020204" pitchFamily="34" charset="0"/>
                          <a:ea typeface="Calibri"/>
                          <a:cs typeface="Arial" panose="020B0604020202020204" pitchFamily="34" charset="0"/>
                        </a:rPr>
                        <a:t>inárne</a:t>
                      </a:r>
                      <a:r>
                        <a:rPr lang="sk-SK" sz="1100" dirty="0">
                          <a:latin typeface="Arial" panose="020B0604020202020204" pitchFamily="34" charset="0"/>
                          <a:ea typeface="Calibri"/>
                          <a:cs typeface="Arial" panose="020B0604020202020204" pitchFamily="34" charset="0"/>
                        </a:rPr>
                        <a:t> </a:t>
                      </a:r>
                      <a:r>
                        <a:rPr lang="sk-SK" sz="1100" dirty="0" smtClean="0">
                          <a:latin typeface="Arial" panose="020B0604020202020204" pitchFamily="34" charset="0"/>
                          <a:ea typeface="Calibri"/>
                          <a:cs typeface="Arial" panose="020B0604020202020204" pitchFamily="34" charset="0"/>
                        </a:rPr>
                        <a:t>položky – P/N</a:t>
                      </a:r>
                      <a:r>
                        <a:rPr lang="sk-SK" sz="1100" dirty="0">
                          <a:latin typeface="Arial" panose="020B0604020202020204" pitchFamily="34" charset="0"/>
                          <a:ea typeface="Calibri"/>
                          <a:cs typeface="Arial" panose="020B0604020202020204" pitchFamily="34" charset="0"/>
                        </a:rPr>
                        <a:t>)</a:t>
                      </a:r>
                    </a:p>
                  </a:txBody>
                  <a:tcPr marL="68580" marR="68580" marT="0" marB="0"/>
                </a:tc>
              </a:tr>
              <a:tr h="370840">
                <a:tc>
                  <a:txBody>
                    <a:bodyPr/>
                    <a:lstStyle/>
                    <a:p>
                      <a:pPr>
                        <a:lnSpc>
                          <a:spcPct val="115000"/>
                        </a:lnSpc>
                        <a:spcAft>
                          <a:spcPts val="0"/>
                        </a:spcAft>
                      </a:pPr>
                      <a:r>
                        <a:rPr lang="sk-SK" sz="1100" dirty="0" smtClean="0">
                          <a:latin typeface="Arial" panose="020B0604020202020204" pitchFamily="34" charset="0"/>
                          <a:ea typeface="Calibri"/>
                          <a:cs typeface="Arial" panose="020B0604020202020204" pitchFamily="34" charset="0"/>
                        </a:rPr>
                        <a:t>3. Porozumieť </a:t>
                      </a:r>
                      <a:r>
                        <a:rPr lang="sk-SK" sz="1100" dirty="0">
                          <a:latin typeface="Arial" panose="020B0604020202020204" pitchFamily="34" charset="0"/>
                          <a:ea typeface="Calibri"/>
                          <a:cs typeface="Arial" panose="020B0604020202020204" pitchFamily="34" charset="0"/>
                        </a:rPr>
                        <a:t>oznamom a ústnym </a:t>
                      </a:r>
                      <a:r>
                        <a:rPr lang="sk-SK" sz="1100" dirty="0" smtClean="0">
                          <a:latin typeface="Arial" panose="020B0604020202020204" pitchFamily="34" charset="0"/>
                          <a:ea typeface="Calibri"/>
                          <a:cs typeface="Arial" panose="020B0604020202020204" pitchFamily="34" charset="0"/>
                        </a:rPr>
                        <a:t>pokynom </a:t>
                      </a:r>
                      <a:br>
                        <a:rPr lang="sk-SK" sz="1100" dirty="0" smtClean="0">
                          <a:latin typeface="Arial" panose="020B0604020202020204" pitchFamily="34" charset="0"/>
                          <a:ea typeface="Calibri"/>
                          <a:cs typeface="Arial" panose="020B0604020202020204" pitchFamily="34" charset="0"/>
                        </a:rPr>
                      </a:br>
                      <a:r>
                        <a:rPr lang="sk-SK" sz="1100" dirty="0" smtClean="0">
                          <a:latin typeface="Arial" panose="020B0604020202020204" pitchFamily="34" charset="0"/>
                          <a:ea typeface="Calibri"/>
                          <a:cs typeface="Arial" panose="020B0604020202020204" pitchFamily="34" charset="0"/>
                        </a:rPr>
                        <a:t>    </a:t>
                      </a:r>
                      <a:r>
                        <a:rPr lang="sk-SK" sz="1100" i="1" dirty="0" smtClean="0">
                          <a:latin typeface="Arial" panose="020B0604020202020204" pitchFamily="34" charset="0"/>
                          <a:ea typeface="Calibri"/>
                          <a:cs typeface="Arial" panose="020B0604020202020204" pitchFamily="34" charset="0"/>
                        </a:rPr>
                        <a:t>– zachytiť špecifické a</a:t>
                      </a:r>
                      <a:r>
                        <a:rPr lang="sk-SK" sz="1100" i="1" dirty="0">
                          <a:latin typeface="Arial" panose="020B0604020202020204" pitchFamily="34" charset="0"/>
                          <a:ea typeface="Calibri"/>
                          <a:cs typeface="Arial" panose="020B0604020202020204" pitchFamily="34" charset="0"/>
                        </a:rPr>
                        <a:t> detailné </a:t>
                      </a:r>
                      <a:r>
                        <a:rPr lang="sk-SK" sz="1100" i="1" dirty="0" smtClean="0">
                          <a:latin typeface="Arial" panose="020B0604020202020204" pitchFamily="34" charset="0"/>
                          <a:ea typeface="Calibri"/>
                          <a:cs typeface="Arial" panose="020B0604020202020204" pitchFamily="34" charset="0"/>
                        </a:rPr>
                        <a:t>informácie</a:t>
                      </a:r>
                      <a:r>
                        <a:rPr lang="sk-SK" sz="1100" i="1" dirty="0">
                          <a:latin typeface="Arial" panose="020B0604020202020204" pitchFamily="34" charset="0"/>
                          <a:ea typeface="Calibri"/>
                          <a:cs typeface="Arial" panose="020B0604020202020204" pitchFamily="34" charset="0"/>
                        </a:rPr>
                        <a:t>, </a:t>
                      </a:r>
                      <a:r>
                        <a:rPr lang="sk-SK" sz="1100" i="1" dirty="0" smtClean="0">
                          <a:latin typeface="Arial" panose="020B0604020202020204" pitchFamily="34" charset="0"/>
                          <a:ea typeface="Calibri"/>
                          <a:cs typeface="Arial" panose="020B0604020202020204" pitchFamily="34" charset="0"/>
                        </a:rPr>
                        <a:t/>
                      </a:r>
                      <a:br>
                        <a:rPr lang="sk-SK" sz="1100" i="1" dirty="0" smtClean="0">
                          <a:latin typeface="Arial" panose="020B0604020202020204" pitchFamily="34" charset="0"/>
                          <a:ea typeface="Calibri"/>
                          <a:cs typeface="Arial" panose="020B0604020202020204" pitchFamily="34" charset="0"/>
                        </a:rPr>
                      </a:br>
                      <a:r>
                        <a:rPr lang="sk-SK" sz="1100" i="1" dirty="0" smtClean="0">
                          <a:latin typeface="Arial" panose="020B0604020202020204" pitchFamily="34" charset="0"/>
                          <a:ea typeface="Calibri"/>
                          <a:cs typeface="Arial" panose="020B0604020202020204" pitchFamily="34" charset="0"/>
                        </a:rPr>
                        <a:t>    pochopiť </a:t>
                      </a:r>
                      <a:r>
                        <a:rPr lang="sk-SK" sz="1100" i="1" dirty="0">
                          <a:latin typeface="Arial" panose="020B0604020202020204" pitchFamily="34" charset="0"/>
                          <a:ea typeface="Calibri"/>
                          <a:cs typeface="Arial" panose="020B0604020202020204" pitchFamily="34" charset="0"/>
                        </a:rPr>
                        <a:t>pokyny</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noProof="0" dirty="0">
                          <a:latin typeface="Arial" panose="020B0604020202020204" pitchFamily="34" charset="0"/>
                          <a:ea typeface="Calibri"/>
                          <a:cs typeface="Arial" panose="020B0604020202020204" pitchFamily="34" charset="0"/>
                        </a:rPr>
                        <a:t>Text 3</a:t>
                      </a:r>
                      <a:r>
                        <a:rPr lang="sk-SK" sz="1100" noProof="0" dirty="0" smtClean="0">
                          <a:latin typeface="Arial" panose="020B0604020202020204" pitchFamily="34" charset="0"/>
                          <a:ea typeface="Calibri"/>
                          <a:cs typeface="Arial" panose="020B0604020202020204" pitchFamily="34" charset="0"/>
                        </a:rPr>
                        <a:t>: verejné oznámenia/pokyny </a:t>
                      </a:r>
                    </a:p>
                    <a:p>
                      <a:pPr>
                        <a:lnSpc>
                          <a:spcPct val="115000"/>
                        </a:lnSpc>
                        <a:spcAft>
                          <a:spcPts val="0"/>
                        </a:spcAft>
                      </a:pPr>
                      <a:r>
                        <a:rPr lang="sk-SK" sz="1100" noProof="0" dirty="0" smtClean="0">
                          <a:latin typeface="Arial" panose="020B0604020202020204" pitchFamily="34" charset="0"/>
                          <a:ea typeface="Calibri"/>
                          <a:cs typeface="Arial" panose="020B0604020202020204" pitchFamily="34" charset="0"/>
                        </a:rPr>
                        <a:t>250 – 300 slov</a:t>
                      </a:r>
                    </a:p>
                    <a:p>
                      <a:pPr marL="0" marR="0" indent="0" algn="l" defTabSz="914400" rtl="0" eaLnBrk="1" fontAlgn="auto" latinLnBrk="0" hangingPunct="1">
                        <a:lnSpc>
                          <a:spcPct val="115000"/>
                        </a:lnSpc>
                        <a:spcBef>
                          <a:spcPts val="0"/>
                        </a:spcBef>
                        <a:spcAft>
                          <a:spcPts val="0"/>
                        </a:spcAft>
                        <a:buClrTx/>
                        <a:buSzTx/>
                        <a:buFontTx/>
                        <a:buNone/>
                        <a:tabLst/>
                        <a:defRPr/>
                      </a:pPr>
                      <a:r>
                        <a:rPr lang="sk-SK" sz="1100" noProof="0" dirty="0" smtClean="0">
                          <a:latin typeface="Arial" panose="020B0604020202020204" pitchFamily="34" charset="0"/>
                          <a:ea typeface="Calibri"/>
                          <a:cs typeface="Arial" panose="020B0604020202020204" pitchFamily="34" charset="0"/>
                        </a:rPr>
                        <a:t>(nahrávka bude vypočutá 2-krát)</a:t>
                      </a: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5 položiek</a:t>
                      </a:r>
                    </a:p>
                    <a:p>
                      <a:pPr>
                        <a:lnSpc>
                          <a:spcPct val="115000"/>
                        </a:lnSpc>
                        <a:spcAft>
                          <a:spcPts val="0"/>
                        </a:spcAft>
                      </a:pPr>
                      <a:r>
                        <a:rPr lang="sk-SK" sz="1100" dirty="0">
                          <a:latin typeface="Arial" panose="020B0604020202020204" pitchFamily="34" charset="0"/>
                          <a:ea typeface="Calibri"/>
                          <a:cs typeface="Arial" panose="020B0604020202020204" pitchFamily="34" charset="0"/>
                        </a:rPr>
                        <a:t>ú</a:t>
                      </a:r>
                      <a:r>
                        <a:rPr lang="sk-SK" sz="1100" dirty="0" smtClean="0">
                          <a:latin typeface="Arial" panose="020B0604020202020204" pitchFamily="34" charset="0"/>
                          <a:ea typeface="Calibri"/>
                          <a:cs typeface="Arial" panose="020B0604020202020204" pitchFamily="34" charset="0"/>
                        </a:rPr>
                        <a:t>loha </a:t>
                      </a:r>
                      <a:r>
                        <a:rPr lang="sk-SK" sz="1100" dirty="0">
                          <a:latin typeface="Arial" panose="020B0604020202020204" pitchFamily="34" charset="0"/>
                          <a:ea typeface="Calibri"/>
                          <a:cs typeface="Arial" panose="020B0604020202020204" pitchFamily="34" charset="0"/>
                        </a:rPr>
                        <a:t>na doplňovanie </a:t>
                      </a:r>
                      <a:r>
                        <a:rPr lang="en-US" sz="1100" dirty="0">
                          <a:latin typeface="Arial" panose="020B0604020202020204" pitchFamily="34" charset="0"/>
                          <a:ea typeface="Calibri"/>
                          <a:cs typeface="Arial" panose="020B0604020202020204" pitchFamily="34" charset="0"/>
                        </a:rPr>
                        <a:t>(</a:t>
                      </a:r>
                      <a:r>
                        <a:rPr lang="en-US" sz="1100" dirty="0" smtClean="0">
                          <a:latin typeface="Arial" panose="020B0604020202020204" pitchFamily="34" charset="0"/>
                          <a:ea typeface="Calibri"/>
                          <a:cs typeface="Arial" panose="020B0604020202020204" pitchFamily="34" charset="0"/>
                        </a:rPr>
                        <a:t>1-</a:t>
                      </a:r>
                      <a:r>
                        <a:rPr lang="sk-SK" sz="1100" dirty="0" smtClean="0">
                          <a:latin typeface="Arial" panose="020B0604020202020204" pitchFamily="34" charset="0"/>
                          <a:ea typeface="Calibri"/>
                          <a:cs typeface="Arial" panose="020B0604020202020204" pitchFamily="34" charset="0"/>
                        </a:rPr>
                        <a:t> </a:t>
                      </a:r>
                      <a:r>
                        <a:rPr lang="en-US" sz="1100" dirty="0" smtClean="0">
                          <a:latin typeface="Arial" panose="020B0604020202020204" pitchFamily="34" charset="0"/>
                          <a:ea typeface="Calibri"/>
                          <a:cs typeface="Arial" panose="020B0604020202020204" pitchFamily="34" charset="0"/>
                        </a:rPr>
                        <a:t>2 </a:t>
                      </a:r>
                      <a:r>
                        <a:rPr lang="en-US" sz="1100" dirty="0" err="1">
                          <a:latin typeface="Arial" panose="020B0604020202020204" pitchFamily="34" charset="0"/>
                          <a:ea typeface="Calibri"/>
                          <a:cs typeface="Arial" panose="020B0604020202020204" pitchFamily="34" charset="0"/>
                        </a:rPr>
                        <a:t>slová</a:t>
                      </a:r>
                      <a:r>
                        <a:rPr lang="en-US" sz="1100" dirty="0">
                          <a:latin typeface="Arial" panose="020B0604020202020204" pitchFamily="34" charset="0"/>
                          <a:ea typeface="Calibri"/>
                          <a:cs typeface="Arial" panose="020B0604020202020204" pitchFamily="34" charset="0"/>
                        </a:rPr>
                        <a:t>)</a:t>
                      </a:r>
                      <a:endParaRPr lang="sk-SK" sz="1100" dirty="0">
                        <a:latin typeface="Arial" panose="020B0604020202020204" pitchFamily="34" charset="0"/>
                        <a:ea typeface="Calibri"/>
                        <a:cs typeface="Arial" panose="020B0604020202020204" pitchFamily="34" charset="0"/>
                      </a:endParaRPr>
                    </a:p>
                  </a:txBody>
                  <a:tcPr marL="68580" marR="68580" marT="0" marB="0"/>
                </a:tc>
              </a:tr>
              <a:tr h="370840">
                <a:tc>
                  <a:txBody>
                    <a:bodyPr/>
                    <a:lstStyle/>
                    <a:p>
                      <a:pPr>
                        <a:lnSpc>
                          <a:spcPct val="115000"/>
                        </a:lnSpc>
                        <a:spcAft>
                          <a:spcPts val="0"/>
                        </a:spcAft>
                      </a:pPr>
                      <a:r>
                        <a:rPr lang="sk-SK" sz="1100" b="1" dirty="0">
                          <a:latin typeface="Arial" panose="020B0604020202020204" pitchFamily="34" charset="0"/>
                          <a:ea typeface="Calibri"/>
                          <a:cs typeface="Arial" panose="020B0604020202020204" pitchFamily="34" charset="0"/>
                        </a:rPr>
                        <a:t>Pokyny</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pPr>
                        <a:lnSpc>
                          <a:spcPct val="115000"/>
                        </a:lnSpc>
                        <a:spcAft>
                          <a:spcPts val="0"/>
                        </a:spcAft>
                      </a:pPr>
                      <a:r>
                        <a:rPr lang="sk-SK" sz="1100" dirty="0">
                          <a:latin typeface="Arial" panose="020B0604020202020204" pitchFamily="34" charset="0"/>
                          <a:ea typeface="Calibri"/>
                          <a:cs typeface="Arial" panose="020B0604020202020204" pitchFamily="34" charset="0"/>
                        </a:rPr>
                        <a:t>v</a:t>
                      </a:r>
                      <a:r>
                        <a:rPr lang="sk-SK" sz="1100" dirty="0" smtClean="0">
                          <a:latin typeface="Arial" panose="020B0604020202020204" pitchFamily="34" charset="0"/>
                          <a:ea typeface="Calibri"/>
                          <a:cs typeface="Arial" panose="020B0604020202020204" pitchFamily="34" charset="0"/>
                        </a:rPr>
                        <a:t> slovenskom</a:t>
                      </a:r>
                      <a:r>
                        <a:rPr lang="sk-SK" sz="1100" baseline="0" dirty="0" smtClean="0">
                          <a:latin typeface="Arial" panose="020B0604020202020204" pitchFamily="34" charset="0"/>
                          <a:ea typeface="Calibri"/>
                          <a:cs typeface="Arial" panose="020B0604020202020204" pitchFamily="34" charset="0"/>
                        </a:rPr>
                        <a:t> jazyku</a:t>
                      </a:r>
                      <a:endParaRPr lang="sk-SK" sz="1100" dirty="0">
                        <a:latin typeface="Arial" panose="020B0604020202020204" pitchFamily="34" charset="0"/>
                        <a:ea typeface="Calibri"/>
                        <a:cs typeface="Arial" panose="020B0604020202020204" pitchFamily="34" charset="0"/>
                      </a:endParaRPr>
                    </a:p>
                  </a:txBody>
                  <a:tcPr marL="68580" marR="68580" marT="0" marB="0"/>
                </a:tc>
                <a:tc>
                  <a:txBody>
                    <a:bodyPr/>
                    <a:lstStyle/>
                    <a:p>
                      <a:r>
                        <a:rPr lang="sk-SK" sz="1100" dirty="0" smtClean="0">
                          <a:latin typeface="Arial" panose="020B0604020202020204" pitchFamily="34" charset="0"/>
                          <a:cs typeface="Arial" panose="020B0604020202020204" pitchFamily="34" charset="0"/>
                        </a:rPr>
                        <a:t>vzorové riešenie  pri každej úlohe</a:t>
                      </a:r>
                      <a:endParaRPr lang="sk-SK" sz="11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38683203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2000" fill="hold"/>
                                        <p:tgtEl>
                                          <p:spTgt spid="16"/>
                                        </p:tgtEl>
                                        <p:attrNameLst>
                                          <p:attrName>ppt_x</p:attrName>
                                        </p:attrNameLst>
                                      </p:cBhvr>
                                      <p:tavLst>
                                        <p:tav tm="0">
                                          <p:val>
                                            <p:strVal val="0-#ppt_w/2"/>
                                          </p:val>
                                        </p:tav>
                                        <p:tav tm="100000">
                                          <p:val>
                                            <p:strVal val="#ppt_x"/>
                                          </p:val>
                                        </p:tav>
                                      </p:tavLst>
                                    </p:anim>
                                    <p:anim calcmode="lin" valueType="num">
                                      <p:cBhvr additive="base">
                                        <p:cTn id="14" dur="2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ok 8" descr="podklad4_bez.png"/>
          <p:cNvPicPr>
            <a:picLocks noChangeAspect="1"/>
          </p:cNvPicPr>
          <p:nvPr/>
        </p:nvPicPr>
        <p:blipFill>
          <a:blip r:embed="rId3" cstate="print"/>
          <a:stretch>
            <a:fillRect/>
          </a:stretch>
        </p:blipFill>
        <p:spPr>
          <a:xfrm>
            <a:off x="0" y="0"/>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Proces TESTOVANIA</a:t>
            </a:r>
            <a:endParaRPr lang="sk-SK" b="1" dirty="0">
              <a:solidFill>
                <a:schemeClr val="accent2">
                  <a:lumMod val="7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graphicFrame>
        <p:nvGraphicFramePr>
          <p:cNvPr id="15" name="Zástupný symbol obsahu 8"/>
          <p:cNvGraphicFramePr>
            <a:graphicFrameLocks/>
          </p:cNvGraphicFramePr>
          <p:nvPr>
            <p:extLst>
              <p:ext uri="{D42A27DB-BD31-4B8C-83A1-F6EECF244321}">
                <p14:modId xmlns:p14="http://schemas.microsoft.com/office/powerpoint/2010/main" val="4291149999"/>
              </p:ext>
            </p:extLst>
          </p:nvPr>
        </p:nvGraphicFramePr>
        <p:xfrm>
          <a:off x="395536" y="1196752"/>
          <a:ext cx="8291264" cy="54726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76454448"/>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graphicEl>
                                              <a:dgm id="{57134075-99FD-4ACE-BBF8-18190247EDDC}"/>
                                            </p:graphicEl>
                                          </p:spTgt>
                                        </p:tgtEl>
                                        <p:attrNameLst>
                                          <p:attrName>style.visibility</p:attrName>
                                        </p:attrNameLst>
                                      </p:cBhvr>
                                      <p:to>
                                        <p:strVal val="visible"/>
                                      </p:to>
                                    </p:set>
                                    <p:anim calcmode="lin" valueType="num">
                                      <p:cBhvr additive="base">
                                        <p:cTn id="13" dur="500" fill="hold"/>
                                        <p:tgtEl>
                                          <p:spTgt spid="15">
                                            <p:graphicEl>
                                              <a:dgm id="{57134075-99FD-4ACE-BBF8-18190247EDDC}"/>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graphicEl>
                                              <a:dgm id="{57134075-99FD-4ACE-BBF8-18190247EDDC}"/>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graphicEl>
                                              <a:dgm id="{49A8C00B-EBE2-4535-86B3-62CAFA22176D}"/>
                                            </p:graphicEl>
                                          </p:spTgt>
                                        </p:tgtEl>
                                        <p:attrNameLst>
                                          <p:attrName>style.visibility</p:attrName>
                                        </p:attrNameLst>
                                      </p:cBhvr>
                                      <p:to>
                                        <p:strVal val="visible"/>
                                      </p:to>
                                    </p:set>
                                    <p:anim calcmode="lin" valueType="num">
                                      <p:cBhvr additive="base">
                                        <p:cTn id="19" dur="500" fill="hold"/>
                                        <p:tgtEl>
                                          <p:spTgt spid="15">
                                            <p:graphicEl>
                                              <a:dgm id="{49A8C00B-EBE2-4535-86B3-62CAFA22176D}"/>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graphicEl>
                                              <a:dgm id="{49A8C00B-EBE2-4535-86B3-62CAFA22176D}"/>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graphicEl>
                                              <a:dgm id="{025E6A36-29AA-4C4A-912A-84D01F1BBBB9}"/>
                                            </p:graphicEl>
                                          </p:spTgt>
                                        </p:tgtEl>
                                        <p:attrNameLst>
                                          <p:attrName>style.visibility</p:attrName>
                                        </p:attrNameLst>
                                      </p:cBhvr>
                                      <p:to>
                                        <p:strVal val="visible"/>
                                      </p:to>
                                    </p:set>
                                    <p:anim calcmode="lin" valueType="num">
                                      <p:cBhvr additive="base">
                                        <p:cTn id="25" dur="500" fill="hold"/>
                                        <p:tgtEl>
                                          <p:spTgt spid="15">
                                            <p:graphicEl>
                                              <a:dgm id="{025E6A36-29AA-4C4A-912A-84D01F1BBBB9}"/>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graphicEl>
                                              <a:dgm id="{025E6A36-29AA-4C4A-912A-84D01F1BBBB9}"/>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graphicEl>
                                              <a:dgm id="{630DFD9D-2180-40E2-8E8B-17A8BD5D470F}"/>
                                            </p:graphicEl>
                                          </p:spTgt>
                                        </p:tgtEl>
                                        <p:attrNameLst>
                                          <p:attrName>style.visibility</p:attrName>
                                        </p:attrNameLst>
                                      </p:cBhvr>
                                      <p:to>
                                        <p:strVal val="visible"/>
                                      </p:to>
                                    </p:set>
                                    <p:anim calcmode="lin" valueType="num">
                                      <p:cBhvr additive="base">
                                        <p:cTn id="31" dur="500" fill="hold"/>
                                        <p:tgtEl>
                                          <p:spTgt spid="15">
                                            <p:graphicEl>
                                              <a:dgm id="{630DFD9D-2180-40E2-8E8B-17A8BD5D470F}"/>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
                                            <p:graphicEl>
                                              <a:dgm id="{630DFD9D-2180-40E2-8E8B-17A8BD5D470F}"/>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graphicEl>
                                              <a:dgm id="{9F2B9529-714D-4979-8EA0-BC992CA3B038}"/>
                                            </p:graphicEl>
                                          </p:spTgt>
                                        </p:tgtEl>
                                        <p:attrNameLst>
                                          <p:attrName>style.visibility</p:attrName>
                                        </p:attrNameLst>
                                      </p:cBhvr>
                                      <p:to>
                                        <p:strVal val="visible"/>
                                      </p:to>
                                    </p:set>
                                    <p:anim calcmode="lin" valueType="num">
                                      <p:cBhvr additive="base">
                                        <p:cTn id="37" dur="500" fill="hold"/>
                                        <p:tgtEl>
                                          <p:spTgt spid="15">
                                            <p:graphicEl>
                                              <a:dgm id="{9F2B9529-714D-4979-8EA0-BC992CA3B038}"/>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graphicEl>
                                              <a:dgm id="{9F2B9529-714D-4979-8EA0-BC992CA3B038}"/>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graphicEl>
                                              <a:dgm id="{AF88C81F-3B64-43FA-A0F3-16541FD22BC1}"/>
                                            </p:graphicEl>
                                          </p:spTgt>
                                        </p:tgtEl>
                                        <p:attrNameLst>
                                          <p:attrName>style.visibility</p:attrName>
                                        </p:attrNameLst>
                                      </p:cBhvr>
                                      <p:to>
                                        <p:strVal val="visible"/>
                                      </p:to>
                                    </p:set>
                                    <p:anim calcmode="lin" valueType="num">
                                      <p:cBhvr additive="base">
                                        <p:cTn id="43" dur="500" fill="hold"/>
                                        <p:tgtEl>
                                          <p:spTgt spid="15">
                                            <p:graphicEl>
                                              <a:dgm id="{AF88C81F-3B64-43FA-A0F3-16541FD22BC1}"/>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
                                            <p:graphicEl>
                                              <a:dgm id="{AF88C81F-3B64-43FA-A0F3-16541FD22BC1}"/>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graphicEl>
                                              <a:dgm id="{085B41BC-3DAF-41FE-AD8C-7C476E1C05B4}"/>
                                            </p:graphicEl>
                                          </p:spTgt>
                                        </p:tgtEl>
                                        <p:attrNameLst>
                                          <p:attrName>style.visibility</p:attrName>
                                        </p:attrNameLst>
                                      </p:cBhvr>
                                      <p:to>
                                        <p:strVal val="visible"/>
                                      </p:to>
                                    </p:set>
                                    <p:anim calcmode="lin" valueType="num">
                                      <p:cBhvr additive="base">
                                        <p:cTn id="49" dur="500" fill="hold"/>
                                        <p:tgtEl>
                                          <p:spTgt spid="15">
                                            <p:graphicEl>
                                              <a:dgm id="{085B41BC-3DAF-41FE-AD8C-7C476E1C05B4}"/>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
                                            <p:graphicEl>
                                              <a:dgm id="{085B41BC-3DAF-41FE-AD8C-7C476E1C05B4}"/>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graphicEl>
                                              <a:dgm id="{57DAE8C4-F5C7-4AA1-883F-484EF635C115}"/>
                                            </p:graphicEl>
                                          </p:spTgt>
                                        </p:tgtEl>
                                        <p:attrNameLst>
                                          <p:attrName>style.visibility</p:attrName>
                                        </p:attrNameLst>
                                      </p:cBhvr>
                                      <p:to>
                                        <p:strVal val="visible"/>
                                      </p:to>
                                    </p:set>
                                    <p:anim calcmode="lin" valueType="num">
                                      <p:cBhvr additive="base">
                                        <p:cTn id="55" dur="500" fill="hold"/>
                                        <p:tgtEl>
                                          <p:spTgt spid="15">
                                            <p:graphicEl>
                                              <a:dgm id="{57DAE8C4-F5C7-4AA1-883F-484EF635C115}"/>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5">
                                            <p:graphicEl>
                                              <a:dgm id="{57DAE8C4-F5C7-4AA1-883F-484EF635C115}"/>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graphicEl>
                                              <a:dgm id="{876F8098-E875-4717-A25D-D131B15807D4}"/>
                                            </p:graphicEl>
                                          </p:spTgt>
                                        </p:tgtEl>
                                        <p:attrNameLst>
                                          <p:attrName>style.visibility</p:attrName>
                                        </p:attrNameLst>
                                      </p:cBhvr>
                                      <p:to>
                                        <p:strVal val="visible"/>
                                      </p:to>
                                    </p:set>
                                    <p:anim calcmode="lin" valueType="num">
                                      <p:cBhvr additive="base">
                                        <p:cTn id="61" dur="500" fill="hold"/>
                                        <p:tgtEl>
                                          <p:spTgt spid="15">
                                            <p:graphicEl>
                                              <a:dgm id="{876F8098-E875-4717-A25D-D131B15807D4}"/>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15">
                                            <p:graphicEl>
                                              <a:dgm id="{876F8098-E875-4717-A25D-D131B15807D4}"/>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graphicEl>
                                              <a:dgm id="{806B36A6-D68D-48A1-A909-34D2931D1DE1}"/>
                                            </p:graphicEl>
                                          </p:spTgt>
                                        </p:tgtEl>
                                        <p:attrNameLst>
                                          <p:attrName>style.visibility</p:attrName>
                                        </p:attrNameLst>
                                      </p:cBhvr>
                                      <p:to>
                                        <p:strVal val="visible"/>
                                      </p:to>
                                    </p:set>
                                    <p:anim calcmode="lin" valueType="num">
                                      <p:cBhvr additive="base">
                                        <p:cTn id="67" dur="500" fill="hold"/>
                                        <p:tgtEl>
                                          <p:spTgt spid="15">
                                            <p:graphicEl>
                                              <a:dgm id="{806B36A6-D68D-48A1-A909-34D2931D1DE1}"/>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15">
                                            <p:graphicEl>
                                              <a:dgm id="{806B36A6-D68D-48A1-A909-34D2931D1DE1}"/>
                                            </p:graphic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graphicEl>
                                              <a:dgm id="{F9189F69-DD87-42C7-A18B-392F7F2808BA}"/>
                                            </p:graphicEl>
                                          </p:spTgt>
                                        </p:tgtEl>
                                        <p:attrNameLst>
                                          <p:attrName>style.visibility</p:attrName>
                                        </p:attrNameLst>
                                      </p:cBhvr>
                                      <p:to>
                                        <p:strVal val="visible"/>
                                      </p:to>
                                    </p:set>
                                    <p:anim calcmode="lin" valueType="num">
                                      <p:cBhvr additive="base">
                                        <p:cTn id="73" dur="500" fill="hold"/>
                                        <p:tgtEl>
                                          <p:spTgt spid="15">
                                            <p:graphicEl>
                                              <a:dgm id="{F9189F69-DD87-42C7-A18B-392F7F2808BA}"/>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15">
                                            <p:graphicEl>
                                              <a:dgm id="{F9189F69-DD87-42C7-A18B-392F7F2808BA}"/>
                                            </p:graphic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graphicEl>
                                              <a:dgm id="{33BF24D9-C229-485A-B32C-575F02FE07DB}"/>
                                            </p:graphicEl>
                                          </p:spTgt>
                                        </p:tgtEl>
                                        <p:attrNameLst>
                                          <p:attrName>style.visibility</p:attrName>
                                        </p:attrNameLst>
                                      </p:cBhvr>
                                      <p:to>
                                        <p:strVal val="visible"/>
                                      </p:to>
                                    </p:set>
                                    <p:anim calcmode="lin" valueType="num">
                                      <p:cBhvr additive="base">
                                        <p:cTn id="79" dur="500" fill="hold"/>
                                        <p:tgtEl>
                                          <p:spTgt spid="15">
                                            <p:graphicEl>
                                              <a:dgm id="{33BF24D9-C229-485A-B32C-575F02FE07DB}"/>
                                            </p:graphicEl>
                                          </p:spTgt>
                                        </p:tgtEl>
                                        <p:attrNameLst>
                                          <p:attrName>ppt_x</p:attrName>
                                        </p:attrNameLst>
                                      </p:cBhvr>
                                      <p:tavLst>
                                        <p:tav tm="0">
                                          <p:val>
                                            <p:strVal val="#ppt_x"/>
                                          </p:val>
                                        </p:tav>
                                        <p:tav tm="100000">
                                          <p:val>
                                            <p:strVal val="#ppt_x"/>
                                          </p:val>
                                        </p:tav>
                                      </p:tavLst>
                                    </p:anim>
                                    <p:anim calcmode="lin" valueType="num">
                                      <p:cBhvr additive="base">
                                        <p:cTn id="80" dur="500" fill="hold"/>
                                        <p:tgtEl>
                                          <p:spTgt spid="15">
                                            <p:graphicEl>
                                              <a:dgm id="{33BF24D9-C229-485A-B32C-575F02FE07DB}"/>
                                            </p:graphic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graphicEl>
                                              <a:dgm id="{93BEAAD5-9718-4757-B01D-52D71B459859}"/>
                                            </p:graphicEl>
                                          </p:spTgt>
                                        </p:tgtEl>
                                        <p:attrNameLst>
                                          <p:attrName>style.visibility</p:attrName>
                                        </p:attrNameLst>
                                      </p:cBhvr>
                                      <p:to>
                                        <p:strVal val="visible"/>
                                      </p:to>
                                    </p:set>
                                    <p:anim calcmode="lin" valueType="num">
                                      <p:cBhvr additive="base">
                                        <p:cTn id="85" dur="500" fill="hold"/>
                                        <p:tgtEl>
                                          <p:spTgt spid="15">
                                            <p:graphicEl>
                                              <a:dgm id="{93BEAAD5-9718-4757-B01D-52D71B459859}"/>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15">
                                            <p:graphicEl>
                                              <a:dgm id="{93BEAAD5-9718-4757-B01D-52D71B459859}"/>
                                            </p:graphic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5">
                                            <p:graphicEl>
                                              <a:dgm id="{2B44B5EF-6608-4C01-9BA0-E92C93C68167}"/>
                                            </p:graphicEl>
                                          </p:spTgt>
                                        </p:tgtEl>
                                        <p:attrNameLst>
                                          <p:attrName>style.visibility</p:attrName>
                                        </p:attrNameLst>
                                      </p:cBhvr>
                                      <p:to>
                                        <p:strVal val="visible"/>
                                      </p:to>
                                    </p:set>
                                    <p:anim calcmode="lin" valueType="num">
                                      <p:cBhvr additive="base">
                                        <p:cTn id="91" dur="500" fill="hold"/>
                                        <p:tgtEl>
                                          <p:spTgt spid="15">
                                            <p:graphicEl>
                                              <a:dgm id="{2B44B5EF-6608-4C01-9BA0-E92C93C68167}"/>
                                            </p:graphicEl>
                                          </p:spTgt>
                                        </p:tgtEl>
                                        <p:attrNameLst>
                                          <p:attrName>ppt_x</p:attrName>
                                        </p:attrNameLst>
                                      </p:cBhvr>
                                      <p:tavLst>
                                        <p:tav tm="0">
                                          <p:val>
                                            <p:strVal val="#ppt_x"/>
                                          </p:val>
                                        </p:tav>
                                        <p:tav tm="100000">
                                          <p:val>
                                            <p:strVal val="#ppt_x"/>
                                          </p:val>
                                        </p:tav>
                                      </p:tavLst>
                                    </p:anim>
                                    <p:anim calcmode="lin" valueType="num">
                                      <p:cBhvr additive="base">
                                        <p:cTn id="92" dur="500" fill="hold"/>
                                        <p:tgtEl>
                                          <p:spTgt spid="15">
                                            <p:graphicEl>
                                              <a:dgm id="{2B44B5EF-6608-4C01-9BA0-E92C93C68167}"/>
                                            </p:graphic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5">
                                            <p:graphicEl>
                                              <a:dgm id="{5451BB36-8302-4134-8DD1-D355082E859B}"/>
                                            </p:graphicEl>
                                          </p:spTgt>
                                        </p:tgtEl>
                                        <p:attrNameLst>
                                          <p:attrName>style.visibility</p:attrName>
                                        </p:attrNameLst>
                                      </p:cBhvr>
                                      <p:to>
                                        <p:strVal val="visible"/>
                                      </p:to>
                                    </p:set>
                                    <p:anim calcmode="lin" valueType="num">
                                      <p:cBhvr additive="base">
                                        <p:cTn id="97" dur="500" fill="hold"/>
                                        <p:tgtEl>
                                          <p:spTgt spid="15">
                                            <p:graphicEl>
                                              <a:dgm id="{5451BB36-8302-4134-8DD1-D355082E859B}"/>
                                            </p:graphicEl>
                                          </p:spTgt>
                                        </p:tgtEl>
                                        <p:attrNameLst>
                                          <p:attrName>ppt_x</p:attrName>
                                        </p:attrNameLst>
                                      </p:cBhvr>
                                      <p:tavLst>
                                        <p:tav tm="0">
                                          <p:val>
                                            <p:strVal val="#ppt_x"/>
                                          </p:val>
                                        </p:tav>
                                        <p:tav tm="100000">
                                          <p:val>
                                            <p:strVal val="#ppt_x"/>
                                          </p:val>
                                        </p:tav>
                                      </p:tavLst>
                                    </p:anim>
                                    <p:anim calcmode="lin" valueType="num">
                                      <p:cBhvr additive="base">
                                        <p:cTn id="98" dur="500" fill="hold"/>
                                        <p:tgtEl>
                                          <p:spTgt spid="15">
                                            <p:graphicEl>
                                              <a:dgm id="{5451BB36-8302-4134-8DD1-D355082E859B}"/>
                                            </p:graphic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5">
                                            <p:graphicEl>
                                              <a:dgm id="{45072C81-EBA6-47F1-BBAC-2D16ACC74D8B}"/>
                                            </p:graphicEl>
                                          </p:spTgt>
                                        </p:tgtEl>
                                        <p:attrNameLst>
                                          <p:attrName>style.visibility</p:attrName>
                                        </p:attrNameLst>
                                      </p:cBhvr>
                                      <p:to>
                                        <p:strVal val="visible"/>
                                      </p:to>
                                    </p:set>
                                    <p:anim calcmode="lin" valueType="num">
                                      <p:cBhvr additive="base">
                                        <p:cTn id="103" dur="500" fill="hold"/>
                                        <p:tgtEl>
                                          <p:spTgt spid="15">
                                            <p:graphicEl>
                                              <a:dgm id="{45072C81-EBA6-47F1-BBAC-2D16ACC74D8B}"/>
                                            </p:graphicEl>
                                          </p:spTgt>
                                        </p:tgtEl>
                                        <p:attrNameLst>
                                          <p:attrName>ppt_x</p:attrName>
                                        </p:attrNameLst>
                                      </p:cBhvr>
                                      <p:tavLst>
                                        <p:tav tm="0">
                                          <p:val>
                                            <p:strVal val="#ppt_x"/>
                                          </p:val>
                                        </p:tav>
                                        <p:tav tm="100000">
                                          <p:val>
                                            <p:strVal val="#ppt_x"/>
                                          </p:val>
                                        </p:tav>
                                      </p:tavLst>
                                    </p:anim>
                                    <p:anim calcmode="lin" valueType="num">
                                      <p:cBhvr additive="base">
                                        <p:cTn id="104" dur="500" fill="hold"/>
                                        <p:tgtEl>
                                          <p:spTgt spid="15">
                                            <p:graphicEl>
                                              <a:dgm id="{45072C81-EBA6-47F1-BBAC-2D16ACC74D8B}"/>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5" grpId="0">
        <p:bldSub>
          <a:bldDgm bld="lvl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3"/>
          <p:cNvSpPr txBox="1">
            <a:spLocks/>
          </p:cNvSpPr>
          <p:nvPr/>
        </p:nvSpPr>
        <p:spPr>
          <a:xfrm>
            <a:off x="395536" y="274638"/>
            <a:ext cx="8291264" cy="922114"/>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2800" b="1" dirty="0" smtClean="0">
                <a:solidFill>
                  <a:schemeClr val="accent2">
                    <a:lumMod val="75000"/>
                  </a:schemeClr>
                </a:solidFill>
                <a:latin typeface="Arial" panose="020B0604020202020204" pitchFamily="34" charset="0"/>
                <a:cs typeface="Arial" panose="020B0604020202020204" pitchFamily="34" charset="0"/>
              </a:rPr>
              <a:t>Dizajn testu – súčasť špecifikácie testu</a:t>
            </a:r>
            <a:endParaRPr lang="sk-SK" sz="28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7"/>
          <p:cNvGraphicFramePr>
            <a:graphicFrameLocks/>
          </p:cNvGraphicFramePr>
          <p:nvPr>
            <p:extLst>
              <p:ext uri="{D42A27DB-BD31-4B8C-83A1-F6EECF244321}">
                <p14:modId xmlns:p14="http://schemas.microsoft.com/office/powerpoint/2010/main" val="2878260957"/>
              </p:ext>
            </p:extLst>
          </p:nvPr>
        </p:nvGraphicFramePr>
        <p:xfrm>
          <a:off x="683568" y="1576056"/>
          <a:ext cx="8003232" cy="4661254"/>
        </p:xfrm>
        <a:graphic>
          <a:graphicData uri="http://schemas.openxmlformats.org/drawingml/2006/table">
            <a:tbl>
              <a:tblPr/>
              <a:tblGrid>
                <a:gridCol w="866099"/>
                <a:gridCol w="635267"/>
                <a:gridCol w="2137529"/>
                <a:gridCol w="2137529"/>
                <a:gridCol w="646774"/>
                <a:gridCol w="790017"/>
                <a:gridCol w="790017"/>
              </a:tblGrid>
              <a:tr h="694536">
                <a:tc>
                  <a:txBody>
                    <a:bodyPr/>
                    <a:lstStyle/>
                    <a:p>
                      <a:pPr algn="ctr">
                        <a:spcBef>
                          <a:spcPts val="100"/>
                        </a:spcBef>
                        <a:spcAft>
                          <a:spcPts val="100"/>
                        </a:spcAft>
                      </a:pPr>
                      <a:r>
                        <a:rPr lang="sk-SK" sz="1000" b="1" dirty="0">
                          <a:effectLst/>
                          <a:latin typeface="Arial"/>
                          <a:ea typeface="Times New Roman"/>
                        </a:rPr>
                        <a:t>časť </a:t>
                      </a:r>
                      <a:endParaRPr lang="sk-SK" sz="1000" dirty="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a:effectLst/>
                          <a:latin typeface="Arial"/>
                          <a:ea typeface="Times New Roman"/>
                        </a:rPr>
                        <a:t>ukážka</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dirty="0">
                          <a:effectLst/>
                          <a:latin typeface="Arial"/>
                          <a:ea typeface="Times New Roman"/>
                        </a:rPr>
                        <a:t>počet položiek</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a:effectLst/>
                          <a:latin typeface="Arial"/>
                          <a:ea typeface="Times New Roman"/>
                        </a:rPr>
                        <a:t>formát úloh</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a:effectLst/>
                          <a:latin typeface="Arial"/>
                          <a:ea typeface="Times New Roman"/>
                        </a:rPr>
                        <a:t>bodová váha </a:t>
                      </a:r>
                      <a:endParaRPr lang="sk-SK" sz="1000">
                        <a:effectLst/>
                        <a:latin typeface="Times New Roman"/>
                        <a:ea typeface="Times New Roman"/>
                      </a:endParaRPr>
                    </a:p>
                    <a:p>
                      <a:pPr algn="ctr">
                        <a:spcBef>
                          <a:spcPts val="100"/>
                        </a:spcBef>
                        <a:spcAft>
                          <a:spcPts val="100"/>
                        </a:spcAft>
                      </a:pPr>
                      <a:r>
                        <a:rPr lang="sk-SK" sz="1000" b="1">
                          <a:effectLst/>
                          <a:latin typeface="Arial"/>
                          <a:ea typeface="Times New Roman"/>
                        </a:rPr>
                        <a:t>položky</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dirty="0">
                          <a:effectLst/>
                          <a:latin typeface="Arial"/>
                          <a:ea typeface="Times New Roman"/>
                        </a:rPr>
                        <a:t>spolu bodov</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spcBef>
                          <a:spcPts val="100"/>
                        </a:spcBef>
                        <a:spcAft>
                          <a:spcPts val="100"/>
                        </a:spcAft>
                      </a:pPr>
                      <a:r>
                        <a:rPr lang="sk-SK" sz="1000" b="1">
                          <a:effectLst/>
                          <a:latin typeface="Arial"/>
                          <a:ea typeface="Times New Roman"/>
                        </a:rPr>
                        <a:t>celkový čas </a:t>
                      </a:r>
                      <a:endParaRPr lang="sk-SK" sz="1000">
                        <a:effectLst/>
                        <a:latin typeface="Times New Roman"/>
                        <a:ea typeface="Times New Roman"/>
                      </a:endParaRPr>
                    </a:p>
                    <a:p>
                      <a:pPr algn="ctr">
                        <a:spcBef>
                          <a:spcPts val="100"/>
                        </a:spcBef>
                        <a:spcAft>
                          <a:spcPts val="100"/>
                        </a:spcAft>
                      </a:pPr>
                      <a:r>
                        <a:rPr lang="sk-SK" sz="1000" b="1">
                          <a:effectLst/>
                          <a:latin typeface="Arial"/>
                          <a:ea typeface="Times New Roman"/>
                        </a:rPr>
                        <a:t>na vypracovanie</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85482">
                <a:tc rowSpan="3">
                  <a:txBody>
                    <a:bodyPr/>
                    <a:lstStyle/>
                    <a:p>
                      <a:pPr algn="ctr">
                        <a:spcBef>
                          <a:spcPts val="100"/>
                        </a:spcBef>
                        <a:spcAft>
                          <a:spcPts val="100"/>
                        </a:spcAft>
                      </a:pPr>
                      <a:r>
                        <a:rPr lang="sk-SK" sz="1000" b="1">
                          <a:effectLst/>
                          <a:latin typeface="Arial"/>
                          <a:ea typeface="Times New Roman"/>
                        </a:rPr>
                        <a:t>1. časť</a:t>
                      </a:r>
                      <a:endParaRPr lang="sk-SK" sz="1000">
                        <a:effectLst/>
                        <a:latin typeface="Times New Roman"/>
                        <a:ea typeface="Times New Roman"/>
                      </a:endParaRPr>
                    </a:p>
                    <a:p>
                      <a:pPr algn="ctr">
                        <a:spcAft>
                          <a:spcPts val="0"/>
                        </a:spcAft>
                      </a:pPr>
                      <a:r>
                        <a:rPr lang="sk-SK" sz="800" b="1">
                          <a:effectLst/>
                          <a:latin typeface="Arial"/>
                          <a:ea typeface="Times New Roman"/>
                        </a:rPr>
                        <a:t>počúvanie </a:t>
                      </a:r>
                      <a:endParaRPr lang="sk-SK" sz="1000">
                        <a:effectLst/>
                        <a:latin typeface="Times New Roman"/>
                        <a:ea typeface="Times New Roman"/>
                      </a:endParaRPr>
                    </a:p>
                    <a:p>
                      <a:pPr algn="ctr">
                        <a:spcBef>
                          <a:spcPts val="100"/>
                        </a:spcBef>
                        <a:spcAft>
                          <a:spcPts val="100"/>
                        </a:spcAft>
                      </a:pPr>
                      <a:r>
                        <a:rPr lang="sk-SK" sz="800" b="1">
                          <a:effectLst/>
                          <a:latin typeface="Arial"/>
                          <a:ea typeface="Times New Roman"/>
                        </a:rPr>
                        <a:t>s porozumením</a:t>
                      </a:r>
                      <a:endParaRPr lang="sk-SK" sz="1000">
                        <a:effectLst/>
                        <a:latin typeface="Times New Roman"/>
                        <a:ea typeface="Times New Roman"/>
                      </a:endParaRPr>
                    </a:p>
                    <a:p>
                      <a:pPr>
                        <a:spcBef>
                          <a:spcPts val="100"/>
                        </a:spcBef>
                        <a:spcAft>
                          <a:spcPts val="100"/>
                        </a:spcAft>
                      </a:pPr>
                      <a:r>
                        <a:rPr lang="sk-SK" sz="800">
                          <a:effectLst/>
                          <a:latin typeface="Arial"/>
                          <a:ea typeface="Arial Unicode MS"/>
                        </a:rPr>
                        <a:t> </a:t>
                      </a:r>
                      <a:endParaRPr lang="sk-SK" sz="1000">
                        <a:effectLst/>
                        <a:latin typeface="Times New Roman"/>
                        <a:ea typeface="Times New Roman"/>
                      </a:endParaRPr>
                    </a:p>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spcBef>
                          <a:spcPts val="100"/>
                        </a:spcBef>
                        <a:spcAft>
                          <a:spcPts val="100"/>
                        </a:spcAft>
                      </a:pPr>
                      <a:r>
                        <a:rPr lang="sk-SK" sz="800" dirty="0">
                          <a:effectLst/>
                          <a:latin typeface="Arial"/>
                          <a:ea typeface="Times New Roman"/>
                        </a:rPr>
                        <a:t>1. nahrávka</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a:effectLst/>
                          <a:latin typeface="Arial"/>
                          <a:ea typeface="Times New Roman"/>
                        </a:rPr>
                        <a:t>úloha s výberom odpovede</a:t>
                      </a:r>
                      <a:endParaRPr lang="sk-SK" sz="1000">
                        <a:effectLst/>
                        <a:latin typeface="Times New Roman"/>
                        <a:ea typeface="Times New Roman"/>
                      </a:endParaRPr>
                    </a:p>
                    <a:p>
                      <a:pPr marL="226695" algn="ctr">
                        <a:spcAft>
                          <a:spcPts val="600"/>
                        </a:spcAft>
                      </a:pPr>
                      <a:r>
                        <a:rPr lang="sk-SK" sz="800">
                          <a:effectLst/>
                          <a:latin typeface="Arial"/>
                          <a:ea typeface="Times New Roman"/>
                        </a:rPr>
                        <a:t>multiple choice - výber zo 4 možností</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1</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7</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430984">
                <a:tc vMerge="1">
                  <a:txBody>
                    <a:bodyPr/>
                    <a:lstStyle/>
                    <a:p>
                      <a:endParaRPr lang="sk-SK"/>
                    </a:p>
                  </a:txBody>
                  <a:tcPr/>
                </a:tc>
                <a:tc>
                  <a:txBody>
                    <a:bodyPr/>
                    <a:lstStyle/>
                    <a:p>
                      <a:pPr algn="ctr">
                        <a:spcBef>
                          <a:spcPts val="100"/>
                        </a:spcBef>
                        <a:spcAft>
                          <a:spcPts val="100"/>
                        </a:spcAft>
                      </a:pPr>
                      <a:r>
                        <a:rPr lang="sk-SK" sz="800" dirty="0">
                          <a:effectLst/>
                          <a:latin typeface="Arial"/>
                          <a:ea typeface="Times New Roman"/>
                        </a:rPr>
                        <a:t>2. nahrávka</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6</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dirty="0">
                          <a:effectLst/>
                          <a:latin typeface="Arial"/>
                          <a:ea typeface="Times New Roman"/>
                        </a:rPr>
                        <a:t>úloha s výberom odpovede</a:t>
                      </a:r>
                      <a:endParaRPr lang="sk-SK" sz="1000" dirty="0">
                        <a:effectLst/>
                        <a:latin typeface="Times New Roman"/>
                        <a:ea typeface="Times New Roman"/>
                      </a:endParaRPr>
                    </a:p>
                    <a:p>
                      <a:pPr marL="226695" algn="ctr">
                        <a:spcBef>
                          <a:spcPts val="100"/>
                        </a:spcBef>
                        <a:spcAft>
                          <a:spcPts val="600"/>
                        </a:spcAft>
                      </a:pPr>
                      <a:r>
                        <a:rPr lang="sk-SK" sz="800" dirty="0" err="1">
                          <a:effectLst/>
                          <a:latin typeface="Arial"/>
                          <a:ea typeface="Times New Roman"/>
                        </a:rPr>
                        <a:t>multiple</a:t>
                      </a:r>
                      <a:r>
                        <a:rPr lang="sk-SK" sz="800" dirty="0">
                          <a:effectLst/>
                          <a:latin typeface="Arial"/>
                          <a:ea typeface="Times New Roman"/>
                        </a:rPr>
                        <a:t> </a:t>
                      </a:r>
                      <a:r>
                        <a:rPr lang="sk-SK" sz="800" dirty="0" err="1">
                          <a:effectLst/>
                          <a:latin typeface="Arial"/>
                          <a:ea typeface="Times New Roman"/>
                        </a:rPr>
                        <a:t>choice</a:t>
                      </a:r>
                      <a:r>
                        <a:rPr lang="sk-SK" sz="800" dirty="0">
                          <a:effectLst/>
                          <a:latin typeface="Arial"/>
                          <a:ea typeface="Times New Roman"/>
                        </a:rPr>
                        <a:t> - výber z 3 možností/P/N/X</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6</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13386">
                <a:tc vMerge="1">
                  <a:txBody>
                    <a:bodyPr/>
                    <a:lstStyle/>
                    <a:p>
                      <a:endParaRPr lang="sk-SK"/>
                    </a:p>
                  </a:txBody>
                  <a:tcPr/>
                </a:tc>
                <a:tc>
                  <a:txBody>
                    <a:bodyPr/>
                    <a:lstStyle/>
                    <a:p>
                      <a:pPr algn="ctr">
                        <a:spcBef>
                          <a:spcPts val="100"/>
                        </a:spcBef>
                        <a:spcAft>
                          <a:spcPts val="100"/>
                        </a:spcAft>
                      </a:pPr>
                      <a:r>
                        <a:rPr lang="sk-SK" sz="800">
                          <a:effectLst/>
                          <a:latin typeface="Arial"/>
                          <a:ea typeface="Times New Roman"/>
                        </a:rPr>
                        <a:t>3. nahrávka</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a:solidFill>
                            <a:srgbClr val="000000"/>
                          </a:solidFill>
                          <a:effectLst/>
                          <a:latin typeface="Arial"/>
                          <a:ea typeface="Arial Unicode MS"/>
                        </a:rPr>
                        <a:t>úloha s krátkou odpoveďou</a:t>
                      </a:r>
                      <a:endParaRPr lang="sk-SK" sz="1000">
                        <a:effectLst/>
                        <a:latin typeface="Times New Roman"/>
                        <a:ea typeface="Times New Roman"/>
                      </a:endParaRPr>
                    </a:p>
                    <a:p>
                      <a:pPr marL="226695" algn="ctr">
                        <a:spcBef>
                          <a:spcPts val="100"/>
                        </a:spcBef>
                        <a:spcAft>
                          <a:spcPts val="600"/>
                        </a:spcAft>
                      </a:pPr>
                      <a:r>
                        <a:rPr lang="sk-SK" sz="800">
                          <a:solidFill>
                            <a:srgbClr val="000000"/>
                          </a:solidFill>
                          <a:effectLst/>
                          <a:latin typeface="Arial"/>
                          <a:ea typeface="Arial Unicode MS"/>
                        </a:rPr>
                        <a:t>doplňovacia úloha/priraďovanie</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 </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70726">
                <a:tc>
                  <a:txBody>
                    <a:bodyPr/>
                    <a:lstStyle/>
                    <a:p>
                      <a:pPr algn="ctr">
                        <a:spcBef>
                          <a:spcPts val="600"/>
                        </a:spcBef>
                        <a:spcAft>
                          <a:spcPts val="600"/>
                        </a:spcAft>
                      </a:pPr>
                      <a:r>
                        <a:rPr lang="sk-SK" sz="800" b="1">
                          <a:effectLst/>
                          <a:latin typeface="Arial"/>
                          <a:ea typeface="Times New Roman"/>
                        </a:rPr>
                        <a:t>spolu položiek</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dirty="0">
                          <a:effectLst/>
                          <a:latin typeface="Arial"/>
                          <a:ea typeface="Times New Roman"/>
                        </a:rPr>
                        <a:t>20</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dirty="0">
                          <a:effectLst/>
                          <a:latin typeface="Arial"/>
                          <a:ea typeface="Times New Roman"/>
                        </a:rPr>
                        <a:t>20 </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dirty="0">
                          <a:effectLst/>
                          <a:latin typeface="Arial"/>
                          <a:ea typeface="Times New Roman"/>
                        </a:rPr>
                        <a:t>cca 30 minút</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99208">
                <a:tc rowSpan="2">
                  <a:txBody>
                    <a:bodyPr/>
                    <a:lstStyle/>
                    <a:p>
                      <a:pPr algn="ctr">
                        <a:spcBef>
                          <a:spcPts val="100"/>
                        </a:spcBef>
                        <a:spcAft>
                          <a:spcPts val="100"/>
                        </a:spcAft>
                      </a:pPr>
                      <a:r>
                        <a:rPr lang="sk-SK" sz="1000" b="1">
                          <a:effectLst/>
                          <a:latin typeface="Arial"/>
                          <a:ea typeface="Times New Roman"/>
                        </a:rPr>
                        <a:t>2. časť</a:t>
                      </a:r>
                      <a:endParaRPr lang="sk-SK" sz="1000">
                        <a:effectLst/>
                        <a:latin typeface="Times New Roman"/>
                        <a:ea typeface="Times New Roman"/>
                      </a:endParaRPr>
                    </a:p>
                    <a:p>
                      <a:pPr algn="ctr">
                        <a:spcBef>
                          <a:spcPts val="100"/>
                        </a:spcBef>
                        <a:spcAft>
                          <a:spcPts val="100"/>
                        </a:spcAft>
                      </a:pPr>
                      <a:r>
                        <a:rPr lang="sk-SK" sz="800" b="1">
                          <a:effectLst/>
                          <a:latin typeface="Arial"/>
                          <a:ea typeface="Times New Roman"/>
                        </a:rPr>
                        <a:t>gramatika a</a:t>
                      </a:r>
                      <a:endParaRPr lang="sk-SK" sz="1000">
                        <a:effectLst/>
                        <a:latin typeface="Times New Roman"/>
                        <a:ea typeface="Times New Roman"/>
                      </a:endParaRPr>
                    </a:p>
                    <a:p>
                      <a:pPr algn="ctr">
                        <a:spcBef>
                          <a:spcPts val="100"/>
                        </a:spcBef>
                        <a:spcAft>
                          <a:spcPts val="100"/>
                        </a:spcAft>
                      </a:pPr>
                      <a:r>
                        <a:rPr lang="sk-SK" sz="800" b="1">
                          <a:effectLst/>
                          <a:latin typeface="Arial"/>
                          <a:ea typeface="Times New Roman"/>
                        </a:rPr>
                        <a:t>lexika</a:t>
                      </a:r>
                      <a:endParaRPr lang="sk-SK" sz="1000">
                        <a:effectLst/>
                        <a:latin typeface="Times New Roman"/>
                        <a:ea typeface="Times New Roman"/>
                      </a:endParaRPr>
                    </a:p>
                    <a:p>
                      <a:pPr algn="ctr">
                        <a:spcBef>
                          <a:spcPts val="100"/>
                        </a:spcBef>
                        <a:spcAft>
                          <a:spcPts val="100"/>
                        </a:spcAft>
                      </a:pPr>
                      <a:r>
                        <a:rPr lang="sk-SK" sz="800" b="1">
                          <a:effectLst/>
                          <a:latin typeface="Arial"/>
                          <a:ea typeface="Arial Unicode MS"/>
                        </a:rPr>
                        <a:t> </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spcBef>
                          <a:spcPts val="100"/>
                        </a:spcBef>
                        <a:spcAft>
                          <a:spcPts val="100"/>
                        </a:spcAft>
                      </a:pPr>
                      <a:r>
                        <a:rPr lang="sk-SK" sz="800" dirty="0">
                          <a:effectLst/>
                          <a:latin typeface="Arial"/>
                          <a:ea typeface="Times New Roman"/>
                        </a:rPr>
                        <a:t>1. text</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10</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dirty="0">
                          <a:effectLst/>
                          <a:latin typeface="Arial"/>
                          <a:ea typeface="Times New Roman"/>
                        </a:rPr>
                        <a:t>úloha s výberom odpovede</a:t>
                      </a:r>
                      <a:endParaRPr lang="sk-SK" sz="1000" dirty="0">
                        <a:effectLst/>
                        <a:latin typeface="Times New Roman"/>
                        <a:ea typeface="Times New Roman"/>
                      </a:endParaRPr>
                    </a:p>
                    <a:p>
                      <a:pPr algn="ctr">
                        <a:spcBef>
                          <a:spcPts val="100"/>
                        </a:spcBef>
                        <a:spcAft>
                          <a:spcPts val="600"/>
                        </a:spcAft>
                      </a:pPr>
                      <a:r>
                        <a:rPr lang="sk-SK" sz="800" dirty="0" err="1">
                          <a:effectLst/>
                          <a:latin typeface="Arial"/>
                          <a:ea typeface="Times New Roman"/>
                        </a:rPr>
                        <a:t>multiple</a:t>
                      </a:r>
                      <a:r>
                        <a:rPr lang="sk-SK" sz="800" dirty="0">
                          <a:effectLst/>
                          <a:latin typeface="Arial"/>
                          <a:ea typeface="Times New Roman"/>
                        </a:rPr>
                        <a:t> </a:t>
                      </a:r>
                      <a:r>
                        <a:rPr lang="sk-SK" sz="800" dirty="0" err="1">
                          <a:effectLst/>
                          <a:latin typeface="Arial"/>
                          <a:ea typeface="Times New Roman"/>
                        </a:rPr>
                        <a:t>choice</a:t>
                      </a:r>
                      <a:r>
                        <a:rPr lang="sk-SK" sz="800" dirty="0">
                          <a:effectLst/>
                          <a:latin typeface="Arial"/>
                          <a:ea typeface="Times New Roman"/>
                        </a:rPr>
                        <a:t> - výber zo 4 možností</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10</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656101">
                <a:tc vMerge="1">
                  <a:txBody>
                    <a:bodyPr/>
                    <a:lstStyle/>
                    <a:p>
                      <a:endParaRPr lang="sk-SK"/>
                    </a:p>
                  </a:txBody>
                  <a:tcPr/>
                </a:tc>
                <a:tc>
                  <a:txBody>
                    <a:bodyPr/>
                    <a:lstStyle/>
                    <a:p>
                      <a:pPr algn="ctr">
                        <a:spcBef>
                          <a:spcPts val="100"/>
                        </a:spcBef>
                        <a:spcAft>
                          <a:spcPts val="100"/>
                        </a:spcAft>
                      </a:pPr>
                      <a:r>
                        <a:rPr lang="sk-SK" sz="800">
                          <a:effectLst/>
                          <a:latin typeface="Arial"/>
                          <a:ea typeface="Times New Roman"/>
                        </a:rPr>
                        <a:t>2. text</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10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a:effectLst/>
                          <a:latin typeface="Arial"/>
                          <a:ea typeface="Times New Roman"/>
                        </a:rPr>
                        <a:t>úloha s krátkou odpoveďou</a:t>
                      </a:r>
                      <a:endParaRPr lang="sk-SK" sz="1000">
                        <a:effectLst/>
                        <a:latin typeface="Times New Roman"/>
                        <a:ea typeface="Times New Roman"/>
                      </a:endParaRPr>
                    </a:p>
                    <a:p>
                      <a:pPr algn="ctr">
                        <a:spcBef>
                          <a:spcPts val="100"/>
                        </a:spcBef>
                        <a:spcAft>
                          <a:spcPts val="100"/>
                        </a:spcAft>
                      </a:pPr>
                      <a:r>
                        <a:rPr lang="sk-SK" sz="800">
                          <a:effectLst/>
                          <a:latin typeface="Arial"/>
                          <a:ea typeface="Times New Roman"/>
                        </a:rPr>
                        <a:t>doplňovacia úloha </a:t>
                      </a:r>
                      <a:r>
                        <a:rPr lang="sk-SK" sz="600">
                          <a:effectLst/>
                          <a:latin typeface="Arial"/>
                          <a:ea typeface="Times New Roman"/>
                        </a:rPr>
                        <a:t>(výber z banky slov, doplnenie slova)/</a:t>
                      </a:r>
                      <a:endParaRPr lang="sk-SK" sz="1000">
                        <a:effectLst/>
                        <a:latin typeface="Times New Roman"/>
                        <a:ea typeface="Times New Roman"/>
                      </a:endParaRPr>
                    </a:p>
                    <a:p>
                      <a:pPr algn="ctr">
                        <a:spcBef>
                          <a:spcPts val="100"/>
                        </a:spcBef>
                        <a:spcAft>
                          <a:spcPts val="600"/>
                        </a:spcAft>
                      </a:pPr>
                      <a:r>
                        <a:rPr lang="sk-SK" sz="800">
                          <a:effectLst/>
                          <a:latin typeface="Arial"/>
                          <a:ea typeface="Times New Roman"/>
                        </a:rPr>
                        <a:t>doplňovacia úloha </a:t>
                      </a:r>
                      <a:r>
                        <a:rPr lang="sk-SK" sz="600">
                          <a:effectLst/>
                          <a:latin typeface="Arial"/>
                          <a:ea typeface="Times New Roman"/>
                        </a:rPr>
                        <a:t>(zmena tvaru slova, dokončenie slova a pod.)</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1</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10</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 </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70726">
                <a:tc>
                  <a:txBody>
                    <a:bodyPr/>
                    <a:lstStyle/>
                    <a:p>
                      <a:pPr algn="ctr">
                        <a:spcBef>
                          <a:spcPts val="600"/>
                        </a:spcBef>
                        <a:spcAft>
                          <a:spcPts val="600"/>
                        </a:spcAft>
                      </a:pPr>
                      <a:r>
                        <a:rPr lang="sk-SK" sz="800" b="1">
                          <a:effectLst/>
                          <a:latin typeface="Arial"/>
                          <a:ea typeface="Times New Roman"/>
                        </a:rPr>
                        <a:t>spolu položiek</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20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20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25 minút</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99208">
                <a:tc rowSpan="3">
                  <a:txBody>
                    <a:bodyPr/>
                    <a:lstStyle/>
                    <a:p>
                      <a:pPr algn="ctr">
                        <a:spcBef>
                          <a:spcPts val="100"/>
                        </a:spcBef>
                        <a:spcAft>
                          <a:spcPts val="100"/>
                        </a:spcAft>
                      </a:pPr>
                      <a:r>
                        <a:rPr lang="sk-SK" sz="1000" b="1">
                          <a:effectLst/>
                          <a:latin typeface="Arial"/>
                          <a:ea typeface="Times New Roman"/>
                        </a:rPr>
                        <a:t>3. časť</a:t>
                      </a:r>
                      <a:endParaRPr lang="sk-SK" sz="1000">
                        <a:effectLst/>
                        <a:latin typeface="Times New Roman"/>
                        <a:ea typeface="Times New Roman"/>
                      </a:endParaRPr>
                    </a:p>
                    <a:p>
                      <a:pPr algn="ctr">
                        <a:spcBef>
                          <a:spcPts val="100"/>
                        </a:spcBef>
                        <a:spcAft>
                          <a:spcPts val="100"/>
                        </a:spcAft>
                      </a:pPr>
                      <a:r>
                        <a:rPr lang="sk-SK" sz="800" b="1">
                          <a:effectLst/>
                          <a:latin typeface="Arial"/>
                          <a:ea typeface="Times New Roman"/>
                        </a:rPr>
                        <a:t>čítanie </a:t>
                      </a:r>
                      <a:endParaRPr lang="sk-SK" sz="1000">
                        <a:effectLst/>
                        <a:latin typeface="Times New Roman"/>
                        <a:ea typeface="Times New Roman"/>
                      </a:endParaRPr>
                    </a:p>
                    <a:p>
                      <a:pPr algn="ctr">
                        <a:spcBef>
                          <a:spcPts val="100"/>
                        </a:spcBef>
                        <a:spcAft>
                          <a:spcPts val="100"/>
                        </a:spcAft>
                      </a:pPr>
                      <a:r>
                        <a:rPr lang="sk-SK" sz="800" b="1">
                          <a:effectLst/>
                          <a:latin typeface="Arial"/>
                          <a:ea typeface="Times New Roman"/>
                        </a:rPr>
                        <a:t>s porozumením</a:t>
                      </a:r>
                      <a:endParaRPr lang="sk-SK" sz="1000">
                        <a:effectLst/>
                        <a:latin typeface="Times New Roman"/>
                        <a:ea typeface="Times New Roman"/>
                      </a:endParaRPr>
                    </a:p>
                    <a:p>
                      <a:pPr algn="ctr">
                        <a:spcBef>
                          <a:spcPts val="100"/>
                        </a:spcBef>
                        <a:spcAft>
                          <a:spcPts val="100"/>
                        </a:spcAft>
                      </a:pPr>
                      <a:r>
                        <a:rPr lang="sk-SK" sz="800">
                          <a:effectLst/>
                          <a:latin typeface="Arial"/>
                          <a:ea typeface="Arial Unicode MS"/>
                        </a:rPr>
                        <a:t> </a:t>
                      </a:r>
                      <a:endParaRPr lang="sk-SK" sz="1000">
                        <a:effectLst/>
                        <a:latin typeface="Times New Roman"/>
                        <a:ea typeface="Times New Roman"/>
                      </a:endParaRPr>
                    </a:p>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a:spcBef>
                          <a:spcPts val="100"/>
                        </a:spcBef>
                        <a:spcAft>
                          <a:spcPts val="100"/>
                        </a:spcAft>
                      </a:pPr>
                      <a:r>
                        <a:rPr lang="sk-SK" sz="800" dirty="0">
                          <a:effectLst/>
                          <a:latin typeface="Arial"/>
                          <a:ea typeface="Times New Roman"/>
                        </a:rPr>
                        <a:t> </a:t>
                      </a:r>
                      <a:endParaRPr lang="sk-SK" sz="1000" dirty="0">
                        <a:effectLst/>
                        <a:latin typeface="Times New Roman"/>
                        <a:ea typeface="Times New Roman"/>
                      </a:endParaRPr>
                    </a:p>
                    <a:p>
                      <a:pPr algn="ctr">
                        <a:spcBef>
                          <a:spcPts val="100"/>
                        </a:spcBef>
                        <a:spcAft>
                          <a:spcPts val="100"/>
                        </a:spcAft>
                      </a:pPr>
                      <a:r>
                        <a:rPr lang="sk-SK" sz="800" dirty="0">
                          <a:effectLst/>
                          <a:latin typeface="Arial"/>
                          <a:ea typeface="Times New Roman"/>
                        </a:rPr>
                        <a:t>1.text </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a:effectLst/>
                          <a:latin typeface="Arial"/>
                          <a:ea typeface="Times New Roman"/>
                        </a:rPr>
                        <a:t>úloha s výberom odpovede</a:t>
                      </a:r>
                      <a:endParaRPr lang="sk-SK" sz="1000">
                        <a:effectLst/>
                        <a:latin typeface="Times New Roman"/>
                        <a:ea typeface="Times New Roman"/>
                      </a:endParaRPr>
                    </a:p>
                    <a:p>
                      <a:pPr algn="ctr">
                        <a:spcBef>
                          <a:spcPts val="100"/>
                        </a:spcBef>
                        <a:spcAft>
                          <a:spcPts val="600"/>
                        </a:spcAft>
                      </a:pPr>
                      <a:r>
                        <a:rPr lang="sk-SK" sz="800">
                          <a:effectLst/>
                          <a:latin typeface="Arial"/>
                          <a:ea typeface="Times New Roman"/>
                        </a:rPr>
                        <a:t>priraďovanie (10 daných možností A – J)</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1</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7</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99208">
                <a:tc vMerge="1">
                  <a:txBody>
                    <a:bodyPr/>
                    <a:lstStyle/>
                    <a:p>
                      <a:endParaRPr lang="sk-SK"/>
                    </a:p>
                  </a:txBody>
                  <a:tcPr/>
                </a:tc>
                <a:tc>
                  <a:txBody>
                    <a:bodyPr/>
                    <a:lstStyle/>
                    <a:p>
                      <a:pPr algn="ctr">
                        <a:spcBef>
                          <a:spcPts val="100"/>
                        </a:spcBef>
                        <a:spcAft>
                          <a:spcPts val="100"/>
                        </a:spcAft>
                      </a:pPr>
                      <a:r>
                        <a:rPr lang="sk-SK" sz="800">
                          <a:effectLst/>
                          <a:latin typeface="Arial"/>
                          <a:ea typeface="Times New Roman"/>
                        </a:rPr>
                        <a:t>2. text </a:t>
                      </a:r>
                      <a:endParaRPr lang="sk-SK" sz="1000">
                        <a:effectLst/>
                        <a:latin typeface="Times New Roman"/>
                        <a:ea typeface="Times New Roman"/>
                      </a:endParaRPr>
                    </a:p>
                    <a:p>
                      <a:pPr algn="ctr">
                        <a:spcBef>
                          <a:spcPts val="100"/>
                        </a:spcBef>
                        <a:spcAft>
                          <a:spcPts val="100"/>
                        </a:spcAft>
                      </a:pPr>
                      <a:r>
                        <a:rPr lang="sk-SK" sz="800">
                          <a:effectLst/>
                          <a:latin typeface="Arial"/>
                          <a:ea typeface="Times New Roman"/>
                        </a:rPr>
                        <a:t>(5 odsekov)</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6</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dirty="0">
                          <a:effectLst/>
                          <a:latin typeface="Arial"/>
                          <a:ea typeface="Times New Roman"/>
                        </a:rPr>
                        <a:t>úloha s výberom odpovede</a:t>
                      </a:r>
                      <a:endParaRPr lang="sk-SK" sz="1000" dirty="0">
                        <a:effectLst/>
                        <a:latin typeface="Times New Roman"/>
                        <a:ea typeface="Times New Roman"/>
                      </a:endParaRPr>
                    </a:p>
                    <a:p>
                      <a:pPr algn="ctr">
                        <a:spcBef>
                          <a:spcPts val="100"/>
                        </a:spcBef>
                        <a:spcAft>
                          <a:spcPts val="600"/>
                        </a:spcAft>
                      </a:pPr>
                      <a:r>
                        <a:rPr lang="sk-SK" sz="800" dirty="0">
                          <a:effectLst/>
                          <a:latin typeface="Arial"/>
                          <a:ea typeface="Times New Roman"/>
                        </a:rPr>
                        <a:t>P / N + odsek</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1</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6</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98040">
                <a:tc vMerge="1">
                  <a:txBody>
                    <a:bodyPr/>
                    <a:lstStyle/>
                    <a:p>
                      <a:endParaRPr lang="sk-SK"/>
                    </a:p>
                  </a:txBody>
                  <a:tcPr/>
                </a:tc>
                <a:tc>
                  <a:txBody>
                    <a:bodyPr/>
                    <a:lstStyle/>
                    <a:p>
                      <a:pPr algn="ctr">
                        <a:spcBef>
                          <a:spcPts val="100"/>
                        </a:spcBef>
                        <a:spcAft>
                          <a:spcPts val="100"/>
                        </a:spcAft>
                      </a:pPr>
                      <a:r>
                        <a:rPr lang="sk-SK" sz="800">
                          <a:effectLst/>
                          <a:latin typeface="Arial"/>
                          <a:ea typeface="Times New Roman"/>
                        </a:rPr>
                        <a:t>3. text</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b="1" u="sng" dirty="0">
                          <a:effectLst/>
                          <a:latin typeface="Arial"/>
                          <a:ea typeface="Times New Roman"/>
                        </a:rPr>
                        <a:t>úloha s krátkou odpoveďou</a:t>
                      </a:r>
                      <a:endParaRPr lang="sk-SK" sz="1000" dirty="0">
                        <a:effectLst/>
                        <a:latin typeface="Times New Roman"/>
                        <a:ea typeface="Times New Roman"/>
                      </a:endParaRPr>
                    </a:p>
                    <a:p>
                      <a:pPr algn="ctr">
                        <a:spcBef>
                          <a:spcPts val="100"/>
                        </a:spcBef>
                        <a:spcAft>
                          <a:spcPts val="600"/>
                        </a:spcAft>
                      </a:pPr>
                      <a:r>
                        <a:rPr lang="sk-SK" sz="800" dirty="0">
                          <a:effectLst/>
                          <a:latin typeface="Arial"/>
                          <a:ea typeface="Times New Roman"/>
                        </a:rPr>
                        <a:t>    doplňovacia úloha </a:t>
                      </a:r>
                      <a:r>
                        <a:rPr lang="sk-SK" sz="600" dirty="0">
                          <a:effectLst/>
                          <a:latin typeface="Arial"/>
                          <a:ea typeface="Times New Roman"/>
                        </a:rPr>
                        <a:t>(uviesť počet požadovaných slov/ čísel)</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1</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7</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100"/>
                        </a:spcBef>
                        <a:spcAft>
                          <a:spcPts val="100"/>
                        </a:spcAft>
                      </a:pPr>
                      <a:r>
                        <a:rPr lang="sk-SK" sz="800" dirty="0">
                          <a:effectLst/>
                          <a:latin typeface="Arial"/>
                          <a:ea typeface="Times New Roman"/>
                        </a:rPr>
                        <a:t>  </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70726">
                <a:tc>
                  <a:txBody>
                    <a:bodyPr/>
                    <a:lstStyle/>
                    <a:p>
                      <a:pPr algn="ctr">
                        <a:spcBef>
                          <a:spcPts val="600"/>
                        </a:spcBef>
                        <a:spcAft>
                          <a:spcPts val="600"/>
                        </a:spcAft>
                      </a:pPr>
                      <a:r>
                        <a:rPr lang="sk-SK" sz="800" b="1">
                          <a:effectLst/>
                          <a:latin typeface="Arial"/>
                          <a:ea typeface="Times New Roman"/>
                        </a:rPr>
                        <a:t>spolu položiek</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20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spcBef>
                          <a:spcPts val="600"/>
                        </a:spcBef>
                        <a:spcAft>
                          <a:spcPts val="600"/>
                        </a:spcAft>
                      </a:pPr>
                      <a:r>
                        <a:rPr lang="sk-SK" sz="800" b="1">
                          <a:effectLst/>
                          <a:latin typeface="Arial"/>
                          <a:ea typeface="Arial Unicode MS"/>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 20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c>
                  <a:txBody>
                    <a:bodyPr/>
                    <a:lstStyle/>
                    <a:p>
                      <a:pPr algn="ctr">
                        <a:spcBef>
                          <a:spcPts val="600"/>
                        </a:spcBef>
                        <a:spcAft>
                          <a:spcPts val="600"/>
                        </a:spcAft>
                      </a:pPr>
                      <a:r>
                        <a:rPr lang="sk-SK" sz="800" b="1">
                          <a:effectLst/>
                          <a:latin typeface="Arial"/>
                          <a:ea typeface="Times New Roman"/>
                        </a:rPr>
                        <a:t>45 minút</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BFBFBF"/>
                    </a:solidFill>
                  </a:tcPr>
                </a:tc>
              </a:tr>
              <a:tr h="172923">
                <a:tc>
                  <a:txBody>
                    <a:bodyPr/>
                    <a:lstStyle/>
                    <a:p>
                      <a:pPr algn="ctr">
                        <a:spcBef>
                          <a:spcPts val="100"/>
                        </a:spcBef>
                        <a:spcAft>
                          <a:spcPts val="100"/>
                        </a:spcAft>
                      </a:pPr>
                      <a:r>
                        <a:rPr lang="sk-SK" sz="1000" b="1">
                          <a:effectLst/>
                          <a:latin typeface="Arial Black"/>
                          <a:ea typeface="Times New Roman"/>
                          <a:cs typeface="Arial"/>
                        </a:rPr>
                        <a:t>spolu</a:t>
                      </a:r>
                      <a:endParaRPr lang="sk-SK" sz="1000">
                        <a:effectLst/>
                        <a:latin typeface="Times New Roman"/>
                        <a:ea typeface="Times New Roman"/>
                      </a:endParaRPr>
                    </a:p>
                  </a:txBody>
                  <a:tcPr marL="7590" marR="7590" marT="759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a:effectLst/>
                          <a:latin typeface="Arial Black"/>
                          <a:ea typeface="Times New Roman"/>
                          <a:cs typeface="Arial"/>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a:effectLst/>
                          <a:latin typeface="Arial Black"/>
                          <a:ea typeface="Times New Roman"/>
                          <a:cs typeface="Arial"/>
                        </a:rPr>
                        <a:t>60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a:effectLst/>
                          <a:latin typeface="Arial Black"/>
                          <a:ea typeface="Times New Roman"/>
                          <a:cs typeface="Arial"/>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a:effectLst/>
                          <a:latin typeface="Arial Black"/>
                          <a:ea typeface="Times New Roman"/>
                          <a:cs typeface="Arial"/>
                        </a:rPr>
                        <a:t> </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a:effectLst/>
                          <a:latin typeface="Arial Black"/>
                          <a:ea typeface="Times New Roman"/>
                          <a:cs typeface="Arial"/>
                        </a:rPr>
                        <a:t>60</a:t>
                      </a:r>
                      <a:endParaRPr lang="sk-SK" sz="100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ctr">
                        <a:spcBef>
                          <a:spcPts val="100"/>
                        </a:spcBef>
                        <a:spcAft>
                          <a:spcPts val="100"/>
                        </a:spcAft>
                      </a:pPr>
                      <a:r>
                        <a:rPr lang="sk-SK" sz="1000" b="1" dirty="0">
                          <a:effectLst/>
                          <a:latin typeface="Arial Black"/>
                          <a:ea typeface="Times New Roman"/>
                          <a:cs typeface="Arial"/>
                        </a:rPr>
                        <a:t>100 minút</a:t>
                      </a:r>
                      <a:endParaRPr lang="sk-SK" sz="1000" dirty="0">
                        <a:effectLst/>
                        <a:latin typeface="Times New Roman"/>
                        <a:ea typeface="Times New Roman"/>
                      </a:endParaRPr>
                    </a:p>
                  </a:txBody>
                  <a:tcPr marL="7590" marR="7590" marT="759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r>
            </a:tbl>
          </a:graphicData>
        </a:graphic>
      </p:graphicFrame>
      <p:sp>
        <p:nvSpPr>
          <p:cNvPr id="17" name="Rectangle 3"/>
          <p:cNvSpPr>
            <a:spLocks noChangeArrowheads="1"/>
          </p:cNvSpPr>
          <p:nvPr/>
        </p:nvSpPr>
        <p:spPr bwMode="auto">
          <a:xfrm>
            <a:off x="683568" y="1223913"/>
            <a:ext cx="80648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k-SK" altLang="sk-SK" sz="12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Spoločný dizajn testov z cudzích jazykov pre úroveň B1 – maturitná skúška 2013</a:t>
            </a:r>
            <a:endParaRPr kumimoji="0" lang="sk-SK" altLang="sk-SK"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517046"/>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p:cTn id="13"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395536" y="274638"/>
            <a:ext cx="8291264" cy="850106"/>
          </a:xfrm>
          <a:prstGeom prst="rect">
            <a:avLst/>
          </a:prstGeom>
        </p:spPr>
        <p:txBody>
          <a:bodyPr bIns="91440" anchor="ctr" anchorCtr="0">
            <a:normAutofit fontScale="925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3600" b="1" dirty="0" smtClean="0">
                <a:solidFill>
                  <a:schemeClr val="accent2">
                    <a:lumMod val="75000"/>
                  </a:schemeClr>
                </a:solidFill>
                <a:latin typeface="Arial" panose="020B0604020202020204" pitchFamily="34" charset="0"/>
                <a:cs typeface="Arial" panose="020B0604020202020204" pitchFamily="34" charset="0"/>
              </a:rPr>
              <a:t>Dizajn testu A2 časť gramatika a lexika</a:t>
            </a:r>
            <a:endParaRPr lang="sk-SK" sz="36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16" name="Zástupný symbol obsahu 5"/>
          <p:cNvGraphicFramePr>
            <a:graphicFrameLocks/>
          </p:cNvGraphicFramePr>
          <p:nvPr>
            <p:extLst>
              <p:ext uri="{D42A27DB-BD31-4B8C-83A1-F6EECF244321}">
                <p14:modId xmlns:p14="http://schemas.microsoft.com/office/powerpoint/2010/main" val="1795441748"/>
              </p:ext>
            </p:extLst>
          </p:nvPr>
        </p:nvGraphicFramePr>
        <p:xfrm>
          <a:off x="1187624" y="1412777"/>
          <a:ext cx="6864298" cy="4248472"/>
        </p:xfrm>
        <a:graphic>
          <a:graphicData uri="http://schemas.openxmlformats.org/drawingml/2006/table">
            <a:tbl>
              <a:tblPr firstRow="1" firstCol="1" bandRow="1"/>
              <a:tblGrid>
                <a:gridCol w="352195"/>
                <a:gridCol w="762746"/>
                <a:gridCol w="1448774"/>
                <a:gridCol w="699432"/>
                <a:gridCol w="3425260"/>
                <a:gridCol w="175891"/>
              </a:tblGrid>
              <a:tr h="902435">
                <a:tc rowSpan="4">
                  <a:txBody>
                    <a:bodyPr/>
                    <a:lstStyle/>
                    <a:p>
                      <a:pPr marL="71755" marR="71755" algn="ctr">
                        <a:spcBef>
                          <a:spcPts val="600"/>
                        </a:spcBef>
                        <a:spcAft>
                          <a:spcPts val="600"/>
                        </a:spcAft>
                      </a:pPr>
                      <a:r>
                        <a:rPr lang="sk-SK" sz="1000" b="1" i="1" dirty="0">
                          <a:effectLst/>
                          <a:latin typeface="Arial"/>
                          <a:ea typeface="Times New Roman"/>
                        </a:rPr>
                        <a:t>gramatika a lexika</a:t>
                      </a:r>
                      <a:endParaRPr lang="sk-SK" sz="1200" dirty="0">
                        <a:effectLst/>
                        <a:latin typeface="Times New Roman"/>
                        <a:ea typeface="Times New Roman"/>
                      </a:endParaRPr>
                    </a:p>
                  </a:txBody>
                  <a:tcPr marL="66368" marR="66368"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600"/>
                        </a:spcBef>
                        <a:spcAft>
                          <a:spcPts val="600"/>
                        </a:spcAft>
                      </a:pPr>
                      <a:r>
                        <a:rPr lang="sk-SK" sz="1000" b="1" dirty="0">
                          <a:effectLst/>
                          <a:latin typeface="Arial"/>
                          <a:ea typeface="Times New Roman"/>
                        </a:rPr>
                        <a:t>1.</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Bef>
                          <a:spcPts val="300"/>
                        </a:spcBef>
                        <a:spcAft>
                          <a:spcPts val="300"/>
                        </a:spcAft>
                      </a:pPr>
                      <a:r>
                        <a:rPr lang="sk-SK" sz="1000">
                          <a:effectLst/>
                          <a:latin typeface="Arial"/>
                          <a:ea typeface="Times New Roman"/>
                        </a:rPr>
                        <a:t>úloha s alternatívnou možnosťou odpovede (3)</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000" dirty="0">
                          <a:effectLst/>
                          <a:latin typeface="Arial"/>
                          <a:ea typeface="Times New Roman"/>
                        </a:rPr>
                        <a:t>ÚVO</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Aft>
                          <a:spcPts val="0"/>
                        </a:spcAft>
                      </a:pPr>
                      <a:r>
                        <a:rPr lang="sk-SK" sz="1000">
                          <a:effectLst/>
                          <a:latin typeface="Arial"/>
                          <a:ea typeface="Times New Roman"/>
                        </a:rPr>
                        <a:t>Žiak si vyberá vhodné slovo z troch možností. Zamerané na gramatiku.</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100">
                          <a:effectLst/>
                          <a:latin typeface="Arial"/>
                          <a:ea typeface="Times New Roman"/>
                        </a:rPr>
                        <a:t>5</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032387">
                <a:tc vMerge="1">
                  <a:txBody>
                    <a:bodyPr/>
                    <a:lstStyle/>
                    <a:p>
                      <a:endParaRPr lang="sk-SK"/>
                    </a:p>
                  </a:txBody>
                  <a:tcPr/>
                </a:tc>
                <a:tc>
                  <a:txBody>
                    <a:bodyPr/>
                    <a:lstStyle/>
                    <a:p>
                      <a:pPr algn="ctr">
                        <a:spcBef>
                          <a:spcPts val="600"/>
                        </a:spcBef>
                        <a:spcAft>
                          <a:spcPts val="600"/>
                        </a:spcAft>
                      </a:pPr>
                      <a:r>
                        <a:rPr lang="sk-SK" sz="1000" b="1" dirty="0">
                          <a:effectLst/>
                          <a:latin typeface="Arial"/>
                          <a:ea typeface="Times New Roman"/>
                        </a:rPr>
                        <a:t>2.</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Aft>
                          <a:spcPts val="0"/>
                        </a:spcAft>
                      </a:pPr>
                      <a:r>
                        <a:rPr lang="sk-SK" sz="1000">
                          <a:effectLst/>
                          <a:latin typeface="Arial"/>
                          <a:ea typeface="Times New Roman"/>
                        </a:rPr>
                        <a:t>doplňovanie –tvorba správneho lexikálneho tvaru (slovotvorba)</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000">
                          <a:effectLst/>
                          <a:latin typeface="Arial"/>
                          <a:ea typeface="Times New Roman"/>
                        </a:rPr>
                        <a:t>ÚKO</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Bef>
                          <a:spcPts val="300"/>
                        </a:spcBef>
                        <a:spcAft>
                          <a:spcPts val="300"/>
                        </a:spcAft>
                      </a:pPr>
                      <a:r>
                        <a:rPr lang="sk-SK" sz="1000">
                          <a:effectLst/>
                          <a:latin typeface="Arial"/>
                          <a:ea typeface="Times New Roman"/>
                        </a:rPr>
                        <a:t>Žiak vytvára a následne dopĺňa do textu vhodnú lexikálnu jednotku. Základný tvar slova, ktoré je potrebné upraviť je na danom mieste uvedený v zátvorke. Zamerané na lexiku. </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100">
                          <a:effectLst/>
                          <a:latin typeface="Arial"/>
                          <a:ea typeface="Times New Roman"/>
                        </a:rPr>
                        <a:t>5</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179871">
                <a:tc vMerge="1">
                  <a:txBody>
                    <a:bodyPr/>
                    <a:lstStyle/>
                    <a:p>
                      <a:endParaRPr lang="sk-SK"/>
                    </a:p>
                  </a:txBody>
                  <a:tcPr/>
                </a:tc>
                <a:tc>
                  <a:txBody>
                    <a:bodyPr/>
                    <a:lstStyle/>
                    <a:p>
                      <a:pPr algn="ctr">
                        <a:spcBef>
                          <a:spcPts val="600"/>
                        </a:spcBef>
                        <a:spcAft>
                          <a:spcPts val="600"/>
                        </a:spcAft>
                      </a:pPr>
                      <a:r>
                        <a:rPr lang="sk-SK" sz="1000" b="1" dirty="0">
                          <a:effectLst/>
                          <a:latin typeface="Arial"/>
                          <a:ea typeface="Times New Roman"/>
                        </a:rPr>
                        <a:t>3.</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Aft>
                          <a:spcPts val="0"/>
                        </a:spcAft>
                      </a:pPr>
                      <a:r>
                        <a:rPr lang="sk-SK" sz="1000" dirty="0">
                          <a:effectLst/>
                          <a:latin typeface="Arial"/>
                          <a:ea typeface="Times New Roman"/>
                        </a:rPr>
                        <a:t>priraďovanie (výber z banky slov)</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000" dirty="0">
                          <a:effectLst/>
                          <a:latin typeface="Arial"/>
                          <a:ea typeface="Times New Roman"/>
                        </a:rPr>
                        <a:t>ÚVO</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Bef>
                          <a:spcPts val="300"/>
                        </a:spcBef>
                        <a:spcAft>
                          <a:spcPts val="0"/>
                        </a:spcAft>
                      </a:pPr>
                      <a:r>
                        <a:rPr lang="sk-SK" sz="1000">
                          <a:effectLst/>
                          <a:latin typeface="Arial"/>
                          <a:ea typeface="Times New Roman"/>
                        </a:rPr>
                        <a:t>Žiak dopĺňa do súvislého textu chýbajúce slová. Slová má k dispozícii v banke slov pred textom. V banke slov je 8 slov, 3 z nich sú distraktory. Slová v banke sú v tvare, v akom patria na požadované miesto v texte, teda nie sú uvádzané v základnom tvare. Zamerané na lexiku.</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k-SK" sz="1100">
                          <a:effectLst/>
                          <a:latin typeface="Arial"/>
                          <a:ea typeface="Times New Roman"/>
                        </a:rPr>
                        <a:t>5</a:t>
                      </a:r>
                      <a:endParaRPr lang="sk-SK" sz="120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133779">
                <a:tc vMerge="1">
                  <a:txBody>
                    <a:bodyPr/>
                    <a:lstStyle/>
                    <a:p>
                      <a:endParaRPr lang="sk-SK"/>
                    </a:p>
                  </a:txBody>
                  <a:tcPr/>
                </a:tc>
                <a:tc>
                  <a:txBody>
                    <a:bodyPr/>
                    <a:lstStyle/>
                    <a:p>
                      <a:pPr algn="ctr">
                        <a:spcBef>
                          <a:spcPts val="600"/>
                        </a:spcBef>
                        <a:spcAft>
                          <a:spcPts val="600"/>
                        </a:spcAft>
                      </a:pPr>
                      <a:r>
                        <a:rPr lang="sk-SK" sz="1000" b="1" dirty="0">
                          <a:effectLst/>
                          <a:latin typeface="Arial"/>
                          <a:ea typeface="Times New Roman"/>
                        </a:rPr>
                        <a:t>4.</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Bef>
                          <a:spcPts val="600"/>
                        </a:spcBef>
                        <a:spcAft>
                          <a:spcPts val="600"/>
                        </a:spcAft>
                      </a:pPr>
                      <a:r>
                        <a:rPr lang="sk-SK" sz="1000" dirty="0">
                          <a:effectLst/>
                          <a:latin typeface="Arial"/>
                          <a:ea typeface="Times New Roman"/>
                        </a:rPr>
                        <a:t>doplňovanie chýbajúceho gramatického slova (modifikovaný </a:t>
                      </a:r>
                      <a:r>
                        <a:rPr lang="sk-SK" sz="1000" dirty="0" err="1">
                          <a:effectLst/>
                          <a:latin typeface="Arial"/>
                          <a:ea typeface="Times New Roman"/>
                        </a:rPr>
                        <a:t>cloze</a:t>
                      </a:r>
                      <a:r>
                        <a:rPr lang="sk-SK" sz="1000" dirty="0">
                          <a:effectLst/>
                          <a:latin typeface="Arial"/>
                          <a:ea typeface="Times New Roman"/>
                        </a:rPr>
                        <a:t> test)</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600"/>
                        </a:spcBef>
                        <a:spcAft>
                          <a:spcPts val="600"/>
                        </a:spcAft>
                      </a:pPr>
                      <a:r>
                        <a:rPr lang="sk-SK" sz="1000" dirty="0" smtClean="0">
                          <a:effectLst/>
                          <a:latin typeface="Arial"/>
                          <a:ea typeface="Times New Roman"/>
                        </a:rPr>
                        <a:t>                 ÚKO</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spcBef>
                          <a:spcPts val="600"/>
                        </a:spcBef>
                        <a:spcAft>
                          <a:spcPts val="600"/>
                        </a:spcAft>
                      </a:pPr>
                      <a:r>
                        <a:rPr lang="sk-SK" sz="1000" dirty="0">
                          <a:effectLst/>
                          <a:latin typeface="Arial"/>
                          <a:ea typeface="Times New Roman"/>
                        </a:rPr>
                        <a:t>Žiak na základe kontextu doplní do vety chýbajúce slovo. Možnosti nie sú dané. Zamerané na gramatiku.</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Bef>
                          <a:spcPts val="600"/>
                        </a:spcBef>
                        <a:spcAft>
                          <a:spcPts val="600"/>
                        </a:spcAft>
                      </a:pPr>
                      <a:r>
                        <a:rPr lang="sk-SK" sz="1100" dirty="0">
                          <a:effectLst/>
                          <a:latin typeface="Arial"/>
                          <a:ea typeface="Times New Roman"/>
                        </a:rPr>
                        <a:t>5</a:t>
                      </a:r>
                      <a:endParaRPr lang="sk-SK" sz="1200" dirty="0">
                        <a:effectLst/>
                        <a:latin typeface="Times New Roman"/>
                        <a:ea typeface="Times New Roman"/>
                      </a:endParaRPr>
                    </a:p>
                  </a:txBody>
                  <a:tcPr marL="66368" marR="663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spTree>
    <p:extLst>
      <p:ext uri="{BB962C8B-B14F-4D97-AF65-F5344CB8AC3E}">
        <p14:creationId xmlns:p14="http://schemas.microsoft.com/office/powerpoint/2010/main" val="375275819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43000"/>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Špecifikačná tabuľka</a:t>
            </a:r>
            <a:endParaRPr lang="sk-SK" b="1" dirty="0">
              <a:solidFill>
                <a:schemeClr val="accent2">
                  <a:lumMod val="75000"/>
                </a:schemeClr>
              </a:solidFill>
            </a:endParaRPr>
          </a:p>
        </p:txBody>
      </p:sp>
      <p:pic>
        <p:nvPicPr>
          <p:cNvPr id="16" name="Zástupný symbol obsahu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400" y="1452145"/>
            <a:ext cx="7772400" cy="4563309"/>
          </a:xfrm>
          <a:prstGeom prst="rect">
            <a:avLst/>
          </a:prstGeom>
        </p:spPr>
      </p:pic>
    </p:spTree>
    <p:extLst>
      <p:ext uri="{BB962C8B-B14F-4D97-AF65-F5344CB8AC3E}">
        <p14:creationId xmlns:p14="http://schemas.microsoft.com/office/powerpoint/2010/main" val="2575084224"/>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43000"/>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Špecifikačná tabuľka</a:t>
            </a:r>
            <a:endParaRPr lang="sk-SK" b="1" dirty="0">
              <a:solidFill>
                <a:schemeClr val="accent2">
                  <a:lumMod val="75000"/>
                </a:schemeClr>
              </a:solidFill>
            </a:endParaRPr>
          </a:p>
        </p:txBody>
      </p:sp>
      <p:sp>
        <p:nvSpPr>
          <p:cNvPr id="16" name="Zástupný symbol obsahu 2"/>
          <p:cNvSpPr txBox="1">
            <a:spLocks/>
          </p:cNvSpPr>
          <p:nvPr/>
        </p:nvSpPr>
        <p:spPr>
          <a:xfrm>
            <a:off x="914400" y="1447800"/>
            <a:ext cx="7772400" cy="4572000"/>
          </a:xfrm>
          <a:prstGeom prst="rect">
            <a:avLst/>
          </a:prstGeom>
        </p:spPr>
        <p:txBody>
          <a:bodyPr>
            <a:normAutofit lnSpcReduction="1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dirty="0" smtClean="0">
                <a:solidFill>
                  <a:schemeClr val="accent2">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Tematická klasifikácia v systéme ETEST 1. úroveň</a:t>
            </a:r>
          </a:p>
          <a:p>
            <a:pPr algn="l"/>
            <a:r>
              <a:rPr lang="sk-SK" sz="2000" b="1" dirty="0" smtClean="0">
                <a:solidFill>
                  <a:schemeClr val="accent2">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Počúvanie zamerané na: </a:t>
            </a:r>
          </a:p>
          <a:p>
            <a:pPr marL="898525" lvl="2" indent="-3429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globálne porozumenie</a:t>
            </a:r>
          </a:p>
          <a:p>
            <a:pPr marL="898525" lvl="2" indent="-3429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detailné porozumenie</a:t>
            </a:r>
          </a:p>
          <a:p>
            <a:pPr marL="898525" lvl="2" indent="-3429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pochopenie naznačených súvislostí</a:t>
            </a:r>
          </a:p>
          <a:p>
            <a:pPr algn="l"/>
            <a:r>
              <a:rPr lang="sk-SK" sz="2000" b="1" dirty="0" smtClean="0">
                <a:solidFill>
                  <a:schemeClr val="accent2">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Čítanie zamerané na:</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globálne porozumenie</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detailné porozumenie</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selektívne porozumenie</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pochopenie naznačených súvislostí</a:t>
            </a:r>
          </a:p>
          <a:p>
            <a:pPr marL="0" lvl="3" algn="l"/>
            <a:r>
              <a:rPr lang="sk-SK" b="1" dirty="0" smtClean="0">
                <a:solidFill>
                  <a:schemeClr val="accent2">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Gramatika a lexika:</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použitie správnej gramatickej štruktúry</a:t>
            </a:r>
          </a:p>
          <a:p>
            <a:pPr marL="898525" lvl="3" indent="-355600" algn="l">
              <a:buFont typeface="Wingdings" panose="05000000000000000000" pitchFamily="2" charset="2"/>
              <a:buChar char="ü"/>
            </a:pPr>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použitie správnej lexikálnej jednotky</a:t>
            </a:r>
          </a:p>
          <a:p>
            <a:pPr marL="822960" lvl="3"/>
            <a:endParaRPr lang="sk-SK" dirty="0" smtClean="0"/>
          </a:p>
          <a:p>
            <a:endParaRPr lang="sk-SK" dirty="0" smtClean="0"/>
          </a:p>
          <a:p>
            <a:endParaRPr lang="sk-SK" dirty="0" smtClean="0"/>
          </a:p>
          <a:p>
            <a:endParaRPr lang="sk-SK" dirty="0" smtClean="0"/>
          </a:p>
          <a:p>
            <a:endParaRPr lang="sk-SK" dirty="0"/>
          </a:p>
        </p:txBody>
      </p:sp>
    </p:spTree>
    <p:extLst>
      <p:ext uri="{BB962C8B-B14F-4D97-AF65-F5344CB8AC3E}">
        <p14:creationId xmlns:p14="http://schemas.microsoft.com/office/powerpoint/2010/main" val="3056442369"/>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 calcmode="lin" valueType="num">
                                      <p:cBhvr>
                                        <p:cTn id="13"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anim calcmode="lin" valueType="num">
                                      <p:cBhvr additive="base">
                                        <p:cTn id="19"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 calcmode="lin" valueType="num">
                                      <p:cBhvr additive="base">
                                        <p:cTn id="2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 calcmode="lin" valueType="num">
                                      <p:cBhvr additive="base">
                                        <p:cTn id="27"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xEl>
                                              <p:pRg st="4" end="4"/>
                                            </p:txEl>
                                          </p:spTgt>
                                        </p:tgtEl>
                                        <p:attrNameLst>
                                          <p:attrName>style.visibility</p:attrName>
                                        </p:attrNameLst>
                                      </p:cBhvr>
                                      <p:to>
                                        <p:strVal val="visible"/>
                                      </p:to>
                                    </p:set>
                                    <p:anim calcmode="lin" valueType="num">
                                      <p:cBhvr additive="base">
                                        <p:cTn id="31"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xEl>
                                              <p:pRg st="5" end="5"/>
                                            </p:txEl>
                                          </p:spTgt>
                                        </p:tgtEl>
                                        <p:attrNameLst>
                                          <p:attrName>style.visibility</p:attrName>
                                        </p:attrNameLst>
                                      </p:cBhvr>
                                      <p:to>
                                        <p:strVal val="visible"/>
                                      </p:to>
                                    </p:set>
                                    <p:anim calcmode="lin" valueType="num">
                                      <p:cBhvr additive="base">
                                        <p:cTn id="37"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xEl>
                                              <p:pRg st="6" end="6"/>
                                            </p:txEl>
                                          </p:spTgt>
                                        </p:tgtEl>
                                        <p:attrNameLst>
                                          <p:attrName>style.visibility</p:attrName>
                                        </p:attrNameLst>
                                      </p:cBhvr>
                                      <p:to>
                                        <p:strVal val="visible"/>
                                      </p:to>
                                    </p:set>
                                    <p:anim calcmode="lin" valueType="num">
                                      <p:cBhvr additive="base">
                                        <p:cTn id="41"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6">
                                            <p:txEl>
                                              <p:pRg st="7" end="7"/>
                                            </p:txEl>
                                          </p:spTgt>
                                        </p:tgtEl>
                                        <p:attrNameLst>
                                          <p:attrName>style.visibility</p:attrName>
                                        </p:attrNameLst>
                                      </p:cBhvr>
                                      <p:to>
                                        <p:strVal val="visible"/>
                                      </p:to>
                                    </p:set>
                                    <p:anim calcmode="lin" valueType="num">
                                      <p:cBhvr additive="base">
                                        <p:cTn id="45"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6">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xEl>
                                              <p:pRg st="8" end="8"/>
                                            </p:txEl>
                                          </p:spTgt>
                                        </p:tgtEl>
                                        <p:attrNameLst>
                                          <p:attrName>style.visibility</p:attrName>
                                        </p:attrNameLst>
                                      </p:cBhvr>
                                      <p:to>
                                        <p:strVal val="visible"/>
                                      </p:to>
                                    </p:set>
                                    <p:anim calcmode="lin" valueType="num">
                                      <p:cBhvr additive="base">
                                        <p:cTn id="49"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6">
                                            <p:txEl>
                                              <p:pRg st="9" end="9"/>
                                            </p:txEl>
                                          </p:spTgt>
                                        </p:tgtEl>
                                        <p:attrNameLst>
                                          <p:attrName>style.visibility</p:attrName>
                                        </p:attrNameLst>
                                      </p:cBhvr>
                                      <p:to>
                                        <p:strVal val="visible"/>
                                      </p:to>
                                    </p:set>
                                    <p:anim calcmode="lin" valueType="num">
                                      <p:cBhvr additive="base">
                                        <p:cTn id="53"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6">
                                            <p:txEl>
                                              <p:pRg st="10" end="10"/>
                                            </p:txEl>
                                          </p:spTgt>
                                        </p:tgtEl>
                                        <p:attrNameLst>
                                          <p:attrName>style.visibility</p:attrName>
                                        </p:attrNameLst>
                                      </p:cBhvr>
                                      <p:to>
                                        <p:strVal val="visible"/>
                                      </p:to>
                                    </p:set>
                                    <p:anim calcmode="lin" valueType="num">
                                      <p:cBhvr additive="base">
                                        <p:cTn id="59"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6">
                                            <p:txEl>
                                              <p:pRg st="10" end="10"/>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6">
                                            <p:txEl>
                                              <p:pRg st="11" end="11"/>
                                            </p:txEl>
                                          </p:spTgt>
                                        </p:tgtEl>
                                        <p:attrNameLst>
                                          <p:attrName>style.visibility</p:attrName>
                                        </p:attrNameLst>
                                      </p:cBhvr>
                                      <p:to>
                                        <p:strVal val="visible"/>
                                      </p:to>
                                    </p:set>
                                    <p:anim calcmode="lin" valueType="num">
                                      <p:cBhvr additive="base">
                                        <p:cTn id="63" dur="500" fill="hold"/>
                                        <p:tgtEl>
                                          <p:spTgt spid="16">
                                            <p:txEl>
                                              <p:pRg st="11" end="1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6">
                                            <p:txEl>
                                              <p:pRg st="11" end="11"/>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6">
                                            <p:txEl>
                                              <p:pRg st="12" end="12"/>
                                            </p:txEl>
                                          </p:spTgt>
                                        </p:tgtEl>
                                        <p:attrNameLst>
                                          <p:attrName>style.visibility</p:attrName>
                                        </p:attrNameLst>
                                      </p:cBhvr>
                                      <p:to>
                                        <p:strVal val="visible"/>
                                      </p:to>
                                    </p:set>
                                    <p:anim calcmode="lin" valueType="num">
                                      <p:cBhvr additive="base">
                                        <p:cTn id="67" dur="500" fill="hold"/>
                                        <p:tgtEl>
                                          <p:spTgt spid="16">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Nadpis 1"/>
          <p:cNvSpPr txBox="1">
            <a:spLocks/>
          </p:cNvSpPr>
          <p:nvPr/>
        </p:nvSpPr>
        <p:spPr>
          <a:xfrm>
            <a:off x="914400" y="274638"/>
            <a:ext cx="7772400" cy="1143000"/>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Špecifikačná tabuľka</a:t>
            </a:r>
            <a:endParaRPr lang="sk-SK" b="1" dirty="0">
              <a:solidFill>
                <a:schemeClr val="accent2">
                  <a:lumMod val="75000"/>
                </a:schemeClr>
              </a:solidFill>
            </a:endParaRPr>
          </a:p>
        </p:txBody>
      </p:sp>
      <p:sp>
        <p:nvSpPr>
          <p:cNvPr id="16" name="Zástupný symbol obsahu 2"/>
          <p:cNvSpPr txBox="1">
            <a:spLocks/>
          </p:cNvSpPr>
          <p:nvPr/>
        </p:nvSpPr>
        <p:spPr>
          <a:xfrm>
            <a:off x="611560" y="1447800"/>
            <a:ext cx="418904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dirty="0" smtClean="0">
                <a:latin typeface="Arial Unicode MS" panose="020B0604020202020204" pitchFamily="34" charset="-128"/>
                <a:ea typeface="Arial Unicode MS" panose="020B0604020202020204" pitchFamily="34" charset="-128"/>
                <a:cs typeface="Arial Unicode MS" panose="020B0604020202020204" pitchFamily="34" charset="-128"/>
              </a:rPr>
              <a:t>Tematická klasifikácia v systéme ETEST 2. úroveň</a:t>
            </a:r>
          </a:p>
          <a:p>
            <a:endParaRPr lang="sk-SK"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pPr algn="l"/>
            <a:r>
              <a:rPr lang="sk-SK" sz="2000" b="1"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Typy úloh </a:t>
            </a:r>
            <a:r>
              <a:rPr lang="sk-SK" sz="2000"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používané na testovanie osvojenia cudzích jazykov – určuje zadávateľ tvorby testu (Dizajn a Špecifikácia testu)</a:t>
            </a:r>
          </a:p>
          <a:p>
            <a:endParaRPr lang="sk-SK" dirty="0"/>
          </a:p>
        </p:txBody>
      </p:sp>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1268760"/>
            <a:ext cx="3406870" cy="5040560"/>
          </a:xfrm>
          <a:prstGeom prst="rect">
            <a:avLst/>
          </a:prstGeom>
          <a:extLst/>
        </p:spPr>
        <p:style>
          <a:lnRef idx="1">
            <a:schemeClr val="accent2"/>
          </a:lnRef>
          <a:fillRef idx="2">
            <a:schemeClr val="accent2"/>
          </a:fillRef>
          <a:effectRef idx="1">
            <a:schemeClr val="accent2"/>
          </a:effectRef>
          <a:fontRef idx="minor">
            <a:schemeClr val="dk1"/>
          </a:fontRef>
        </p:style>
      </p:pic>
    </p:spTree>
    <p:extLst>
      <p:ext uri="{BB962C8B-B14F-4D97-AF65-F5344CB8AC3E}">
        <p14:creationId xmlns:p14="http://schemas.microsoft.com/office/powerpoint/2010/main" val="1318537410"/>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 calcmode="lin" valueType="num">
                                      <p:cBhvr>
                                        <p:cTn id="13"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4_bez.png"/>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0" y="-5902"/>
            <a:ext cx="9144000" cy="6858000"/>
          </a:xfrm>
          <a:prstGeom prst="rect">
            <a:avLst/>
          </a:prstGeom>
        </p:spPr>
      </p:pic>
      <p:sp>
        <p:nvSpPr>
          <p:cNvPr id="2" name="Nadpis 1"/>
          <p:cNvSpPr>
            <a:spLocks noGrp="1"/>
          </p:cNvSpPr>
          <p:nvPr>
            <p:ph type="title"/>
          </p:nvPr>
        </p:nvSpPr>
        <p:spPr/>
        <p:txBody>
          <a:bodyPr>
            <a:normAutofit/>
          </a:bodyPr>
          <a:lstStyle/>
          <a:p>
            <a:pPr algn="ctr"/>
            <a:r>
              <a:rPr lang="sk-SK" b="1" dirty="0">
                <a:solidFill>
                  <a:schemeClr val="accent2">
                    <a:lumMod val="75000"/>
                  </a:schemeClr>
                </a:solidFill>
              </a:rPr>
              <a:t>Špecifikačná </a:t>
            </a:r>
            <a:r>
              <a:rPr lang="sk-SK" b="1" dirty="0" smtClean="0">
                <a:solidFill>
                  <a:schemeClr val="accent2">
                    <a:lumMod val="75000"/>
                  </a:schemeClr>
                </a:solidFill>
              </a:rPr>
              <a:t>tabuľka</a:t>
            </a:r>
            <a:endParaRPr lang="sk-SK" dirty="0"/>
          </a:p>
        </p:txBody>
      </p:sp>
      <p:sp>
        <p:nvSpPr>
          <p:cNvPr id="3" name="Zástupný symbol obsahu 2"/>
          <p:cNvSpPr>
            <a:spLocks noGrp="1"/>
          </p:cNvSpPr>
          <p:nvPr>
            <p:ph sz="quarter" idx="1"/>
          </p:nvPr>
        </p:nvSpPr>
        <p:spPr>
          <a:xfrm>
            <a:off x="698376" y="1484784"/>
            <a:ext cx="4089648" cy="4572000"/>
          </a:xfrm>
        </p:spPr>
        <p:txBody>
          <a:bodyPr>
            <a:normAutofit fontScale="92500"/>
          </a:bodyPr>
          <a:lstStyle/>
          <a:p>
            <a:pPr marL="0" indent="0">
              <a:buNone/>
            </a:pPr>
            <a:r>
              <a:rPr lang="sk-SK" dirty="0">
                <a:solidFill>
                  <a:schemeClr val="tx2"/>
                </a:solidFill>
                <a:latin typeface="Arial Unicode MS" panose="020B0604020202020204" pitchFamily="34" charset="-128"/>
                <a:ea typeface="Arial Unicode MS" panose="020B0604020202020204" pitchFamily="34" charset="-128"/>
                <a:cs typeface="Arial Unicode MS" panose="020B0604020202020204" pitchFamily="34" charset="-128"/>
              </a:rPr>
              <a:t>Tematická klasifikácia v systéme ETEST </a:t>
            </a:r>
            <a:r>
              <a:rPr lang="sk-SK" dirty="0">
                <a:solidFill>
                  <a:schemeClr val="tx2"/>
                </a:solidFill>
                <a:latin typeface="Arial Unicode MS" panose="020B0604020202020204" pitchFamily="34" charset="-128"/>
                <a:ea typeface="Arial Unicode MS" panose="020B0604020202020204" pitchFamily="34" charset="-128"/>
                <a:cs typeface="Arial Unicode MS" panose="020B0604020202020204" pitchFamily="34" charset="-128"/>
              </a:rPr>
              <a:t>3. </a:t>
            </a:r>
            <a:r>
              <a:rPr lang="sk-SK" dirty="0">
                <a:solidFill>
                  <a:schemeClr val="tx2"/>
                </a:solidFill>
                <a:latin typeface="Arial Unicode MS" panose="020B0604020202020204" pitchFamily="34" charset="-128"/>
                <a:ea typeface="Arial Unicode MS" panose="020B0604020202020204" pitchFamily="34" charset="-128"/>
                <a:cs typeface="Arial Unicode MS" panose="020B0604020202020204" pitchFamily="34" charset="-128"/>
              </a:rPr>
              <a:t>úroveň</a:t>
            </a:r>
          </a:p>
          <a:p>
            <a:endParaRPr lang="sk-SK"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0" indent="0">
              <a:buNone/>
            </a:pPr>
            <a:r>
              <a:rPr lang="sk-SK" sz="2800" b="1" dirty="0" smtClean="0">
                <a:latin typeface="Arial Unicode MS" panose="020B0604020202020204" pitchFamily="34" charset="-128"/>
                <a:ea typeface="Arial Unicode MS" panose="020B0604020202020204" pitchFamily="34" charset="-128"/>
                <a:cs typeface="Arial Unicode MS" panose="020B0604020202020204" pitchFamily="34" charset="-128"/>
              </a:rPr>
              <a:t>Tematické okruhy </a:t>
            </a:r>
            <a:r>
              <a:rPr lang="sk-SK" sz="2800" dirty="0" smtClean="0">
                <a:latin typeface="Arial Unicode MS" panose="020B0604020202020204" pitchFamily="34" charset="-128"/>
                <a:ea typeface="Arial Unicode MS" panose="020B0604020202020204" pitchFamily="34" charset="-128"/>
                <a:cs typeface="Arial Unicode MS" panose="020B0604020202020204" pitchFamily="34" charset="-128"/>
              </a:rPr>
              <a:t>vytvorené na základe platnej pedagogickej dokumentácie pre jednotlivé jazykové úrovne (ŠVP, CP)</a:t>
            </a:r>
            <a:r>
              <a:rPr lang="sk-SK" sz="2800" b="1" dirty="0" smtClean="0">
                <a:latin typeface="Arial Unicode MS" panose="020B0604020202020204" pitchFamily="34" charset="-128"/>
                <a:ea typeface="Arial Unicode MS" panose="020B0604020202020204" pitchFamily="34" charset="-128"/>
                <a:cs typeface="Arial Unicode MS" panose="020B0604020202020204" pitchFamily="34" charset="-128"/>
              </a:rPr>
              <a:t> </a:t>
            </a:r>
            <a:r>
              <a:rPr lang="sk-SK" sz="2800" dirty="0">
                <a:latin typeface="Arial Unicode MS" panose="020B0604020202020204" pitchFamily="34" charset="-128"/>
                <a:ea typeface="Arial Unicode MS" panose="020B0604020202020204" pitchFamily="34" charset="-128"/>
                <a:cs typeface="Arial Unicode MS" panose="020B0604020202020204" pitchFamily="34" charset="-128"/>
              </a:rPr>
              <a:t>používané na testovanie osvojenia cudzích </a:t>
            </a:r>
            <a:r>
              <a:rPr lang="sk-SK" sz="2800" dirty="0" smtClean="0">
                <a:latin typeface="Arial Unicode MS" panose="020B0604020202020204" pitchFamily="34" charset="-128"/>
                <a:ea typeface="Arial Unicode MS" panose="020B0604020202020204" pitchFamily="34" charset="-128"/>
                <a:cs typeface="Arial Unicode MS" panose="020B0604020202020204" pitchFamily="34" charset="-128"/>
              </a:rPr>
              <a:t>jazykov</a:t>
            </a:r>
            <a:endParaRPr lang="sk-SK" dirty="0"/>
          </a:p>
        </p:txBody>
      </p:sp>
      <p:graphicFrame>
        <p:nvGraphicFramePr>
          <p:cNvPr id="5" name="Tabuľka 4"/>
          <p:cNvGraphicFramePr>
            <a:graphicFrameLocks noGrp="1"/>
          </p:cNvGraphicFramePr>
          <p:nvPr>
            <p:extLst>
              <p:ext uri="{D42A27DB-BD31-4B8C-83A1-F6EECF244321}">
                <p14:modId xmlns:p14="http://schemas.microsoft.com/office/powerpoint/2010/main" val="3592484705"/>
              </p:ext>
            </p:extLst>
          </p:nvPr>
        </p:nvGraphicFramePr>
        <p:xfrm>
          <a:off x="5724128" y="1484788"/>
          <a:ext cx="2664296" cy="4536500"/>
        </p:xfrm>
        <a:graphic>
          <a:graphicData uri="http://schemas.openxmlformats.org/drawingml/2006/table">
            <a:tbl>
              <a:tblPr/>
              <a:tblGrid>
                <a:gridCol w="2664296"/>
              </a:tblGrid>
              <a:tr h="179768">
                <a:tc>
                  <a:txBody>
                    <a:bodyPr/>
                    <a:lstStyle/>
                    <a:p>
                      <a:pPr algn="l" fontAlgn="b"/>
                      <a:r>
                        <a:rPr lang="sk-SK" sz="1000" b="0" i="0" u="none" strike="noStrike" dirty="0">
                          <a:effectLst/>
                          <a:latin typeface="Arial CE"/>
                        </a:rPr>
                        <a:t>Rodina a spoločnosť</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Domov a bývanie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343">
                <a:tc>
                  <a:txBody>
                    <a:bodyPr/>
                    <a:lstStyle/>
                    <a:p>
                      <a:pPr algn="l" fontAlgn="b"/>
                      <a:r>
                        <a:rPr lang="sk-SK" sz="1000" b="0" i="0" u="none" strike="noStrike">
                          <a:effectLst/>
                          <a:latin typeface="Arial CE"/>
                        </a:rPr>
                        <a:t>Ľudské telo, starostlivosť o zdravie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Cestovanie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dirty="0">
                          <a:effectLst/>
                          <a:latin typeface="Arial CE"/>
                        </a:rPr>
                        <a:t>Vzdelanie a práca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Človek a príroda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343">
                <a:tc>
                  <a:txBody>
                    <a:bodyPr/>
                    <a:lstStyle/>
                    <a:p>
                      <a:pPr algn="l" fontAlgn="b"/>
                      <a:r>
                        <a:rPr lang="sk-SK" sz="1000" b="0" i="0" u="none" strike="noStrike">
                          <a:effectLst/>
                          <a:latin typeface="Arial CE"/>
                        </a:rPr>
                        <a:t>Záľuby, voľný čas a životný štýl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dirty="0">
                          <a:effectLst/>
                          <a:latin typeface="Arial CE"/>
                        </a:rPr>
                        <a:t>Stravovanie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343">
                <a:tc>
                  <a:txBody>
                    <a:bodyPr/>
                    <a:lstStyle/>
                    <a:p>
                      <a:pPr algn="l" fontAlgn="b"/>
                      <a:r>
                        <a:rPr lang="sk-SK" sz="1000" b="0" i="0" u="none" strike="noStrike" dirty="0">
                          <a:effectLst/>
                          <a:latin typeface="Arial CE"/>
                        </a:rPr>
                        <a:t>Multikultúrna spoločnosť</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dirty="0">
                          <a:effectLst/>
                          <a:latin typeface="Arial CE"/>
                        </a:rPr>
                        <a:t>Obliekanie a móda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dirty="0">
                          <a:effectLst/>
                          <a:latin typeface="Arial CE"/>
                        </a:rPr>
                        <a:t>Šport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dirty="0">
                          <a:effectLst/>
                          <a:latin typeface="Arial CE"/>
                        </a:rPr>
                        <a:t>Obchod a služby</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Krajiny, mestá a miesta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Kultúra a umenie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Človek a spoločnosť, komunikácia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Mládež a jej svet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Zamestnanie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Veda a technika v službách ľudstva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Vzory a ideály</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Slovensko - moja vlasť</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pl-PL" sz="1000" b="0" i="0" u="none" strike="noStrike">
                          <a:effectLst/>
                          <a:latin typeface="Arial CE"/>
                        </a:rPr>
                        <a:t>Krajina, ktorej jazyk sa učím</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Knihy a literatúra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Komunikácia a jej formy</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9768">
                <a:tc>
                  <a:txBody>
                    <a:bodyPr/>
                    <a:lstStyle/>
                    <a:p>
                      <a:pPr algn="l" fontAlgn="b"/>
                      <a:r>
                        <a:rPr lang="sk-SK" sz="1000" b="0" i="0" u="none" strike="noStrike">
                          <a:effectLst/>
                          <a:latin typeface="Arial CE"/>
                        </a:rPr>
                        <a:t>Masmédiá</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343">
                <a:tc>
                  <a:txBody>
                    <a:bodyPr/>
                    <a:lstStyle/>
                    <a:p>
                      <a:pPr algn="l" fontAlgn="b"/>
                      <a:r>
                        <a:rPr lang="sk-SK" sz="1000" b="0" i="0" u="none" strike="noStrike" dirty="0">
                          <a:effectLst/>
                          <a:latin typeface="Arial CE"/>
                        </a:rPr>
                        <a:t>Vzťahy medzi ľuďmi</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072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dirty="0">
              <a:solidFill>
                <a:schemeClr val="tx1"/>
              </a:solidFill>
              <a:latin typeface="Arial" panose="020B0604020202020204" pitchFamily="34" charset="0"/>
              <a:cs typeface="Arial" panose="020B0604020202020204" pitchFamily="34" charset="0"/>
            </a:endParaRPr>
          </a:p>
        </p:txBody>
      </p:sp>
      <p:sp>
        <p:nvSpPr>
          <p:cNvPr id="15" name="Zástupný symbol obsahu 2"/>
          <p:cNvSpPr txBox="1">
            <a:spLocks/>
          </p:cNvSpPr>
          <p:nvPr/>
        </p:nvSpPr>
        <p:spPr>
          <a:xfrm>
            <a:off x="914400" y="2492896"/>
            <a:ext cx="7772400" cy="3526904"/>
          </a:xfrm>
          <a:prstGeom prst="rect">
            <a:avLst/>
          </a:prstGeom>
        </p:spPr>
        <p:txBody>
          <a:bodyPr>
            <a:normAutofit fontScale="62500" lnSpcReduction="2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endParaRPr lang="sk-SK" dirty="0" smtClean="0">
              <a:latin typeface="Arial" panose="020B0604020202020204" pitchFamily="34" charset="0"/>
              <a:cs typeface="Arial" panose="020B0604020202020204" pitchFamily="34" charset="0"/>
            </a:endParaRPr>
          </a:p>
          <a:p>
            <a:endParaRPr lang="sk-SK" dirty="0" smtClean="0"/>
          </a:p>
          <a:p>
            <a:endParaRPr lang="sk-SK" dirty="0" smtClean="0"/>
          </a:p>
          <a:p>
            <a:r>
              <a:rPr lang="sk-SK" sz="8000" b="1" dirty="0" smtClean="0">
                <a:solidFill>
                  <a:schemeClr val="accent2">
                    <a:lumMod val="75000"/>
                  </a:schemeClr>
                </a:solidFill>
                <a:latin typeface="Arial" panose="020B0604020202020204" pitchFamily="34" charset="0"/>
                <a:cs typeface="Arial" panose="020B0604020202020204" pitchFamily="34" charset="0"/>
              </a:rPr>
              <a:t>Ďakujem za pozornosť</a:t>
            </a:r>
          </a:p>
          <a:p>
            <a:endParaRPr lang="sk-SK" sz="4400" b="1" dirty="0" smtClean="0">
              <a:solidFill>
                <a:srgbClr val="FF0000"/>
              </a:solidFill>
            </a:endParaRPr>
          </a:p>
          <a:p>
            <a:endParaRPr lang="sk-SK" sz="4400" b="1" dirty="0" smtClean="0">
              <a:solidFill>
                <a:srgbClr val="FF0000"/>
              </a:solidFill>
            </a:endParaRPr>
          </a:p>
          <a:p>
            <a:endParaRPr lang="sk-SK" dirty="0" smtClean="0"/>
          </a:p>
          <a:p>
            <a:endParaRPr lang="sk-SK" dirty="0" smtClean="0"/>
          </a:p>
          <a:p>
            <a:r>
              <a:rPr lang="sk-SK" dirty="0" smtClean="0"/>
              <a:t>					</a:t>
            </a:r>
          </a:p>
          <a:p>
            <a:r>
              <a:rPr lang="sk-SK" dirty="0" smtClean="0"/>
              <a:t>			</a:t>
            </a:r>
            <a:r>
              <a:rPr lang="sk-SK" dirty="0" smtClean="0">
                <a:solidFill>
                  <a:schemeClr val="accent2">
                    <a:lumMod val="75000"/>
                  </a:schemeClr>
                </a:solidFill>
                <a:latin typeface="Arial" panose="020B0604020202020204" pitchFamily="34" charset="0"/>
                <a:cs typeface="Arial" panose="020B0604020202020204" pitchFamily="34" charset="0"/>
              </a:rPr>
              <a:t>D</a:t>
            </a:r>
            <a:r>
              <a:rPr lang="sk-SK" sz="3200" dirty="0" smtClean="0">
                <a:solidFill>
                  <a:schemeClr val="accent2">
                    <a:lumMod val="75000"/>
                  </a:schemeClr>
                </a:solidFill>
                <a:latin typeface="Arial" panose="020B0604020202020204" pitchFamily="34" charset="0"/>
                <a:cs typeface="Arial" panose="020B0604020202020204" pitchFamily="34" charset="0"/>
              </a:rPr>
              <a:t>oc. PhDr. Rita RAFAJLOVIČOVÁ, PhD.</a:t>
            </a:r>
          </a:p>
          <a:p>
            <a:endParaRPr lang="sk-SK" dirty="0">
              <a:solidFill>
                <a:srgbClr val="C00000"/>
              </a:solidFill>
              <a:latin typeface="Arial" panose="020B0604020202020204" pitchFamily="34" charset="0"/>
              <a:cs typeface="Arial" panose="020B0604020202020204" pitchFamily="34" charset="0"/>
            </a:endParaRPr>
          </a:p>
        </p:txBody>
      </p:sp>
      <p:pic>
        <p:nvPicPr>
          <p:cNvPr id="16" name="Obrázok 15" descr="NUCEM_priehl.png"/>
          <p:cNvPicPr>
            <a:picLocks noChangeAspect="1"/>
          </p:cNvPicPr>
          <p:nvPr/>
        </p:nvPicPr>
        <p:blipFill>
          <a:blip r:embed="rId5" cstate="print"/>
          <a:stretch>
            <a:fillRect/>
          </a:stretch>
        </p:blipFill>
        <p:spPr>
          <a:xfrm>
            <a:off x="1115616" y="620688"/>
            <a:ext cx="1512167" cy="525971"/>
          </a:xfrm>
          <a:prstGeom prst="rect">
            <a:avLst/>
          </a:prstGeom>
        </p:spPr>
      </p:pic>
      <p:pic>
        <p:nvPicPr>
          <p:cNvPr id="17" name="Obrázok 16" descr="EU-ESF-VERTICAL-COLOR.png"/>
          <p:cNvPicPr>
            <a:picLocks noChangeAspect="1"/>
          </p:cNvPicPr>
          <p:nvPr/>
        </p:nvPicPr>
        <p:blipFill>
          <a:blip r:embed="rId6" cstate="print"/>
          <a:stretch>
            <a:fillRect/>
          </a:stretch>
        </p:blipFill>
        <p:spPr>
          <a:xfrm>
            <a:off x="7020272" y="476672"/>
            <a:ext cx="1080120" cy="936104"/>
          </a:xfrm>
          <a:prstGeom prst="rect">
            <a:avLst/>
          </a:prstGeom>
        </p:spPr>
      </p:pic>
      <p:pic>
        <p:nvPicPr>
          <p:cNvPr id="18" name="Obrázok 17" descr="OPV farebne.png"/>
          <p:cNvPicPr>
            <a:picLocks noChangeAspect="1"/>
          </p:cNvPicPr>
          <p:nvPr/>
        </p:nvPicPr>
        <p:blipFill>
          <a:blip r:embed="rId7" cstate="print"/>
          <a:stretch>
            <a:fillRect/>
          </a:stretch>
        </p:blipFill>
        <p:spPr>
          <a:xfrm>
            <a:off x="3635896" y="404664"/>
            <a:ext cx="1857388" cy="1861799"/>
          </a:xfrm>
          <a:prstGeom prst="rect">
            <a:avLst/>
          </a:prstGeom>
        </p:spPr>
      </p:pic>
    </p:spTree>
    <p:extLst>
      <p:ext uri="{BB962C8B-B14F-4D97-AF65-F5344CB8AC3E}">
        <p14:creationId xmlns:p14="http://schemas.microsoft.com/office/powerpoint/2010/main" val="355315600"/>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anim calcmode="lin" valueType="num">
                                      <p:cBhvr>
                                        <p:cTn id="13" dur="500" fill="hold"/>
                                        <p:tgtEl>
                                          <p:spTgt spid="15">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1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5">
                                            <p:txEl>
                                              <p:pRg st="9" end="9"/>
                                            </p:txEl>
                                          </p:spTgt>
                                        </p:tgtEl>
                                        <p:attrNameLst>
                                          <p:attrName>style.visibility</p:attrName>
                                        </p:attrNameLst>
                                      </p:cBhvr>
                                      <p:to>
                                        <p:strVal val="visible"/>
                                      </p:to>
                                    </p:set>
                                    <p:anim calcmode="lin" valueType="num">
                                      <p:cBhvr>
                                        <p:cTn id="19" dur="500" fill="hold"/>
                                        <p:tgtEl>
                                          <p:spTgt spid="15">
                                            <p:txEl>
                                              <p:pRg st="9" end="9"/>
                                            </p:txEl>
                                          </p:spTgt>
                                        </p:tgtEl>
                                        <p:attrNameLst>
                                          <p:attrName>ppt_w</p:attrName>
                                        </p:attrNameLst>
                                      </p:cBhvr>
                                      <p:tavLst>
                                        <p:tav tm="0">
                                          <p:val>
                                            <p:fltVal val="0"/>
                                          </p:val>
                                        </p:tav>
                                        <p:tav tm="100000">
                                          <p:val>
                                            <p:strVal val="#ppt_w"/>
                                          </p:val>
                                        </p:tav>
                                      </p:tavLst>
                                    </p:anim>
                                    <p:anim calcmode="lin" valueType="num">
                                      <p:cBhvr>
                                        <p:cTn id="20" dur="500" fill="hold"/>
                                        <p:tgtEl>
                                          <p:spTgt spid="15">
                                            <p:txEl>
                                              <p:pRg st="9" end="9"/>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9" name="Nadpis 1"/>
          <p:cNvSpPr txBox="1">
            <a:spLocks/>
          </p:cNvSpPr>
          <p:nvPr/>
        </p:nvSpPr>
        <p:spPr>
          <a:xfrm>
            <a:off x="395536" y="116632"/>
            <a:ext cx="8280920" cy="1152128"/>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3200" b="1" dirty="0" smtClean="0">
                <a:solidFill>
                  <a:schemeClr val="accent2">
                    <a:lumMod val="75000"/>
                  </a:schemeClr>
                </a:solidFill>
                <a:latin typeface="Arial" panose="020B0604020202020204" pitchFamily="34" charset="0"/>
                <a:cs typeface="Arial" panose="020B0604020202020204" pitchFamily="34" charset="0"/>
              </a:rPr>
              <a:t>Čo sú špecifikácie testu?</a:t>
            </a:r>
            <a:endParaRPr lang="sk-SK" sz="3200" b="1" dirty="0">
              <a:solidFill>
                <a:schemeClr val="accent2">
                  <a:lumMod val="75000"/>
                </a:schemeClr>
              </a:solidFill>
              <a:latin typeface="Arial" panose="020B0604020202020204" pitchFamily="34" charset="0"/>
              <a:cs typeface="Arial" panose="020B0604020202020204" pitchFamily="34" charset="0"/>
            </a:endParaRPr>
          </a:p>
        </p:txBody>
      </p:sp>
      <p:pic>
        <p:nvPicPr>
          <p:cNvPr id="10" name="Picture 3"/>
          <p:cNvPicPr>
            <a:picLocks noChangeAspect="1" noChangeArrowheads="1"/>
          </p:cNvPicPr>
          <p:nvPr/>
        </p:nvPicPr>
        <p:blipFill>
          <a:blip r:embed="rId5" cstate="print"/>
          <a:srcRect/>
          <a:stretch>
            <a:fillRect/>
          </a:stretch>
        </p:blipFill>
        <p:spPr bwMode="auto">
          <a:xfrm>
            <a:off x="7236296" y="118224"/>
            <a:ext cx="1584176" cy="1728192"/>
          </a:xfrm>
          <a:prstGeom prst="rect">
            <a:avLst/>
          </a:prstGeom>
          <a:noFill/>
          <a:ln w="9525">
            <a:noFill/>
            <a:miter lim="800000"/>
            <a:headEnd/>
            <a:tailEnd/>
          </a:ln>
          <a:effectLst/>
        </p:spPr>
      </p:pic>
      <p:pic>
        <p:nvPicPr>
          <p:cNvPr id="11" name="Picture 4" descr="C:\Users\Rita Rafajlovičová\AppData\Local\Microsoft\Windows\INetCache\IE\FW8BWC9H\MC900434403[1].wmf"/>
          <p:cNvPicPr>
            <a:picLocks noChangeAspect="1" noChangeArrowheads="1"/>
          </p:cNvPicPr>
          <p:nvPr/>
        </p:nvPicPr>
        <p:blipFill>
          <a:blip r:embed="rId6" cstate="print"/>
          <a:srcRect/>
          <a:stretch>
            <a:fillRect/>
          </a:stretch>
        </p:blipFill>
        <p:spPr bwMode="auto">
          <a:xfrm>
            <a:off x="323528" y="116632"/>
            <a:ext cx="1368152" cy="1728192"/>
          </a:xfrm>
          <a:prstGeom prst="rect">
            <a:avLst/>
          </a:prstGeom>
          <a:noFill/>
        </p:spPr>
      </p:pic>
      <p:sp>
        <p:nvSpPr>
          <p:cNvPr id="16" name="BlokTextu 15"/>
          <p:cNvSpPr txBox="1"/>
          <p:nvPr/>
        </p:nvSpPr>
        <p:spPr>
          <a:xfrm>
            <a:off x="107504" y="1916832"/>
            <a:ext cx="9036496" cy="5016758"/>
          </a:xfrm>
          <a:prstGeom prst="rect">
            <a:avLst/>
          </a:prstGeom>
          <a:noFill/>
        </p:spPr>
        <p:txBody>
          <a:bodyPr wrap="square" rtlCol="0">
            <a:spAutoFit/>
          </a:bodyPr>
          <a:lstStyle/>
          <a:p>
            <a:r>
              <a:rPr lang="sk-SK" sz="2400" b="1" dirty="0" smtClean="0">
                <a:solidFill>
                  <a:srgbClr val="0070C0"/>
                </a:solidFill>
                <a:latin typeface="Arial" panose="020B0604020202020204" pitchFamily="34" charset="0"/>
                <a:cs typeface="Arial" panose="020B0604020202020204" pitchFamily="34" charset="0"/>
                <a:sym typeface="Wingdings 2"/>
              </a:rPr>
              <a:t> </a:t>
            </a:r>
            <a:r>
              <a:rPr lang="sk-SK" sz="2400" dirty="0">
                <a:solidFill>
                  <a:schemeClr val="accent2">
                    <a:lumMod val="75000"/>
                  </a:schemeClr>
                </a:solidFill>
                <a:latin typeface="Arial" panose="020B0604020202020204" pitchFamily="34" charset="0"/>
                <a:ea typeface="+mj-ea"/>
                <a:cs typeface="Arial" panose="020B0604020202020204" pitchFamily="34" charset="0"/>
                <a:sym typeface="Wingdings 2"/>
              </a:rPr>
              <a:t>technická</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dirty="0">
                <a:solidFill>
                  <a:schemeClr val="accent2">
                    <a:lumMod val="75000"/>
                  </a:schemeClr>
                </a:solidFill>
                <a:latin typeface="Arial" panose="020B0604020202020204" pitchFamily="34" charset="0"/>
                <a:ea typeface="+mj-ea"/>
                <a:cs typeface="Arial" panose="020B0604020202020204" pitchFamily="34" charset="0"/>
                <a:sym typeface="Wingdings 2"/>
              </a:rPr>
              <a:t>charakteristika</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en-US" sz="2400" b="1" dirty="0" smtClean="0">
                <a:solidFill>
                  <a:schemeClr val="accent2">
                    <a:lumMod val="75000"/>
                  </a:schemeClr>
                </a:solidFill>
                <a:latin typeface="Arial" panose="020B0604020202020204" pitchFamily="34" charset="0"/>
                <a:cs typeface="Arial" panose="020B0604020202020204" pitchFamily="34" charset="0"/>
                <a:sym typeface="Wingdings 2"/>
              </a:rPr>
              <a:t>(</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detailný plán</a:t>
            </a:r>
            <a:r>
              <a:rPr lang="en-US" sz="2400" b="1"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testu</a:t>
            </a:r>
          </a:p>
          <a:p>
            <a:pPr marL="342900" indent="-342900">
              <a:buFontTx/>
              <a:buChar char="-"/>
            </a:pPr>
            <a:r>
              <a:rPr lang="sk-SK" sz="2400" dirty="0" smtClean="0">
                <a:latin typeface="Arial" panose="020B0604020202020204" pitchFamily="34" charset="0"/>
                <a:cs typeface="Arial" panose="020B0604020202020204" pitchFamily="34" charset="0"/>
                <a:sym typeface="Wingdings 2"/>
              </a:rPr>
              <a:t>poskytuje oficiálny výkaz o tom,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čo</a:t>
            </a:r>
            <a:r>
              <a:rPr lang="sk-SK" sz="2400" dirty="0" smtClean="0">
                <a:latin typeface="Arial" panose="020B0604020202020204" pitchFamily="34" charset="0"/>
                <a:cs typeface="Arial" panose="020B0604020202020204" pitchFamily="34" charset="0"/>
                <a:sym typeface="Wingdings 2"/>
              </a:rPr>
              <a:t> test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testuje</a:t>
            </a:r>
            <a:r>
              <a:rPr lang="sk-SK" sz="2400"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a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ako</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to</a:t>
            </a:r>
            <a:r>
              <a:rPr lang="sk-SK" sz="2400" b="1" dirty="0" smtClean="0">
                <a:solidFill>
                  <a:srgbClr val="C00000"/>
                </a:solidFill>
                <a:latin typeface="Arial" panose="020B0604020202020204" pitchFamily="34" charset="0"/>
                <a:cs typeface="Arial" panose="020B0604020202020204" pitchFamily="34" charset="0"/>
                <a:sym typeface="Wingdings 2"/>
              </a:rPr>
              <a:t>                                                 </a:t>
            </a:r>
          </a:p>
          <a:p>
            <a:r>
              <a:rPr lang="sk-SK" sz="2400" b="1" dirty="0">
                <a:solidFill>
                  <a:srgbClr val="C00000"/>
                </a:solidFill>
                <a:latin typeface="Arial" panose="020B0604020202020204" pitchFamily="34" charset="0"/>
                <a:cs typeface="Arial" panose="020B0604020202020204" pitchFamily="34" charset="0"/>
                <a:sym typeface="Wingdings 2"/>
              </a:rPr>
              <a:t> </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testuje;</a:t>
            </a:r>
          </a:p>
          <a:p>
            <a:pPr marL="342900" indent="-342900">
              <a:buFontTx/>
              <a:buChar char="-"/>
            </a:pPr>
            <a:r>
              <a:rPr lang="sk-SK" sz="2400" dirty="0" smtClean="0">
                <a:latin typeface="Arial" panose="020B0604020202020204" pitchFamily="34" charset="0"/>
                <a:cs typeface="Arial" panose="020B0604020202020204" pitchFamily="34" charset="0"/>
                <a:sym typeface="Wingdings 2"/>
              </a:rPr>
              <a:t>podrobný plán postupu pri príprave testu, ktorý </a:t>
            </a:r>
            <a:r>
              <a:rPr lang="sk-SK" sz="2400" dirty="0" smtClean="0">
                <a:latin typeface="Arial" panose="020B0604020202020204" pitchFamily="34" charset="0"/>
                <a:cs typeface="Arial" panose="020B0604020202020204" pitchFamily="34" charset="0"/>
              </a:rPr>
              <a:t>určuje jazykovú  </a:t>
            </a:r>
          </a:p>
          <a:p>
            <a:r>
              <a:rPr lang="sk-SK" sz="2400" dirty="0">
                <a:latin typeface="Arial" panose="020B0604020202020204" pitchFamily="34" charset="0"/>
                <a:cs typeface="Arial" panose="020B0604020202020204" pitchFamily="34" charset="0"/>
              </a:rPr>
              <a:t> </a:t>
            </a:r>
            <a:r>
              <a:rPr lang="sk-SK" sz="2400" dirty="0" smtClean="0">
                <a:latin typeface="Arial" panose="020B0604020202020204" pitchFamily="34" charset="0"/>
                <a:cs typeface="Arial" panose="020B0604020202020204" pitchFamily="34" charset="0"/>
              </a:rPr>
              <a:t>   úroveň a obsah na ktorý sa úlohy majú orientovať; </a:t>
            </a:r>
          </a:p>
          <a:p>
            <a:pPr marL="342900" indent="-342900">
              <a:buFontTx/>
              <a:buChar char="-"/>
            </a:pPr>
            <a:r>
              <a:rPr lang="sk-SK" sz="2400" dirty="0" smtClean="0">
                <a:latin typeface="Arial" panose="020B0604020202020204" pitchFamily="34" charset="0"/>
                <a:cs typeface="Arial" panose="020B0604020202020204" pitchFamily="34" charset="0"/>
                <a:sym typeface="Wingdings 2"/>
              </a:rPr>
              <a:t>poskytuje informácie o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trvaní</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testu,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počte</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jeho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častí,</a:t>
            </a:r>
            <a:r>
              <a:rPr lang="sk-SK" sz="2400"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typoch   </a:t>
            </a:r>
          </a:p>
          <a:p>
            <a:r>
              <a:rPr lang="sk-SK" sz="2400" b="1" dirty="0">
                <a:solidFill>
                  <a:schemeClr val="accent2">
                    <a:lumMod val="75000"/>
                  </a:schemeClr>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   zadaní,</a:t>
            </a:r>
            <a:r>
              <a:rPr lang="sk-SK" sz="2400"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počte úloh</a:t>
            </a:r>
            <a:r>
              <a:rPr lang="sk-SK" sz="2400" b="1" dirty="0" smtClean="0">
                <a:solidFill>
                  <a:srgbClr val="0070C0"/>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a</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úrovne</a:t>
            </a:r>
            <a:r>
              <a:rPr lang="sk-SK" sz="2400" b="1" dirty="0" smtClean="0">
                <a:solidFill>
                  <a:srgbClr val="0070C0"/>
                </a:solidFill>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ich</a:t>
            </a:r>
            <a:r>
              <a:rPr lang="sk-SK" sz="2400" b="1" dirty="0" smtClean="0">
                <a:solidFill>
                  <a:srgbClr val="C00000"/>
                </a:solidFill>
                <a:latin typeface="Arial" panose="020B0604020202020204" pitchFamily="34" charset="0"/>
                <a:cs typeface="Arial" panose="020B0604020202020204" pitchFamily="34" charset="0"/>
                <a:sym typeface="Wingdings 2"/>
              </a:rPr>
              <a:t> </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osvojenia;</a:t>
            </a:r>
            <a:endParaRPr lang="sk-SK" sz="2400" dirty="0" smtClean="0">
              <a:solidFill>
                <a:schemeClr val="accent2">
                  <a:lumMod val="75000"/>
                </a:schemeClr>
              </a:solidFill>
              <a:latin typeface="Arial" panose="020B0604020202020204" pitchFamily="34" charset="0"/>
              <a:cs typeface="Arial" panose="020B0604020202020204" pitchFamily="34" charset="0"/>
              <a:sym typeface="Wingdings 2"/>
            </a:endParaRPr>
          </a:p>
          <a:p>
            <a:pPr marL="342900" indent="-342900">
              <a:buFontTx/>
              <a:buChar char="-"/>
            </a:pPr>
            <a:r>
              <a:rPr lang="sk-SK" sz="2400" dirty="0" smtClean="0">
                <a:latin typeface="Arial" panose="020B0604020202020204" pitchFamily="34" charset="0"/>
                <a:cs typeface="Arial" panose="020B0604020202020204" pitchFamily="34" charset="0"/>
              </a:rPr>
              <a:t>je základom pre stanovenie </a:t>
            </a:r>
            <a:r>
              <a:rPr lang="sk-SK" sz="2400" dirty="0" err="1" smtClean="0">
                <a:latin typeface="Arial" panose="020B0604020202020204" pitchFamily="34" charset="0"/>
                <a:cs typeface="Arial" panose="020B0604020202020204" pitchFamily="34" charset="0"/>
              </a:rPr>
              <a:t>konštruktovej</a:t>
            </a:r>
            <a:r>
              <a:rPr lang="sk-SK" sz="2400" dirty="0" smtClean="0">
                <a:latin typeface="Arial" panose="020B0604020202020204" pitchFamily="34" charset="0"/>
                <a:cs typeface="Arial" panose="020B0604020202020204" pitchFamily="34" charset="0"/>
              </a:rPr>
              <a:t> </a:t>
            </a:r>
            <a:r>
              <a:rPr lang="sk-SK" sz="2400" dirty="0" err="1" smtClean="0">
                <a:latin typeface="Arial" panose="020B0604020202020204" pitchFamily="34" charset="0"/>
                <a:cs typeface="Arial" panose="020B0604020202020204" pitchFamily="34" charset="0"/>
              </a:rPr>
              <a:t>validity</a:t>
            </a:r>
            <a:r>
              <a:rPr lang="sk-SK" sz="2400" dirty="0" smtClean="0">
                <a:latin typeface="Arial" panose="020B0604020202020204" pitchFamily="34" charset="0"/>
                <a:cs typeface="Arial" panose="020B0604020202020204" pitchFamily="34" charset="0"/>
              </a:rPr>
              <a:t> a</a:t>
            </a:r>
            <a:r>
              <a:rPr lang="sk-SK" sz="2400" dirty="0" smtClean="0">
                <a:latin typeface="Arial" panose="020B0604020202020204" pitchFamily="34" charset="0"/>
                <a:cs typeface="Arial" panose="020B0604020202020204" pitchFamily="34" charset="0"/>
                <a:sym typeface="Wingdings 2"/>
              </a:rPr>
              <a:t> pre           </a:t>
            </a:r>
          </a:p>
          <a:p>
            <a:r>
              <a:rPr lang="sk-SK" sz="2400" dirty="0">
                <a:latin typeface="Arial" panose="020B0604020202020204" pitchFamily="34" charset="0"/>
                <a:cs typeface="Arial" panose="020B0604020202020204" pitchFamily="34" charset="0"/>
                <a:sym typeface="Wingdings 2"/>
              </a:rPr>
              <a:t> </a:t>
            </a:r>
            <a:r>
              <a:rPr lang="sk-SK" sz="2400" dirty="0" smtClean="0">
                <a:latin typeface="Arial" panose="020B0604020202020204" pitchFamily="34" charset="0"/>
                <a:cs typeface="Arial" panose="020B0604020202020204" pitchFamily="34" charset="0"/>
                <a:sym typeface="Wingdings 2"/>
              </a:rPr>
              <a:t>   posudzovanie </a:t>
            </a:r>
            <a:r>
              <a:rPr lang="sk-SK" sz="2400" dirty="0" err="1" smtClean="0">
                <a:latin typeface="Arial" panose="020B0604020202020204" pitchFamily="34" charset="0"/>
                <a:cs typeface="Arial" panose="020B0604020202020204" pitchFamily="34" charset="0"/>
                <a:sym typeface="Wingdings 2"/>
              </a:rPr>
              <a:t>validity</a:t>
            </a:r>
            <a:r>
              <a:rPr lang="sk-SK" sz="2400" dirty="0" smtClean="0">
                <a:latin typeface="Arial" panose="020B0604020202020204" pitchFamily="34" charset="0"/>
                <a:cs typeface="Arial" panose="020B0604020202020204" pitchFamily="34" charset="0"/>
                <a:sym typeface="Wingdings 2"/>
              </a:rPr>
              <a:t> testu; </a:t>
            </a:r>
          </a:p>
          <a:p>
            <a:pPr marL="342900" indent="-342900">
              <a:buFontTx/>
              <a:buChar char="-"/>
            </a:pPr>
            <a:r>
              <a:rPr lang="sk-SK" sz="2400" dirty="0" smtClean="0">
                <a:latin typeface="Arial" panose="020B0604020202020204" pitchFamily="34" charset="0"/>
                <a:cs typeface="Arial" panose="020B0604020202020204" pitchFamily="34" charset="0"/>
                <a:sym typeface="Wingdings 2"/>
              </a:rPr>
              <a:t>šablóna, ktorá umožňuje viackrát test reprodukovať;</a:t>
            </a:r>
          </a:p>
          <a:p>
            <a:pPr marL="342900" indent="-342900">
              <a:buFontTx/>
              <a:buChar char="-"/>
            </a:pPr>
            <a:r>
              <a:rPr lang="sk-SK" sz="2400" dirty="0" smtClean="0">
                <a:latin typeface="Arial" panose="020B0604020202020204" pitchFamily="34" charset="0"/>
                <a:cs typeface="Arial" panose="020B0604020202020204" pitchFamily="34" charset="0"/>
                <a:sym typeface="Wingdings 2"/>
              </a:rPr>
              <a:t>vypracovanie špecifikácií  je kľúčovou časťou vypracovanie     testu a procesu hodnotenia.</a:t>
            </a:r>
          </a:p>
          <a:p>
            <a:r>
              <a:rPr lang="sk-SK" sz="2400" dirty="0" smtClean="0">
                <a:latin typeface="Arial" panose="020B0604020202020204" pitchFamily="34" charset="0"/>
                <a:cs typeface="Arial" panose="020B0604020202020204" pitchFamily="34" charset="0"/>
                <a:sym typeface="Wingdings 2"/>
              </a:rPr>
              <a:t>    </a:t>
            </a:r>
            <a:r>
              <a:rPr lang="en-US" b="1" dirty="0" smtClean="0">
                <a:solidFill>
                  <a:srgbClr val="C00000"/>
                </a:solidFill>
                <a:latin typeface="Arial" panose="020B0604020202020204" pitchFamily="34" charset="0"/>
                <a:cs typeface="Arial" panose="020B0604020202020204" pitchFamily="34" charset="0"/>
                <a:sym typeface="Wingdings 2"/>
              </a:rPr>
              <a:t>    </a:t>
            </a:r>
            <a:endParaRPr lang="sk-SK"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111176"/>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 calcmode="lin" valueType="num">
                                      <p:cBhvr>
                                        <p:cTn id="13"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anim calcmode="lin" valueType="num">
                                      <p:cBhvr additive="base">
                                        <p:cTn id="19"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 calcmode="lin" valueType="num">
                                      <p:cBhvr additive="base">
                                        <p:cTn id="2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xEl>
                                              <p:pRg st="3" end="3"/>
                                            </p:txEl>
                                          </p:spTgt>
                                        </p:tgtEl>
                                        <p:attrNameLst>
                                          <p:attrName>style.visibility</p:attrName>
                                        </p:attrNameLst>
                                      </p:cBhvr>
                                      <p:to>
                                        <p:strVal val="visible"/>
                                      </p:to>
                                    </p:set>
                                    <p:anim calcmode="lin" valueType="num">
                                      <p:cBhvr additive="base">
                                        <p:cTn id="2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6">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6">
                                            <p:txEl>
                                              <p:pRg st="4" end="4"/>
                                            </p:txEl>
                                          </p:spTgt>
                                        </p:tgtEl>
                                        <p:attrNameLst>
                                          <p:attrName>style.visibility</p:attrName>
                                        </p:attrNameLst>
                                      </p:cBhvr>
                                      <p:to>
                                        <p:strVal val="visible"/>
                                      </p:to>
                                    </p:set>
                                    <p:anim calcmode="lin" valueType="num">
                                      <p:cBhvr additive="base">
                                        <p:cTn id="33"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
                                            <p:txEl>
                                              <p:pRg st="5" end="5"/>
                                            </p:txEl>
                                          </p:spTgt>
                                        </p:tgtEl>
                                        <p:attrNameLst>
                                          <p:attrName>style.visibility</p:attrName>
                                        </p:attrNameLst>
                                      </p:cBhvr>
                                      <p:to>
                                        <p:strVal val="visible"/>
                                      </p:to>
                                    </p:set>
                                    <p:anim calcmode="lin" valueType="num">
                                      <p:cBhvr additive="base">
                                        <p:cTn id="39"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6">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xEl>
                                              <p:pRg st="6" end="6"/>
                                            </p:txEl>
                                          </p:spTgt>
                                        </p:tgtEl>
                                        <p:attrNameLst>
                                          <p:attrName>style.visibility</p:attrName>
                                        </p:attrNameLst>
                                      </p:cBhvr>
                                      <p:to>
                                        <p:strVal val="visible"/>
                                      </p:to>
                                    </p:set>
                                    <p:anim calcmode="lin" valueType="num">
                                      <p:cBhvr additive="base">
                                        <p:cTn id="43"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6">
                                            <p:txEl>
                                              <p:pRg st="7" end="7"/>
                                            </p:txEl>
                                          </p:spTgt>
                                        </p:tgtEl>
                                        <p:attrNameLst>
                                          <p:attrName>style.visibility</p:attrName>
                                        </p:attrNameLst>
                                      </p:cBhvr>
                                      <p:to>
                                        <p:strVal val="visible"/>
                                      </p:to>
                                    </p:set>
                                    <p:anim calcmode="lin" valueType="num">
                                      <p:cBhvr additive="base">
                                        <p:cTn id="49"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txEl>
                                              <p:pRg st="7" end="7"/>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6">
                                            <p:txEl>
                                              <p:pRg st="8" end="8"/>
                                            </p:txEl>
                                          </p:spTgt>
                                        </p:tgtEl>
                                        <p:attrNameLst>
                                          <p:attrName>style.visibility</p:attrName>
                                        </p:attrNameLst>
                                      </p:cBhvr>
                                      <p:to>
                                        <p:strVal val="visible"/>
                                      </p:to>
                                    </p:set>
                                    <p:anim calcmode="lin" valueType="num">
                                      <p:cBhvr additive="base">
                                        <p:cTn id="53"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6">
                                            <p:txEl>
                                              <p:pRg st="9" end="9"/>
                                            </p:txEl>
                                          </p:spTgt>
                                        </p:tgtEl>
                                        <p:attrNameLst>
                                          <p:attrName>style.visibility</p:attrName>
                                        </p:attrNameLst>
                                      </p:cBhvr>
                                      <p:to>
                                        <p:strVal val="visible"/>
                                      </p:to>
                                    </p:set>
                                    <p:anim calcmode="lin" valueType="num">
                                      <p:cBhvr additive="base">
                                        <p:cTn id="59"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6">
                                            <p:txEl>
                                              <p:pRg st="10" end="10"/>
                                            </p:txEl>
                                          </p:spTgt>
                                        </p:tgtEl>
                                        <p:attrNameLst>
                                          <p:attrName>style.visibility</p:attrName>
                                        </p:attrNameLst>
                                      </p:cBhvr>
                                      <p:to>
                                        <p:strVal val="visible"/>
                                      </p:to>
                                    </p:set>
                                    <p:anim calcmode="lin" valueType="num">
                                      <p:cBhvr additive="base">
                                        <p:cTn id="65"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251520" y="274638"/>
            <a:ext cx="8435280" cy="778098"/>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Kto potrebuje špecifikácie testu?</a:t>
            </a:r>
            <a:endParaRPr lang="sk-SK" b="1" dirty="0">
              <a:solidFill>
                <a:schemeClr val="accent2">
                  <a:lumMod val="75000"/>
                </a:schemeClr>
              </a:solidFill>
              <a:latin typeface="Arial" panose="020B0604020202020204" pitchFamily="34" charset="0"/>
              <a:cs typeface="Arial" panose="020B0604020202020204" pitchFamily="34" charset="0"/>
            </a:endParaRPr>
          </a:p>
        </p:txBody>
      </p:sp>
      <p:sp>
        <p:nvSpPr>
          <p:cNvPr id="9" name="Zástupný symbol obsahu 2"/>
          <p:cNvSpPr txBox="1">
            <a:spLocks/>
          </p:cNvSpPr>
          <p:nvPr/>
        </p:nvSpPr>
        <p:spPr>
          <a:xfrm>
            <a:off x="467544" y="1052736"/>
            <a:ext cx="8219256" cy="4967064"/>
          </a:xfrm>
          <a:prstGeom prst="rect">
            <a:avLst/>
          </a:prstGeom>
        </p:spPr>
        <p:txBody>
          <a:bodyPr>
            <a:normAutofit fontScale="92500" lnSpcReduction="1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marL="457200" indent="-457200" algn="l">
              <a:buFont typeface="Arial" panose="020B0604020202020204" pitchFamily="34" charset="0"/>
              <a:buChar char="•"/>
            </a:pPr>
            <a:r>
              <a:rPr lang="sk-SK" sz="2800" b="1" dirty="0" smtClean="0">
                <a:solidFill>
                  <a:schemeClr val="accent2">
                    <a:lumMod val="75000"/>
                  </a:schemeClr>
                </a:solidFill>
                <a:latin typeface="Arial" panose="020B0604020202020204" pitchFamily="34" charset="0"/>
                <a:cs typeface="Arial" panose="020B0604020202020204" pitchFamily="34" charset="0"/>
              </a:rPr>
              <a:t>tvorcovia testov</a:t>
            </a:r>
            <a:r>
              <a:rPr lang="sk-SK" dirty="0" smtClean="0">
                <a:solidFill>
                  <a:schemeClr val="tx1"/>
                </a:solidFill>
                <a:latin typeface="Arial" panose="020B0604020202020204" pitchFamily="34" charset="0"/>
                <a:cs typeface="Arial" panose="020B0604020202020204" pitchFamily="34" charset="0"/>
              </a:rPr>
              <a:t>, </a:t>
            </a:r>
            <a:r>
              <a:rPr lang="sk-SK" sz="2400" dirty="0" smtClean="0">
                <a:solidFill>
                  <a:schemeClr val="tx1"/>
                </a:solidFill>
                <a:latin typeface="Arial" panose="020B0604020202020204" pitchFamily="34" charset="0"/>
                <a:cs typeface="Arial" panose="020B0604020202020204" pitchFamily="34" charset="0"/>
              </a:rPr>
              <a:t>ktorí potrebujú jasné stanovenie  </a:t>
            </a:r>
          </a:p>
          <a:p>
            <a:pPr algn="l"/>
            <a:r>
              <a:rPr lang="sk-SK" sz="2400" dirty="0" smtClean="0">
                <a:solidFill>
                  <a:schemeClr val="tx1"/>
                </a:solidFill>
                <a:latin typeface="Arial" panose="020B0604020202020204" pitchFamily="34" charset="0"/>
                <a:cs typeface="Arial" panose="020B0604020202020204" pitchFamily="34" charset="0"/>
              </a:rPr>
              <a:t>- pre koho je test určený,</a:t>
            </a:r>
          </a:p>
          <a:p>
            <a:pPr algn="l"/>
            <a:r>
              <a:rPr lang="sk-SK" sz="2400" dirty="0" smtClean="0">
                <a:solidFill>
                  <a:schemeClr val="tx1"/>
                </a:solidFill>
                <a:latin typeface="Arial" panose="020B0604020202020204" pitchFamily="34" charset="0"/>
                <a:cs typeface="Arial" panose="020B0604020202020204" pitchFamily="34" charset="0"/>
              </a:rPr>
              <a:t>- aký má mať účel a obsah,</a:t>
            </a:r>
          </a:p>
          <a:p>
            <a:pPr algn="l"/>
            <a:r>
              <a:rPr lang="sk-SK" sz="2400" dirty="0" smtClean="0">
                <a:solidFill>
                  <a:schemeClr val="tx1"/>
                </a:solidFill>
                <a:latin typeface="Arial" panose="020B0604020202020204" pitchFamily="34" charset="0"/>
                <a:cs typeface="Arial" panose="020B0604020202020204" pitchFamily="34" charset="0"/>
              </a:rPr>
              <a:t>- aké metódy sa majú použiť,</a:t>
            </a:r>
          </a:p>
          <a:p>
            <a:pPr algn="l"/>
            <a:r>
              <a:rPr lang="sk-SK" sz="2400" dirty="0" smtClean="0">
                <a:solidFill>
                  <a:schemeClr val="tx1"/>
                </a:solidFill>
                <a:latin typeface="Arial" panose="020B0604020202020204" pitchFamily="34" charset="0"/>
                <a:cs typeface="Arial" panose="020B0604020202020204" pitchFamily="34" charset="0"/>
              </a:rPr>
              <a:t>- koľko  častí má mať,</a:t>
            </a:r>
          </a:p>
          <a:p>
            <a:pPr algn="l"/>
            <a:r>
              <a:rPr lang="sk-SK" sz="2400" dirty="0" smtClean="0">
                <a:solidFill>
                  <a:schemeClr val="tx1"/>
                </a:solidFill>
                <a:latin typeface="Arial" panose="020B0604020202020204" pitchFamily="34" charset="0"/>
                <a:cs typeface="Arial" panose="020B0604020202020204" pitchFamily="34" charset="0"/>
              </a:rPr>
              <a:t>- ako dlho má trvať.</a:t>
            </a:r>
          </a:p>
          <a:p>
            <a:pPr marL="457200" indent="-457200" algn="l">
              <a:buFont typeface="Arial" panose="020B0604020202020204" pitchFamily="34" charset="0"/>
              <a:buChar char="•"/>
            </a:pPr>
            <a:r>
              <a:rPr lang="sk-SK" sz="2800" b="1" dirty="0" smtClean="0">
                <a:solidFill>
                  <a:schemeClr val="accent2">
                    <a:lumMod val="75000"/>
                  </a:schemeClr>
                </a:solidFill>
                <a:latin typeface="Arial" panose="020B0604020202020204" pitchFamily="34" charset="0"/>
                <a:cs typeface="Arial" panose="020B0604020202020204" pitchFamily="34" charset="0"/>
                <a:sym typeface="Wingdings 2"/>
              </a:rPr>
              <a:t>zodpovední za s</a:t>
            </a:r>
            <a:r>
              <a:rPr lang="sk-SK" sz="2800" b="1" dirty="0" smtClean="0">
                <a:solidFill>
                  <a:schemeClr val="accent2">
                    <a:lumMod val="75000"/>
                  </a:schemeClr>
                </a:solidFill>
                <a:latin typeface="Arial" panose="020B0604020202020204" pitchFamily="34" charset="0"/>
                <a:cs typeface="Arial" panose="020B0604020202020204" pitchFamily="34" charset="0"/>
              </a:rPr>
              <a:t>tanovenie </a:t>
            </a:r>
            <a:r>
              <a:rPr lang="sk-SK" sz="2800" b="1" dirty="0" err="1" smtClean="0">
                <a:solidFill>
                  <a:schemeClr val="accent2">
                    <a:lumMod val="75000"/>
                  </a:schemeClr>
                </a:solidFill>
                <a:latin typeface="Arial" panose="020B0604020202020204" pitchFamily="34" charset="0"/>
                <a:cs typeface="Arial" panose="020B0604020202020204" pitchFamily="34" charset="0"/>
              </a:rPr>
              <a:t>validity</a:t>
            </a:r>
            <a:r>
              <a:rPr lang="sk-SK" sz="2800" b="1" dirty="0" smtClean="0">
                <a:solidFill>
                  <a:schemeClr val="accent2">
                    <a:lumMod val="75000"/>
                  </a:schemeClr>
                </a:solidFill>
                <a:latin typeface="Arial" panose="020B0604020202020204" pitchFamily="34" charset="0"/>
                <a:cs typeface="Arial" panose="020B0604020202020204" pitchFamily="34" charset="0"/>
              </a:rPr>
              <a:t> testu</a:t>
            </a:r>
          </a:p>
          <a:p>
            <a:pPr algn="l"/>
            <a:r>
              <a:rPr lang="sk-SK" sz="2400" dirty="0" smtClean="0">
                <a:solidFill>
                  <a:schemeClr val="tx1"/>
                </a:solidFill>
                <a:latin typeface="Arial" panose="020B0604020202020204" pitchFamily="34" charset="0"/>
                <a:cs typeface="Arial" panose="020B0604020202020204" pitchFamily="34" charset="0"/>
              </a:rPr>
              <a:t>Potrebujú teoretické opodstatnenie obsahu</a:t>
            </a:r>
            <a:r>
              <a:rPr lang="en-US" sz="2400" dirty="0" smtClean="0">
                <a:solidFill>
                  <a:schemeClr val="tx1"/>
                </a:solidFill>
                <a:latin typeface="Arial" panose="020B0604020202020204" pitchFamily="34" charset="0"/>
                <a:cs typeface="Arial" panose="020B0604020202020204" pitchFamily="34" charset="0"/>
              </a:rPr>
              <a:t> (</a:t>
            </a:r>
            <a:r>
              <a:rPr lang="sk-SK" sz="2400" dirty="0" smtClean="0">
                <a:solidFill>
                  <a:schemeClr val="tx1"/>
                </a:solidFill>
                <a:latin typeface="Arial" panose="020B0604020202020204" pitchFamily="34" charset="0"/>
                <a:cs typeface="Arial" panose="020B0604020202020204" pitchFamily="34" charset="0"/>
              </a:rPr>
              <a:t>aké jazykové teórie test podporuje, a aká je úroveň jeho jazyka, prečo je test taký aký je</a:t>
            </a:r>
            <a:r>
              <a:rPr lang="en-US" sz="2400" dirty="0" smtClean="0">
                <a:solidFill>
                  <a:schemeClr val="tx1"/>
                </a:solidFill>
                <a:latin typeface="Arial" panose="020B0604020202020204" pitchFamily="34" charset="0"/>
                <a:cs typeface="Arial" panose="020B0604020202020204" pitchFamily="34" charset="0"/>
              </a:rPr>
              <a:t>)</a:t>
            </a:r>
            <a:r>
              <a:rPr lang="sk-SK" sz="2400" dirty="0" smtClean="0">
                <a:solidFill>
                  <a:schemeClr val="tx1"/>
                </a:solidFill>
                <a:latin typeface="Arial" panose="020B0604020202020204" pitchFamily="34" charset="0"/>
                <a:cs typeface="Arial" panose="020B0604020202020204" pitchFamily="34" charset="0"/>
              </a:rPr>
              <a:t>.</a:t>
            </a:r>
            <a:endParaRPr lang="sk-SK" sz="2400" dirty="0">
              <a:solidFill>
                <a:schemeClr val="tx1"/>
              </a:solidFill>
              <a:latin typeface="Arial" panose="020B0604020202020204" pitchFamily="34" charset="0"/>
              <a:cs typeface="Arial" panose="020B0604020202020204" pitchFamily="34" charset="0"/>
            </a:endParaRPr>
          </a:p>
          <a:p>
            <a:pPr marL="457200" indent="-457200" algn="l">
              <a:buFont typeface="Arial" panose="020B0604020202020204" pitchFamily="34" charset="0"/>
              <a:buChar char="•"/>
            </a:pPr>
            <a:r>
              <a:rPr lang="sk-SK" b="1" dirty="0" smtClean="0">
                <a:solidFill>
                  <a:schemeClr val="accent2">
                    <a:lumMod val="75000"/>
                  </a:schemeClr>
                </a:solidFill>
                <a:latin typeface="Arial" panose="020B0604020202020204" pitchFamily="34" charset="0"/>
                <a:cs typeface="Arial" panose="020B0604020202020204" pitchFamily="34" charset="0"/>
              </a:rPr>
              <a:t>používatelia testu </a:t>
            </a:r>
            <a:r>
              <a:rPr lang="en-US" b="1" dirty="0" smtClean="0">
                <a:solidFill>
                  <a:schemeClr val="accent2">
                    <a:lumMod val="75000"/>
                  </a:schemeClr>
                </a:solidFill>
                <a:latin typeface="Arial" panose="020B0604020202020204" pitchFamily="34" charset="0"/>
                <a:cs typeface="Arial" panose="020B0604020202020204" pitchFamily="34" charset="0"/>
              </a:rPr>
              <a:t>(</a:t>
            </a:r>
            <a:r>
              <a:rPr lang="en-US" b="1" dirty="0" err="1" smtClean="0">
                <a:solidFill>
                  <a:schemeClr val="accent2">
                    <a:lumMod val="75000"/>
                  </a:schemeClr>
                </a:solidFill>
                <a:latin typeface="Arial" panose="020B0604020202020204" pitchFamily="34" charset="0"/>
                <a:cs typeface="Arial" panose="020B0604020202020204" pitchFamily="34" charset="0"/>
              </a:rPr>
              <a:t>kandid</a:t>
            </a:r>
            <a:r>
              <a:rPr lang="sk-SK" b="1" dirty="0" smtClean="0">
                <a:solidFill>
                  <a:schemeClr val="accent2">
                    <a:lumMod val="75000"/>
                  </a:schemeClr>
                </a:solidFill>
                <a:latin typeface="Arial" panose="020B0604020202020204" pitchFamily="34" charset="0"/>
                <a:cs typeface="Arial" panose="020B0604020202020204" pitchFamily="34" charset="0"/>
              </a:rPr>
              <a:t>á</a:t>
            </a:r>
            <a:r>
              <a:rPr lang="en-US" b="1" dirty="0" err="1" smtClean="0">
                <a:solidFill>
                  <a:schemeClr val="accent2">
                    <a:lumMod val="75000"/>
                  </a:schemeClr>
                </a:solidFill>
                <a:latin typeface="Arial" panose="020B0604020202020204" pitchFamily="34" charset="0"/>
                <a:cs typeface="Arial" panose="020B0604020202020204" pitchFamily="34" charset="0"/>
              </a:rPr>
              <a:t>ti</a:t>
            </a:r>
            <a:r>
              <a:rPr lang="en-US" b="1" dirty="0" smtClean="0">
                <a:solidFill>
                  <a:schemeClr val="accent2">
                    <a:lumMod val="75000"/>
                  </a:schemeClr>
                </a:solidFill>
                <a:latin typeface="Arial" panose="020B0604020202020204" pitchFamily="34" charset="0"/>
                <a:cs typeface="Arial" panose="020B0604020202020204" pitchFamily="34" charset="0"/>
              </a:rPr>
              <a:t>,</a:t>
            </a:r>
            <a:r>
              <a:rPr lang="sk-SK" b="1" dirty="0" smtClean="0">
                <a:solidFill>
                  <a:schemeClr val="accent2">
                    <a:lumMod val="75000"/>
                  </a:schemeClr>
                </a:solidFill>
                <a:latin typeface="Arial" panose="020B0604020202020204" pitchFamily="34" charset="0"/>
                <a:cs typeface="Arial" panose="020B0604020202020204" pitchFamily="34" charset="0"/>
              </a:rPr>
              <a:t> </a:t>
            </a:r>
            <a:r>
              <a:rPr lang="en-US" b="1" dirty="0" err="1" smtClean="0">
                <a:solidFill>
                  <a:schemeClr val="accent2">
                    <a:lumMod val="75000"/>
                  </a:schemeClr>
                </a:solidFill>
                <a:latin typeface="Arial" panose="020B0604020202020204" pitchFamily="34" charset="0"/>
                <a:cs typeface="Arial" panose="020B0604020202020204" pitchFamily="34" charset="0"/>
              </a:rPr>
              <a:t>respondenti</a:t>
            </a:r>
            <a:r>
              <a:rPr lang="en-US" b="1" dirty="0" smtClean="0">
                <a:solidFill>
                  <a:schemeClr val="accent2">
                    <a:lumMod val="75000"/>
                  </a:schemeClr>
                </a:solidFill>
                <a:latin typeface="Arial" panose="020B0604020202020204" pitchFamily="34" charset="0"/>
                <a:cs typeface="Arial" panose="020B0604020202020204" pitchFamily="34" charset="0"/>
              </a:rPr>
              <a:t>)</a:t>
            </a:r>
            <a:endParaRPr lang="sk-SK" b="1" dirty="0" smtClean="0">
              <a:solidFill>
                <a:schemeClr val="accent2">
                  <a:lumMod val="75000"/>
                </a:schemeClr>
              </a:solidFill>
              <a:latin typeface="Arial" panose="020B0604020202020204" pitchFamily="34" charset="0"/>
              <a:cs typeface="Arial" panose="020B0604020202020204" pitchFamily="34" charset="0"/>
            </a:endParaRPr>
          </a:p>
          <a:p>
            <a:pPr algn="l"/>
            <a:r>
              <a:rPr lang="sk-SK" dirty="0">
                <a:solidFill>
                  <a:schemeClr val="tx1"/>
                </a:solidFill>
                <a:latin typeface="Arial" panose="020B0604020202020204" pitchFamily="34" charset="0"/>
                <a:cs typeface="Arial" panose="020B0604020202020204" pitchFamily="34" charset="0"/>
              </a:rPr>
              <a:t>P</a:t>
            </a:r>
            <a:r>
              <a:rPr lang="sk-SK" sz="2400" dirty="0" smtClean="0">
                <a:solidFill>
                  <a:schemeClr val="tx1"/>
                </a:solidFill>
                <a:latin typeface="Arial" panose="020B0604020202020204" pitchFamily="34" charset="0"/>
                <a:cs typeface="Arial" panose="020B0604020202020204" pitchFamily="34" charset="0"/>
              </a:rPr>
              <a:t>otrebujú informácie o úrovni a obsahu testu </a:t>
            </a:r>
            <a:r>
              <a:rPr lang="en-US" sz="2400" dirty="0" smtClean="0">
                <a:solidFill>
                  <a:schemeClr val="tx1"/>
                </a:solidFill>
                <a:latin typeface="Arial" panose="020B0604020202020204" pitchFamily="34" charset="0"/>
                <a:cs typeface="Arial" panose="020B0604020202020204" pitchFamily="34" charset="0"/>
              </a:rPr>
              <a:t>(</a:t>
            </a:r>
            <a:r>
              <a:rPr lang="sk-SK" sz="2400" dirty="0" smtClean="0">
                <a:solidFill>
                  <a:schemeClr val="tx1"/>
                </a:solidFill>
                <a:latin typeface="Arial" panose="020B0604020202020204" pitchFamily="34" charset="0"/>
                <a:cs typeface="Arial" panose="020B0604020202020204" pitchFamily="34" charset="0"/>
              </a:rPr>
              <a:t>ako bude hodnotený a čo sa majú učiť aby ho úspešne zvládli</a:t>
            </a:r>
            <a:r>
              <a:rPr lang="en-US" sz="2400" dirty="0" smtClean="0">
                <a:solidFill>
                  <a:schemeClr val="tx1"/>
                </a:solidFill>
                <a:latin typeface="Arial" panose="020B0604020202020204" pitchFamily="34" charset="0"/>
                <a:cs typeface="Arial" panose="020B0604020202020204" pitchFamily="34" charset="0"/>
              </a:rPr>
              <a:t>)</a:t>
            </a:r>
            <a:r>
              <a:rPr lang="sk-SK" sz="2400" dirty="0" smtClean="0">
                <a:solidFill>
                  <a:schemeClr val="tx1"/>
                </a:solidFill>
                <a:latin typeface="Arial" panose="020B0604020202020204" pitchFamily="34" charset="0"/>
                <a:cs typeface="Arial" panose="020B0604020202020204" pitchFamily="34" charset="0"/>
              </a:rPr>
              <a:t>.</a:t>
            </a:r>
          </a:p>
          <a:p>
            <a:endParaRPr lang="sk-SK" dirty="0" smtClean="0">
              <a:latin typeface="Arial" panose="020B0604020202020204" pitchFamily="34" charset="0"/>
              <a:cs typeface="Arial" panose="020B0604020202020204" pitchFamily="34" charset="0"/>
            </a:endParaRPr>
          </a:p>
          <a:p>
            <a:endParaRPr lang="sk-SK" dirty="0" smtClean="0">
              <a:latin typeface="Arial" panose="020B0604020202020204" pitchFamily="34" charset="0"/>
              <a:cs typeface="Arial" panose="020B0604020202020204" pitchFamily="34" charset="0"/>
            </a:endParaRPr>
          </a:p>
          <a:p>
            <a:endParaRPr lang="sk-SK"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4305666"/>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 calcmode="lin" valueType="num">
                                      <p:cBhvr additive="base">
                                        <p:cTn id="2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 calcmode="lin" valueType="num">
                                      <p:cBhvr additive="base">
                                        <p:cTn id="2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anim calcmode="lin" valueType="num">
                                      <p:cBhvr additive="base">
                                        <p:cTn id="31"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xEl>
                                              <p:pRg st="4" end="4"/>
                                            </p:txEl>
                                          </p:spTgt>
                                        </p:tgtEl>
                                        <p:attrNameLst>
                                          <p:attrName>style.visibility</p:attrName>
                                        </p:attrNameLst>
                                      </p:cBhvr>
                                      <p:to>
                                        <p:strVal val="visible"/>
                                      </p:to>
                                    </p:set>
                                    <p:anim calcmode="lin" valueType="num">
                                      <p:cBhvr additive="base">
                                        <p:cTn id="3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xEl>
                                              <p:pRg st="5" end="5"/>
                                            </p:txEl>
                                          </p:spTgt>
                                        </p:tgtEl>
                                        <p:attrNameLst>
                                          <p:attrName>style.visibility</p:attrName>
                                        </p:attrNameLst>
                                      </p:cBhvr>
                                      <p:to>
                                        <p:strVal val="visible"/>
                                      </p:to>
                                    </p:set>
                                    <p:anim calcmode="lin" valueType="num">
                                      <p:cBhvr additive="base">
                                        <p:cTn id="39"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
                                            <p:txEl>
                                              <p:pRg st="6" end="6"/>
                                            </p:txEl>
                                          </p:spTgt>
                                        </p:tgtEl>
                                        <p:attrNameLst>
                                          <p:attrName>style.visibility</p:attrName>
                                        </p:attrNameLst>
                                      </p:cBhvr>
                                      <p:to>
                                        <p:strVal val="visible"/>
                                      </p:to>
                                    </p:set>
                                    <p:anim calcmode="lin" valueType="num">
                                      <p:cBhvr additive="base">
                                        <p:cTn id="4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6" end="6"/>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xEl>
                                              <p:pRg st="7" end="7"/>
                                            </p:txEl>
                                          </p:spTgt>
                                        </p:tgtEl>
                                        <p:attrNameLst>
                                          <p:attrName>style.visibility</p:attrName>
                                        </p:attrNameLst>
                                      </p:cBhvr>
                                      <p:to>
                                        <p:strVal val="visible"/>
                                      </p:to>
                                    </p:set>
                                    <p:anim calcmode="lin" valueType="num">
                                      <p:cBhvr additive="base">
                                        <p:cTn id="4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8" end="8"/>
                                            </p:txEl>
                                          </p:spTgt>
                                        </p:tgtEl>
                                        <p:attrNameLst>
                                          <p:attrName>style.visibility</p:attrName>
                                        </p:attrNameLst>
                                      </p:cBhvr>
                                      <p:to>
                                        <p:strVal val="visible"/>
                                      </p:to>
                                    </p:set>
                                    <p:anim calcmode="lin" valueType="num">
                                      <p:cBhvr additive="base">
                                        <p:cTn id="55"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8" end="8"/>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xEl>
                                              <p:pRg st="9" end="9"/>
                                            </p:txEl>
                                          </p:spTgt>
                                        </p:tgtEl>
                                        <p:attrNameLst>
                                          <p:attrName>style.visibility</p:attrName>
                                        </p:attrNameLst>
                                      </p:cBhvr>
                                      <p:to>
                                        <p:strVal val="visible"/>
                                      </p:to>
                                    </p:set>
                                    <p:anim calcmode="lin" valueType="num">
                                      <p:cBhvr additive="base">
                                        <p:cTn id="59" dur="500" fill="hold"/>
                                        <p:tgtEl>
                                          <p:spTgt spid="9">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9">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914400" y="116632"/>
            <a:ext cx="7772400" cy="792088"/>
          </a:xfrm>
          <a:prstGeom prst="rect">
            <a:avLst/>
          </a:prstGeom>
        </p:spPr>
        <p:txBody>
          <a:bodyPr bIns="91440" anchor="ctr" anchorCtr="0">
            <a:normAutofit fontScale="925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Kto potrebuje špecifikácie testu?</a:t>
            </a:r>
            <a:endParaRPr lang="sk-SK" b="1" dirty="0">
              <a:solidFill>
                <a:schemeClr val="accent2">
                  <a:lumMod val="75000"/>
                </a:schemeClr>
              </a:solidFill>
              <a:latin typeface="Arial" panose="020B0604020202020204" pitchFamily="34" charset="0"/>
              <a:cs typeface="Arial" panose="020B0604020202020204" pitchFamily="34" charset="0"/>
            </a:endParaRPr>
          </a:p>
        </p:txBody>
      </p:sp>
      <p:sp>
        <p:nvSpPr>
          <p:cNvPr id="9" name="Zástupný symbol obsahu 2"/>
          <p:cNvSpPr txBox="1">
            <a:spLocks/>
          </p:cNvSpPr>
          <p:nvPr/>
        </p:nvSpPr>
        <p:spPr>
          <a:xfrm>
            <a:off x="914400" y="1124744"/>
            <a:ext cx="7772400" cy="4895056"/>
          </a:xfrm>
          <a:prstGeom prst="rect">
            <a:avLst/>
          </a:prstGeom>
        </p:spPr>
        <p:txBody>
          <a:bodyPr>
            <a:normAutofit fontScale="92500" lnSpcReduction="2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marL="457200" indent="-457200" algn="l">
              <a:buFont typeface="Arial" panose="020B0604020202020204" pitchFamily="34" charset="0"/>
              <a:buChar char="•"/>
            </a:pPr>
            <a:r>
              <a:rPr lang="sk-SK" sz="2800" b="1" dirty="0" smtClean="0">
                <a:solidFill>
                  <a:schemeClr val="accent2">
                    <a:lumMod val="75000"/>
                  </a:schemeClr>
                </a:solidFill>
                <a:latin typeface="Arial" panose="020B0604020202020204" pitchFamily="34" charset="0"/>
                <a:cs typeface="Arial" panose="020B0604020202020204" pitchFamily="34" charset="0"/>
              </a:rPr>
              <a:t>učitelia</a:t>
            </a:r>
            <a:r>
              <a:rPr lang="sk-SK" dirty="0" smtClean="0">
                <a:solidFill>
                  <a:schemeClr val="tx1"/>
                </a:solidFill>
                <a:latin typeface="Arial" panose="020B0604020202020204" pitchFamily="34" charset="0"/>
                <a:cs typeface="Arial" panose="020B0604020202020204" pitchFamily="34" charset="0"/>
              </a:rPr>
              <a:t>, ktorí pripravujú svojich žiakov na skúšky </a:t>
            </a:r>
          </a:p>
          <a:p>
            <a:pPr algn="l"/>
            <a:r>
              <a:rPr lang="sk-SK" sz="2400" dirty="0" smtClean="0">
                <a:solidFill>
                  <a:schemeClr val="tx1"/>
                </a:solidFill>
                <a:latin typeface="Arial" panose="020B0604020202020204" pitchFamily="34" charset="0"/>
                <a:cs typeface="Arial" panose="020B0604020202020204" pitchFamily="34" charset="0"/>
              </a:rPr>
              <a:t>P</a:t>
            </a:r>
            <a:r>
              <a:rPr lang="sk-SK" sz="2000" dirty="0" smtClean="0">
                <a:solidFill>
                  <a:schemeClr val="tx1"/>
                </a:solidFill>
                <a:latin typeface="Arial" panose="020B0604020202020204" pitchFamily="34" charset="0"/>
                <a:cs typeface="Arial" panose="020B0604020202020204" pitchFamily="34" charset="0"/>
              </a:rPr>
              <a:t>otrebujú vedieť, </a:t>
            </a:r>
            <a:r>
              <a:rPr lang="sk-SK" sz="2400" dirty="0" smtClean="0">
                <a:solidFill>
                  <a:schemeClr val="tx1"/>
                </a:solidFill>
                <a:latin typeface="Arial" panose="020B0604020202020204" pitchFamily="34" charset="0"/>
                <a:cs typeface="Arial" panose="020B0604020202020204" pitchFamily="34" charset="0"/>
              </a:rPr>
              <a:t>ktorý test je pre žiaka najvhodnejší vzhľadom na úroveň  jazyka a účel, pre ktorý žiak potrebuje byť testovaný.</a:t>
            </a:r>
          </a:p>
          <a:p>
            <a:pPr marL="457200" indent="-457200" algn="l">
              <a:buFont typeface="Arial" panose="020B0604020202020204" pitchFamily="34" charset="0"/>
              <a:buChar char="•"/>
            </a:pPr>
            <a:r>
              <a:rPr lang="sk-SK" sz="2800" b="1" dirty="0" smtClean="0">
                <a:solidFill>
                  <a:schemeClr val="accent2">
                    <a:lumMod val="75000"/>
                  </a:schemeClr>
                </a:solidFill>
                <a:latin typeface="Arial" panose="020B0604020202020204" pitchFamily="34" charset="0"/>
                <a:cs typeface="Arial" panose="020B0604020202020204" pitchFamily="34" charset="0"/>
                <a:sym typeface="Wingdings 2"/>
              </a:rPr>
              <a:t>prijímacie komisie</a:t>
            </a:r>
            <a:r>
              <a:rPr lang="sk-SK" sz="2400" b="1" dirty="0" smtClean="0">
                <a:solidFill>
                  <a:schemeClr val="accent2">
                    <a:lumMod val="75000"/>
                  </a:schemeClr>
                </a:solidFill>
                <a:latin typeface="Arial" panose="020B0604020202020204" pitchFamily="34" charset="0"/>
                <a:cs typeface="Arial" panose="020B0604020202020204" pitchFamily="34" charset="0"/>
                <a:sym typeface="Wingdings 2"/>
              </a:rPr>
              <a:t>,</a:t>
            </a:r>
            <a:r>
              <a:rPr lang="sk-SK" sz="2400"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400" dirty="0" smtClean="0">
                <a:solidFill>
                  <a:schemeClr val="tx1"/>
                </a:solidFill>
                <a:latin typeface="Arial" panose="020B0604020202020204" pitchFamily="34" charset="0"/>
                <a:cs typeface="Arial" panose="020B0604020202020204" pitchFamily="34" charset="0"/>
                <a:sym typeface="Wingdings 2"/>
              </a:rPr>
              <a:t>ktoré rozhodujú na základe výsledkov testu </a:t>
            </a:r>
          </a:p>
          <a:p>
            <a:pPr algn="l"/>
            <a:r>
              <a:rPr lang="sk-SK" sz="2400" dirty="0" smtClean="0">
                <a:solidFill>
                  <a:schemeClr val="tx1"/>
                </a:solidFill>
                <a:latin typeface="Arial" panose="020B0604020202020204" pitchFamily="34" charset="0"/>
                <a:cs typeface="Arial" panose="020B0604020202020204" pitchFamily="34" charset="0"/>
                <a:sym typeface="Wingdings 2"/>
              </a:rPr>
              <a:t>Špecifikácie pomáhajú určiť, či je test  právoplatný pre určité rozhodnutie</a:t>
            </a:r>
            <a:r>
              <a:rPr lang="en-US" sz="2400" dirty="0" smtClean="0">
                <a:solidFill>
                  <a:schemeClr val="tx1"/>
                </a:solidFill>
                <a:latin typeface="Arial" panose="020B0604020202020204" pitchFamily="34" charset="0"/>
                <a:cs typeface="Arial" panose="020B0604020202020204" pitchFamily="34" charset="0"/>
                <a:sym typeface="Wingdings 2"/>
              </a:rPr>
              <a:t> (</a:t>
            </a:r>
            <a:r>
              <a:rPr lang="sk-SK" sz="2400" dirty="0" smtClean="0">
                <a:solidFill>
                  <a:schemeClr val="tx1"/>
                </a:solidFill>
                <a:latin typeface="Arial" panose="020B0604020202020204" pitchFamily="34" charset="0"/>
                <a:cs typeface="Arial" panose="020B0604020202020204" pitchFamily="34" charset="0"/>
                <a:sym typeface="Wingdings 2"/>
              </a:rPr>
              <a:t>prijatie na VŠ</a:t>
            </a:r>
            <a:r>
              <a:rPr lang="en-US" sz="2400" dirty="0" smtClean="0">
                <a:solidFill>
                  <a:schemeClr val="tx1"/>
                </a:solidFill>
                <a:latin typeface="Arial" panose="020B0604020202020204" pitchFamily="34" charset="0"/>
                <a:cs typeface="Arial" panose="020B0604020202020204" pitchFamily="34" charset="0"/>
                <a:sym typeface="Wingdings 2"/>
              </a:rPr>
              <a:t>)</a:t>
            </a:r>
            <a:r>
              <a:rPr lang="sk-SK" sz="2400" dirty="0" smtClean="0">
                <a:solidFill>
                  <a:schemeClr val="tx1"/>
                </a:solidFill>
                <a:latin typeface="Arial" panose="020B0604020202020204" pitchFamily="34" charset="0"/>
                <a:cs typeface="Arial" panose="020B0604020202020204" pitchFamily="34" charset="0"/>
                <a:sym typeface="Wingdings 2"/>
              </a:rPr>
              <a:t>.</a:t>
            </a:r>
          </a:p>
          <a:p>
            <a:pPr marL="457200" indent="-457200" algn="l">
              <a:buFont typeface="Arial" panose="020B0604020202020204" pitchFamily="34" charset="0"/>
              <a:buChar char="•"/>
            </a:pPr>
            <a:r>
              <a:rPr lang="sk-SK" sz="2800" b="1" dirty="0" smtClean="0">
                <a:solidFill>
                  <a:schemeClr val="accent2">
                    <a:lumMod val="75000"/>
                  </a:schemeClr>
                </a:solidFill>
                <a:latin typeface="Arial" panose="020B0604020202020204" pitchFamily="34" charset="0"/>
                <a:cs typeface="Arial" panose="020B0604020202020204" pitchFamily="34" charset="0"/>
                <a:sym typeface="Wingdings 2"/>
              </a:rPr>
              <a:t>autori a ich</a:t>
            </a:r>
            <a:r>
              <a:rPr lang="sk-SK" sz="2000" b="1" dirty="0" smtClean="0">
                <a:solidFill>
                  <a:schemeClr val="accent2">
                    <a:lumMod val="75000"/>
                  </a:schemeClr>
                </a:solidFill>
                <a:latin typeface="Arial" panose="020B0604020202020204" pitchFamily="34" charset="0"/>
                <a:cs typeface="Arial" panose="020B0604020202020204" pitchFamily="34" charset="0"/>
                <a:sym typeface="Wingdings 2"/>
              </a:rPr>
              <a:t> </a:t>
            </a:r>
            <a:r>
              <a:rPr lang="sk-SK" sz="2800" b="1" dirty="0" smtClean="0">
                <a:solidFill>
                  <a:schemeClr val="accent2">
                    <a:lumMod val="75000"/>
                  </a:schemeClr>
                </a:solidFill>
                <a:latin typeface="Arial" panose="020B0604020202020204" pitchFamily="34" charset="0"/>
                <a:cs typeface="Arial" panose="020B0604020202020204" pitchFamily="34" charset="0"/>
                <a:sym typeface="Wingdings 2"/>
              </a:rPr>
              <a:t>vydavateľstvá</a:t>
            </a:r>
            <a:r>
              <a:rPr lang="sk-SK" sz="2400" dirty="0" smtClean="0">
                <a:solidFill>
                  <a:schemeClr val="tx1"/>
                </a:solidFill>
                <a:latin typeface="Arial" panose="020B0604020202020204" pitchFamily="34" charset="0"/>
                <a:cs typeface="Arial" panose="020B0604020202020204" pitchFamily="34" charset="0"/>
                <a:sym typeface="Wingdings 2"/>
              </a:rPr>
              <a:t>, ktoré vydávajú učebnice k príprave na skúšky</a:t>
            </a:r>
          </a:p>
          <a:p>
            <a:pPr algn="l"/>
            <a:r>
              <a:rPr lang="sk-SK" sz="2400" dirty="0" smtClean="0">
                <a:solidFill>
                  <a:schemeClr val="tx1"/>
                </a:solidFill>
                <a:latin typeface="Arial" panose="020B0604020202020204" pitchFamily="34" charset="0"/>
                <a:cs typeface="Arial" panose="020B0604020202020204" pitchFamily="34" charset="0"/>
              </a:rPr>
              <a:t>Potrebujú vedieť, či testy, ktoré tvoria, sú na požadovanej úrovni obťažnosti, majú primeraný obsah, témy, zadania, atď.   </a:t>
            </a:r>
          </a:p>
          <a:p>
            <a:pPr algn="l"/>
            <a:r>
              <a:rPr lang="sk-SK" sz="2000" dirty="0" smtClean="0">
                <a:solidFill>
                  <a:schemeClr val="accent2">
                    <a:lumMod val="75000"/>
                  </a:schemeClr>
                </a:solidFill>
                <a:latin typeface="Arial" panose="020B0604020202020204" pitchFamily="34" charset="0"/>
                <a:cs typeface="Arial" panose="020B0604020202020204" pitchFamily="34" charset="0"/>
              </a:rPr>
              <a:t>Tvorcovia špecifikácií musia pri ich tvorbe mať na zreteli odlišné  potreby užívateľov. </a:t>
            </a:r>
          </a:p>
          <a:p>
            <a:pPr algn="l"/>
            <a:r>
              <a:rPr lang="sk-SK" sz="2000" dirty="0" smtClean="0">
                <a:solidFill>
                  <a:schemeClr val="accent2">
                    <a:lumMod val="75000"/>
                  </a:schemeClr>
                </a:solidFill>
                <a:latin typeface="Arial" panose="020B0604020202020204" pitchFamily="34" charset="0"/>
                <a:cs typeface="Arial" panose="020B0604020202020204" pitchFamily="34" charset="0"/>
              </a:rPr>
              <a:t>To, čo vyhovuje jedným, nemusí byť dostačujúce pre druhých.</a:t>
            </a:r>
            <a:r>
              <a:rPr lang="sk-SK" sz="2000" dirty="0" smtClean="0">
                <a:solidFill>
                  <a:srgbClr val="C00000"/>
                </a:solidFill>
                <a:latin typeface="Arial" panose="020B0604020202020204" pitchFamily="34" charset="0"/>
                <a:cs typeface="Arial" panose="020B0604020202020204" pitchFamily="34" charset="0"/>
              </a:rPr>
              <a:t>            </a:t>
            </a:r>
            <a:r>
              <a:rPr lang="sk-SK" sz="2000" dirty="0" smtClean="0">
                <a:solidFill>
                  <a:srgbClr val="CC6600"/>
                </a:solidFill>
                <a:latin typeface="Arial" panose="020B0604020202020204" pitchFamily="34" charset="0"/>
                <a:cs typeface="Arial" panose="020B0604020202020204" pitchFamily="34" charset="0"/>
              </a:rPr>
              <a:t> </a:t>
            </a:r>
            <a:r>
              <a:rPr lang="sk-SK" sz="2000" dirty="0" smtClean="0">
                <a:latin typeface="Arial" panose="020B0604020202020204" pitchFamily="34" charset="0"/>
                <a:cs typeface="Arial" panose="020B0604020202020204" pitchFamily="34" charset="0"/>
              </a:rPr>
              <a:t>                                                         </a:t>
            </a:r>
            <a:endParaRPr lang="sk-SK"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599766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
                                            <p:txEl>
                                              <p:pRg st="0" end="0"/>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 calcmode="lin" valueType="num">
                                      <p:cBhvr>
                                        <p:cTn id="23"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 calcmode="lin" valueType="num">
                                      <p:cBhvr>
                                        <p:cTn id="29"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9">
                                            <p:txEl>
                                              <p:pRg st="2" end="2"/>
                                            </p:txEl>
                                          </p:spTgt>
                                        </p:tgtEl>
                                        <p:attrNameLst>
                                          <p:attrName>ppt_h</p:attrName>
                                        </p:attrNameLst>
                                      </p:cBhvr>
                                      <p:tavLst>
                                        <p:tav tm="0">
                                          <p:val>
                                            <p:strVal val="#ppt_h"/>
                                          </p:val>
                                        </p:tav>
                                        <p:tav tm="100000">
                                          <p:val>
                                            <p:strVal val="#ppt_h"/>
                                          </p:val>
                                        </p:tav>
                                      </p:tavLst>
                                    </p:anim>
                                  </p:childTnLst>
                                </p:cTn>
                              </p:par>
                              <p:par>
                                <p:cTn id="31" presetID="17" presetClass="entr" presetSubtype="10" fill="hold" nodeType="with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 calcmode="lin" valueType="num">
                                      <p:cBhvr>
                                        <p:cTn id="33"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9">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9">
                                            <p:txEl>
                                              <p:pRg st="4" end="4"/>
                                            </p:txEl>
                                          </p:spTgt>
                                        </p:tgtEl>
                                        <p:attrNameLst>
                                          <p:attrName>style.visibility</p:attrName>
                                        </p:attrNameLst>
                                      </p:cBhvr>
                                      <p:to>
                                        <p:strVal val="visible"/>
                                      </p:to>
                                    </p:set>
                                    <p:anim calcmode="lin" valueType="num">
                                      <p:cBhvr>
                                        <p:cTn id="39"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9">
                                            <p:txEl>
                                              <p:pRg st="4" end="4"/>
                                            </p:txEl>
                                          </p:spTgt>
                                        </p:tgtEl>
                                        <p:attrNameLst>
                                          <p:attrName>ppt_h</p:attrName>
                                        </p:attrNameLst>
                                      </p:cBhvr>
                                      <p:tavLst>
                                        <p:tav tm="0">
                                          <p:val>
                                            <p:strVal val="#ppt_h"/>
                                          </p:val>
                                        </p:tav>
                                        <p:tav tm="100000">
                                          <p:val>
                                            <p:strVal val="#ppt_h"/>
                                          </p:val>
                                        </p:tav>
                                      </p:tavLst>
                                    </p:anim>
                                  </p:childTnLst>
                                </p:cTn>
                              </p:par>
                              <p:par>
                                <p:cTn id="41" presetID="17" presetClass="entr" presetSubtype="10" fill="hold" nodeType="withEffect">
                                  <p:stCondLst>
                                    <p:cond delay="0"/>
                                  </p:stCondLst>
                                  <p:childTnLst>
                                    <p:set>
                                      <p:cBhvr>
                                        <p:cTn id="42" dur="1" fill="hold">
                                          <p:stCondLst>
                                            <p:cond delay="0"/>
                                          </p:stCondLst>
                                        </p:cTn>
                                        <p:tgtEl>
                                          <p:spTgt spid="9">
                                            <p:txEl>
                                              <p:pRg st="5" end="5"/>
                                            </p:txEl>
                                          </p:spTgt>
                                        </p:tgtEl>
                                        <p:attrNameLst>
                                          <p:attrName>style.visibility</p:attrName>
                                        </p:attrNameLst>
                                      </p:cBhvr>
                                      <p:to>
                                        <p:strVal val="visible"/>
                                      </p:to>
                                    </p:set>
                                    <p:anim calcmode="lin" valueType="num">
                                      <p:cBhvr>
                                        <p:cTn id="43" dur="500" fill="hold"/>
                                        <p:tgtEl>
                                          <p:spTgt spid="9">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9">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xEl>
                                              <p:pRg st="6" end="6"/>
                                            </p:txEl>
                                          </p:spTgt>
                                        </p:tgtEl>
                                        <p:attrNameLst>
                                          <p:attrName>style.visibility</p:attrName>
                                        </p:attrNameLst>
                                      </p:cBhvr>
                                      <p:to>
                                        <p:strVal val="visible"/>
                                      </p:to>
                                    </p:set>
                                    <p:anim calcmode="lin" valueType="num">
                                      <p:cBhvr additive="base">
                                        <p:cTn id="49"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6" end="6"/>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9">
                                            <p:txEl>
                                              <p:pRg st="7" end="7"/>
                                            </p:txEl>
                                          </p:spTgt>
                                        </p:tgtEl>
                                        <p:attrNameLst>
                                          <p:attrName>style.visibility</p:attrName>
                                        </p:attrNameLst>
                                      </p:cBhvr>
                                      <p:to>
                                        <p:strVal val="visible"/>
                                      </p:to>
                                    </p:set>
                                    <p:anim calcmode="lin" valueType="num">
                                      <p:cBhvr additive="base">
                                        <p:cTn id="53"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rPr>
              <a:t>Čo majú obsahovať špecifikácie testu?</a:t>
            </a:r>
            <a:endParaRPr lang="sk-SK" b="1" dirty="0">
              <a:solidFill>
                <a:schemeClr val="accent2">
                  <a:lumMod val="75000"/>
                </a:schemeClr>
              </a:solidFill>
            </a:endParaRPr>
          </a:p>
        </p:txBody>
      </p:sp>
      <p:sp>
        <p:nvSpPr>
          <p:cNvPr id="9" name="Zástupný symbol obsahu 2"/>
          <p:cNvSpPr txBox="1">
            <a:spLocks/>
          </p:cNvSpPr>
          <p:nvPr/>
        </p:nvSpPr>
        <p:spPr>
          <a:xfrm>
            <a:off x="914400" y="1124744"/>
            <a:ext cx="7906072" cy="5400600"/>
          </a:xfrm>
          <a:prstGeom prst="rect">
            <a:avLst/>
          </a:prstGeom>
        </p:spPr>
        <p:txBody>
          <a:bodyPr>
            <a:normAutofit fontScale="62500" lnSpcReduction="200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sz="2800" dirty="0" smtClean="0">
                <a:solidFill>
                  <a:schemeClr val="accent2">
                    <a:lumMod val="75000"/>
                  </a:schemeClr>
                </a:solidFill>
                <a:latin typeface="Arial" panose="020B0604020202020204" pitchFamily="34" charset="0"/>
                <a:cs typeface="Arial" panose="020B0604020202020204" pitchFamily="34" charset="0"/>
              </a:rPr>
              <a:t>1. </a:t>
            </a:r>
            <a:r>
              <a:rPr lang="sk-SK" sz="2800" b="1" dirty="0" smtClean="0">
                <a:solidFill>
                  <a:schemeClr val="accent2">
                    <a:lumMod val="75000"/>
                  </a:schemeClr>
                </a:solidFill>
                <a:latin typeface="Arial" panose="020B0604020202020204" pitchFamily="34" charset="0"/>
                <a:cs typeface="Arial" panose="020B0604020202020204" pitchFamily="34" charset="0"/>
              </a:rPr>
              <a:t>Aký je účel/typ testu </a:t>
            </a:r>
          </a:p>
          <a:p>
            <a:pPr algn="l">
              <a:lnSpc>
                <a:spcPct val="170000"/>
              </a:lnSpc>
              <a:spcBef>
                <a:spcPts val="600"/>
              </a:spcBef>
            </a:pPr>
            <a:r>
              <a:rPr lang="sk-SK" dirty="0" smtClean="0">
                <a:solidFill>
                  <a:schemeClr val="tx1"/>
                </a:solidFill>
                <a:latin typeface="Arial" panose="020B0604020202020204" pitchFamily="34" charset="0"/>
                <a:cs typeface="Arial" panose="020B0604020202020204" pitchFamily="34" charset="0"/>
              </a:rPr>
              <a:t>Z účelu testu vyplynie, o aký typ testu pôjde </a:t>
            </a:r>
            <a:r>
              <a:rPr lang="en-US" dirty="0" smtClean="0">
                <a:solidFill>
                  <a:schemeClr val="tx1"/>
                </a:solidFill>
                <a:latin typeface="Arial" panose="020B0604020202020204" pitchFamily="34" charset="0"/>
                <a:cs typeface="Arial" panose="020B0604020202020204" pitchFamily="34" charset="0"/>
              </a:rPr>
              <a:t>(</a:t>
            </a:r>
            <a:r>
              <a:rPr lang="sk-SK" dirty="0" smtClean="0">
                <a:solidFill>
                  <a:schemeClr val="tx1"/>
                </a:solidFill>
                <a:latin typeface="Arial" panose="020B0604020202020204" pitchFamily="34" charset="0"/>
                <a:cs typeface="Arial" panose="020B0604020202020204" pitchFamily="34" charset="0"/>
              </a:rPr>
              <a:t>rozlišujúci, overujúci</a:t>
            </a:r>
            <a:r>
              <a:rPr lang="en-US" dirty="0" smtClean="0">
                <a:solidFill>
                  <a:schemeClr val="tx1"/>
                </a:solidFill>
                <a:latin typeface="Arial" panose="020B0604020202020204" pitchFamily="34" charset="0"/>
                <a:cs typeface="Arial" panose="020B0604020202020204" pitchFamily="34" charset="0"/>
              </a:rPr>
              <a:t>)</a:t>
            </a:r>
            <a:r>
              <a:rPr lang="sk-SK" dirty="0" smtClean="0">
                <a:solidFill>
                  <a:schemeClr val="tx1"/>
                </a:solidFill>
                <a:latin typeface="Arial" panose="020B0604020202020204" pitchFamily="34" charset="0"/>
                <a:cs typeface="Arial" panose="020B0604020202020204" pitchFamily="34" charset="0"/>
              </a:rPr>
              <a:t>,</a:t>
            </a:r>
            <a:r>
              <a:rPr lang="en-US" dirty="0" smtClean="0">
                <a:solidFill>
                  <a:schemeClr val="tx1"/>
                </a:solidFill>
                <a:latin typeface="Arial" panose="020B0604020202020204" pitchFamily="34" charset="0"/>
                <a:cs typeface="Arial" panose="020B0604020202020204" pitchFamily="34" charset="0"/>
              </a:rPr>
              <a:t> </a:t>
            </a:r>
            <a:r>
              <a:rPr lang="en-US" dirty="0" err="1" smtClean="0">
                <a:solidFill>
                  <a:schemeClr val="tx1"/>
                </a:solidFill>
                <a:latin typeface="Arial" panose="020B0604020202020204" pitchFamily="34" charset="0"/>
                <a:cs typeface="Arial" panose="020B0604020202020204" pitchFamily="34" charset="0"/>
              </a:rPr>
              <a:t>ak</a:t>
            </a:r>
            <a:r>
              <a:rPr lang="sk-SK" dirty="0" smtClean="0">
                <a:solidFill>
                  <a:schemeClr val="tx1"/>
                </a:solidFill>
                <a:latin typeface="Arial" panose="020B0604020202020204" pitchFamily="34" charset="0"/>
                <a:cs typeface="Arial" panose="020B0604020202020204" pitchFamily="34" charset="0"/>
              </a:rPr>
              <a:t>ú bude mať funkciu </a:t>
            </a:r>
            <a:r>
              <a:rPr lang="en-US" dirty="0" smtClean="0">
                <a:solidFill>
                  <a:schemeClr val="tx1"/>
                </a:solidFill>
                <a:latin typeface="Arial" panose="020B0604020202020204" pitchFamily="34" charset="0"/>
                <a:cs typeface="Arial" panose="020B0604020202020204" pitchFamily="34" charset="0"/>
              </a:rPr>
              <a:t>(</a:t>
            </a:r>
            <a:r>
              <a:rPr lang="sk-SK" dirty="0" err="1" smtClean="0">
                <a:solidFill>
                  <a:schemeClr val="tx1"/>
                </a:solidFill>
                <a:latin typeface="Arial" panose="020B0604020202020204" pitchFamily="34" charset="0"/>
                <a:cs typeface="Arial" panose="020B0604020202020204" pitchFamily="34" charset="0"/>
              </a:rPr>
              <a:t>rozmiestňovací</a:t>
            </a:r>
            <a:r>
              <a:rPr lang="sk-SK" dirty="0" smtClean="0">
                <a:solidFill>
                  <a:schemeClr val="tx1"/>
                </a:solidFill>
                <a:latin typeface="Arial" panose="020B0604020202020204" pitchFamily="34" charset="0"/>
                <a:cs typeface="Arial" panose="020B0604020202020204" pitchFamily="34" charset="0"/>
              </a:rPr>
              <a:t>, prijímací, diagnostický, kvalifikačný, záverečný, opravný, atď.</a:t>
            </a:r>
            <a:r>
              <a:rPr lang="en-US" dirty="0" smtClean="0">
                <a:solidFill>
                  <a:schemeClr val="tx1"/>
                </a:solidFill>
                <a:latin typeface="Arial" panose="020B0604020202020204" pitchFamily="34" charset="0"/>
                <a:cs typeface="Arial" panose="020B0604020202020204" pitchFamily="34" charset="0"/>
              </a:rPr>
              <a:t>)</a:t>
            </a:r>
            <a:r>
              <a:rPr lang="sk-SK" dirty="0" smtClean="0">
                <a:solidFill>
                  <a:schemeClr val="tx1"/>
                </a:solidFill>
                <a:latin typeface="Arial" panose="020B0604020202020204" pitchFamily="34" charset="0"/>
                <a:cs typeface="Arial" panose="020B0604020202020204" pitchFamily="34" charset="0"/>
              </a:rPr>
              <a:t>. Účel testu určí potrebný rozsah, typy a </a:t>
            </a:r>
            <a:r>
              <a:rPr lang="en-US" dirty="0" smtClean="0">
                <a:solidFill>
                  <a:schemeClr val="tx1"/>
                </a:solidFill>
                <a:latin typeface="Arial" panose="020B0604020202020204" pitchFamily="34" charset="0"/>
                <a:cs typeface="Arial" panose="020B0604020202020204" pitchFamily="34" charset="0"/>
              </a:rPr>
              <a:t>n</a:t>
            </a:r>
            <a:r>
              <a:rPr lang="sk-SK" dirty="0" smtClean="0">
                <a:solidFill>
                  <a:schemeClr val="tx1"/>
                </a:solidFill>
                <a:latin typeface="Arial" panose="020B0604020202020204" pitchFamily="34" charset="0"/>
                <a:cs typeface="Arial" panose="020B0604020202020204" pitchFamily="34" charset="0"/>
              </a:rPr>
              <a:t>áročnosť úloh, ako aj spôsob spracovania výsledkov. Účelom testu môže byť napr. stanovenie úrovne praktického ovládania cudzieho jazyka s vydaním úradného osvedčenia.</a:t>
            </a:r>
          </a:p>
          <a:p>
            <a:pPr algn="l">
              <a:lnSpc>
                <a:spcPct val="170000"/>
              </a:lnSpc>
            </a:pPr>
            <a:r>
              <a:rPr lang="sk-SK" sz="2800" b="1" dirty="0" smtClean="0">
                <a:solidFill>
                  <a:schemeClr val="accent2">
                    <a:lumMod val="75000"/>
                  </a:schemeClr>
                </a:solidFill>
                <a:latin typeface="Arial" panose="020B0604020202020204" pitchFamily="34" charset="0"/>
                <a:cs typeface="Arial" panose="020B0604020202020204" pitchFamily="34" charset="0"/>
              </a:rPr>
              <a:t>2. Komu bude test určený</a:t>
            </a:r>
          </a:p>
          <a:p>
            <a:pPr algn="l">
              <a:lnSpc>
                <a:spcPct val="170000"/>
              </a:lnSpc>
            </a:pPr>
            <a:r>
              <a:rPr lang="sk-SK" dirty="0" err="1">
                <a:solidFill>
                  <a:schemeClr val="tx1"/>
                </a:solidFill>
                <a:latin typeface="Arial" panose="020B0604020202020204" pitchFamily="34" charset="0"/>
                <a:cs typeface="Arial" panose="020B0604020202020204" pitchFamily="34" charset="0"/>
              </a:rPr>
              <a:t>V</a:t>
            </a:r>
            <a:r>
              <a:rPr lang="en-US" dirty="0" smtClean="0">
                <a:solidFill>
                  <a:schemeClr val="tx1"/>
                </a:solidFill>
                <a:latin typeface="Arial" panose="020B0604020202020204" pitchFamily="34" charset="0"/>
                <a:cs typeface="Arial" panose="020B0604020202020204" pitchFamily="34" charset="0"/>
              </a:rPr>
              <a:t>e</a:t>
            </a:r>
            <a:r>
              <a:rPr lang="sk-SK" dirty="0" smtClean="0">
                <a:solidFill>
                  <a:schemeClr val="tx1"/>
                </a:solidFill>
                <a:latin typeface="Arial" panose="020B0604020202020204" pitchFamily="34" charset="0"/>
                <a:cs typeface="Arial" panose="020B0604020202020204" pitchFamily="34" charset="0"/>
              </a:rPr>
              <a:t>k, úroveň kompetencií respondentov, štádium učenia sa, vzdelanie.</a:t>
            </a:r>
          </a:p>
          <a:p>
            <a:pPr algn="l">
              <a:lnSpc>
                <a:spcPct val="170000"/>
              </a:lnSpc>
            </a:pPr>
            <a:r>
              <a:rPr lang="sk-SK" sz="2800" b="1" dirty="0" smtClean="0">
                <a:solidFill>
                  <a:schemeClr val="accent2">
                    <a:lumMod val="75000"/>
                  </a:schemeClr>
                </a:solidFill>
                <a:latin typeface="Arial" panose="020B0604020202020204" pitchFamily="34" charset="0"/>
                <a:cs typeface="Arial" panose="020B0604020202020204" pitchFamily="34" charset="0"/>
              </a:rPr>
              <a:t>3. Ktoré jazykové zručnosti má testovať </a:t>
            </a:r>
            <a:endParaRPr lang="en-US" sz="2800" b="1" dirty="0" smtClean="0">
              <a:solidFill>
                <a:schemeClr val="accent2">
                  <a:lumMod val="75000"/>
                </a:schemeClr>
              </a:solidFill>
              <a:latin typeface="Arial" panose="020B0604020202020204" pitchFamily="34" charset="0"/>
              <a:cs typeface="Arial" panose="020B0604020202020204" pitchFamily="34" charset="0"/>
            </a:endParaRPr>
          </a:p>
          <a:p>
            <a:pPr algn="l">
              <a:lnSpc>
                <a:spcPct val="170000"/>
              </a:lnSpc>
            </a:pPr>
            <a:r>
              <a:rPr lang="sk-SK" sz="2000" dirty="0">
                <a:solidFill>
                  <a:schemeClr val="tx1"/>
                </a:solidFill>
                <a:latin typeface="Arial" panose="020B0604020202020204" pitchFamily="34" charset="0"/>
                <a:cs typeface="Arial" panose="020B0604020202020204" pitchFamily="34" charset="0"/>
              </a:rPr>
              <a:t>P</a:t>
            </a:r>
            <a:r>
              <a:rPr lang="sk-SK" sz="2000" dirty="0" smtClean="0">
                <a:solidFill>
                  <a:schemeClr val="tx1"/>
                </a:solidFill>
                <a:latin typeface="Arial" panose="020B0604020202020204" pitchFamily="34" charset="0"/>
                <a:cs typeface="Arial" panose="020B0604020202020204" pitchFamily="34" charset="0"/>
              </a:rPr>
              <a:t>ozri: </a:t>
            </a:r>
            <a:r>
              <a:rPr lang="sk-SK" dirty="0" smtClean="0">
                <a:solidFill>
                  <a:schemeClr val="tx1"/>
                </a:solidFill>
                <a:latin typeface="Arial" panose="020B0604020202020204" pitchFamily="34" charset="0"/>
                <a:cs typeface="Arial" panose="020B0604020202020204" pitchFamily="34" charset="0"/>
              </a:rPr>
              <a:t>Štátny vzdelávací program, Cieľové požiadavky na vedomosti a zručnosti</a:t>
            </a:r>
            <a:endParaRPr lang="sk-SK" b="1" dirty="0" smtClean="0">
              <a:solidFill>
                <a:schemeClr val="tx1"/>
              </a:solidFill>
              <a:latin typeface="Arial" panose="020B0604020202020204" pitchFamily="34" charset="0"/>
              <a:cs typeface="Arial" panose="020B0604020202020204" pitchFamily="34" charset="0"/>
            </a:endParaRPr>
          </a:p>
          <a:p>
            <a:pPr algn="l">
              <a:lnSpc>
                <a:spcPct val="170000"/>
              </a:lnSpc>
            </a:pPr>
            <a:r>
              <a:rPr lang="sk-SK" sz="2800" b="1" dirty="0" smtClean="0">
                <a:solidFill>
                  <a:schemeClr val="accent2">
                    <a:lumMod val="75000"/>
                  </a:schemeClr>
                </a:solidFill>
                <a:latin typeface="Arial" panose="020B0604020202020204" pitchFamily="34" charset="0"/>
                <a:cs typeface="Arial" panose="020B0604020202020204" pitchFamily="34" charset="0"/>
              </a:rPr>
              <a:t>4. Ktoré jazykové prostriedky má merať/hodnotiť</a:t>
            </a:r>
          </a:p>
          <a:p>
            <a:pPr algn="l">
              <a:lnSpc>
                <a:spcPct val="170000"/>
              </a:lnSpc>
            </a:pPr>
            <a:r>
              <a:rPr lang="sk-SK" dirty="0" smtClean="0">
                <a:solidFill>
                  <a:schemeClr val="tx1"/>
                </a:solidFill>
                <a:latin typeface="Arial" panose="020B0604020202020204" pitchFamily="34" charset="0"/>
                <a:cs typeface="Arial" panose="020B0604020202020204" pitchFamily="34" charset="0"/>
              </a:rPr>
              <a:t>Gramatika, lexika, funkcie jazyka.</a:t>
            </a:r>
            <a:endParaRPr lang="sk-SK" sz="2400" dirty="0" smtClean="0">
              <a:solidFill>
                <a:schemeClr val="tx1"/>
              </a:solidFill>
              <a:latin typeface="Arial" panose="020B0604020202020204" pitchFamily="34" charset="0"/>
              <a:cs typeface="Arial" panose="020B0604020202020204" pitchFamily="34" charset="0"/>
            </a:endParaRPr>
          </a:p>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2822264"/>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10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p:cTn id="25" dur="1000" fill="hold"/>
                                        <p:tgtEl>
                                          <p:spTgt spid="9">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additive="base">
                                        <p:cTn id="31" dur="10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 calcmode="lin" valueType="num">
                                      <p:cBhvr>
                                        <p:cTn id="37" dur="1000" fill="hold"/>
                                        <p:tgtEl>
                                          <p:spTgt spid="9">
                                            <p:txEl>
                                              <p:pRg st="3" end="3"/>
                                            </p:txEl>
                                          </p:spTgt>
                                        </p:tgtEl>
                                        <p:attrNameLst>
                                          <p:attrName>ppt_w</p:attrName>
                                        </p:attrNameLst>
                                      </p:cBhvr>
                                      <p:tavLst>
                                        <p:tav tm="0">
                                          <p:val>
                                            <p:fltVal val="0"/>
                                          </p:val>
                                        </p:tav>
                                        <p:tav tm="100000">
                                          <p:val>
                                            <p:strVal val="#ppt_w"/>
                                          </p:val>
                                        </p:tav>
                                      </p:tavLst>
                                    </p:anim>
                                    <p:anim calcmode="lin" valueType="num">
                                      <p:cBhvr>
                                        <p:cTn id="38" dur="1000" fill="hold"/>
                                        <p:tgtEl>
                                          <p:spTgt spid="9">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9">
                                            <p:txEl>
                                              <p:pRg st="4" end="4"/>
                                            </p:txEl>
                                          </p:spTgt>
                                        </p:tgtEl>
                                        <p:attrNameLst>
                                          <p:attrName>style.visibility</p:attrName>
                                        </p:attrNameLst>
                                      </p:cBhvr>
                                      <p:to>
                                        <p:strVal val="visible"/>
                                      </p:to>
                                    </p:set>
                                    <p:anim calcmode="lin" valueType="num">
                                      <p:cBhvr additive="base">
                                        <p:cTn id="43" dur="10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44" dur="10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9">
                                            <p:txEl>
                                              <p:pRg st="5" end="5"/>
                                            </p:txEl>
                                          </p:spTgt>
                                        </p:tgtEl>
                                        <p:attrNameLst>
                                          <p:attrName>style.visibility</p:attrName>
                                        </p:attrNameLst>
                                      </p:cBhvr>
                                      <p:to>
                                        <p:strVal val="visible"/>
                                      </p:to>
                                    </p:set>
                                    <p:anim calcmode="lin" valueType="num">
                                      <p:cBhvr>
                                        <p:cTn id="49" dur="500" fill="hold"/>
                                        <p:tgtEl>
                                          <p:spTgt spid="9">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9">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9">
                                            <p:txEl>
                                              <p:pRg st="6" end="6"/>
                                            </p:txEl>
                                          </p:spTgt>
                                        </p:tgtEl>
                                        <p:attrNameLst>
                                          <p:attrName>style.visibility</p:attrName>
                                        </p:attrNameLst>
                                      </p:cBhvr>
                                      <p:to>
                                        <p:strVal val="visible"/>
                                      </p:to>
                                    </p:set>
                                    <p:anim calcmode="lin" valueType="num">
                                      <p:cBhvr additive="base">
                                        <p:cTn id="55" dur="500" fill="hold"/>
                                        <p:tgtEl>
                                          <p:spTgt spid="9">
                                            <p:txEl>
                                              <p:pRg st="6" end="6"/>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9">
                                            <p:txEl>
                                              <p:pRg st="7" end="7"/>
                                            </p:txEl>
                                          </p:spTgt>
                                        </p:tgtEl>
                                        <p:attrNameLst>
                                          <p:attrName>style.visibility</p:attrName>
                                        </p:attrNameLst>
                                      </p:cBhvr>
                                      <p:to>
                                        <p:strVal val="visible"/>
                                      </p:to>
                                    </p:set>
                                    <p:anim calcmode="lin" valueType="num">
                                      <p:cBhvr>
                                        <p:cTn id="61" dur="500" fill="hold"/>
                                        <p:tgtEl>
                                          <p:spTgt spid="9">
                                            <p:txEl>
                                              <p:pRg st="7" end="7"/>
                                            </p:txEl>
                                          </p:spTgt>
                                        </p:tgtEl>
                                        <p:attrNameLst>
                                          <p:attrName>ppt_w</p:attrName>
                                        </p:attrNameLst>
                                      </p:cBhvr>
                                      <p:tavLst>
                                        <p:tav tm="0">
                                          <p:val>
                                            <p:fltVal val="0"/>
                                          </p:val>
                                        </p:tav>
                                        <p:tav tm="100000">
                                          <p:val>
                                            <p:strVal val="#ppt_w"/>
                                          </p:val>
                                        </p:tav>
                                      </p:tavLst>
                                    </p:anim>
                                    <p:anim calcmode="lin" valueType="num">
                                      <p:cBhvr>
                                        <p:cTn id="62" dur="500" fill="hold"/>
                                        <p:tgtEl>
                                          <p:spTgt spid="9">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6836" y="3806176"/>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539552" y="274638"/>
            <a:ext cx="8352928" cy="922114"/>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3600" b="1" dirty="0" smtClean="0">
                <a:solidFill>
                  <a:schemeClr val="accent2">
                    <a:lumMod val="75000"/>
                  </a:schemeClr>
                </a:solidFill>
              </a:rPr>
              <a:t>Čo majú obsahovať špecifikácie testu?</a:t>
            </a:r>
            <a:endParaRPr lang="sk-SK" sz="3600" b="1" dirty="0">
              <a:solidFill>
                <a:schemeClr val="accent2">
                  <a:lumMod val="75000"/>
                </a:schemeClr>
              </a:solidFill>
            </a:endParaRPr>
          </a:p>
        </p:txBody>
      </p:sp>
      <p:sp>
        <p:nvSpPr>
          <p:cNvPr id="11" name="Zástupný symbol obsahu 2"/>
          <p:cNvSpPr txBox="1">
            <a:spLocks/>
          </p:cNvSpPr>
          <p:nvPr/>
        </p:nvSpPr>
        <p:spPr>
          <a:xfrm>
            <a:off x="683568" y="1196752"/>
            <a:ext cx="7772400" cy="5112568"/>
          </a:xfrm>
          <a:prstGeom prst="rect">
            <a:avLst/>
          </a:prstGeom>
        </p:spPr>
        <p:txBody>
          <a:bodyPr>
            <a:normAutofit fontScale="92500"/>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en-US" sz="2200" b="1" dirty="0" smtClean="0">
                <a:solidFill>
                  <a:schemeClr val="accent2">
                    <a:lumMod val="75000"/>
                  </a:schemeClr>
                </a:solidFill>
                <a:latin typeface="Arial" panose="020B0604020202020204" pitchFamily="34" charset="0"/>
                <a:cs typeface="Arial" panose="020B0604020202020204" pitchFamily="34" charset="0"/>
              </a:rPr>
              <a:t>5. </a:t>
            </a:r>
            <a:r>
              <a:rPr lang="en-US" sz="2200" b="1" dirty="0" err="1" smtClean="0">
                <a:solidFill>
                  <a:schemeClr val="accent2">
                    <a:lumMod val="75000"/>
                  </a:schemeClr>
                </a:solidFill>
                <a:latin typeface="Arial" panose="020B0604020202020204" pitchFamily="34" charset="0"/>
                <a:cs typeface="Arial" panose="020B0604020202020204" pitchFamily="34" charset="0"/>
              </a:rPr>
              <a:t>Ak</a:t>
            </a:r>
            <a:r>
              <a:rPr lang="sk-SK" sz="2200" b="1" dirty="0" smtClean="0">
                <a:solidFill>
                  <a:schemeClr val="accent2">
                    <a:lumMod val="75000"/>
                  </a:schemeClr>
                </a:solidFill>
                <a:latin typeface="Arial" panose="020B0604020202020204" pitchFamily="34" charset="0"/>
                <a:cs typeface="Arial" panose="020B0604020202020204" pitchFamily="34" charset="0"/>
              </a:rPr>
              <a:t>é</a:t>
            </a:r>
            <a:r>
              <a:rPr lang="en-US" sz="2200" b="1" dirty="0" smtClean="0">
                <a:solidFill>
                  <a:schemeClr val="accent2">
                    <a:lumMod val="75000"/>
                  </a:schemeClr>
                </a:solidFill>
                <a:latin typeface="Arial" panose="020B0604020202020204" pitchFamily="34" charset="0"/>
                <a:cs typeface="Arial" panose="020B0604020202020204" pitchFamily="34" charset="0"/>
              </a:rPr>
              <a:t> t</a:t>
            </a:r>
            <a:r>
              <a:rPr lang="sk-SK" sz="2200" b="1" dirty="0" smtClean="0">
                <a:solidFill>
                  <a:schemeClr val="accent2">
                    <a:lumMod val="75000"/>
                  </a:schemeClr>
                </a:solidFill>
                <a:latin typeface="Arial" panose="020B0604020202020204" pitchFamily="34" charset="0"/>
                <a:cs typeface="Arial" panose="020B0604020202020204" pitchFamily="34" charset="0"/>
              </a:rPr>
              <a:t>y</a:t>
            </a:r>
            <a:r>
              <a:rPr lang="en-US" sz="2200" b="1" dirty="0" smtClean="0">
                <a:solidFill>
                  <a:schemeClr val="accent2">
                    <a:lumMod val="75000"/>
                  </a:schemeClr>
                </a:solidFill>
                <a:latin typeface="Arial" panose="020B0604020202020204" pitchFamily="34" charset="0"/>
                <a:cs typeface="Arial" panose="020B0604020202020204" pitchFamily="34" charset="0"/>
              </a:rPr>
              <a:t>p</a:t>
            </a:r>
            <a:r>
              <a:rPr lang="sk-SK" sz="2200" b="1" dirty="0" smtClean="0">
                <a:solidFill>
                  <a:schemeClr val="accent2">
                    <a:lumMod val="75000"/>
                  </a:schemeClr>
                </a:solidFill>
                <a:latin typeface="Arial" panose="020B0604020202020204" pitchFamily="34" charset="0"/>
                <a:cs typeface="Arial" panose="020B0604020202020204" pitchFamily="34" charset="0"/>
              </a:rPr>
              <a:t>y</a:t>
            </a:r>
            <a:r>
              <a:rPr lang="en-US" sz="2200" b="1" dirty="0" smtClean="0">
                <a:solidFill>
                  <a:schemeClr val="accent2">
                    <a:lumMod val="75000"/>
                  </a:schemeClr>
                </a:solidFill>
                <a:latin typeface="Arial" panose="020B0604020202020204" pitchFamily="34" charset="0"/>
                <a:cs typeface="Arial" panose="020B0604020202020204" pitchFamily="34" charset="0"/>
              </a:rPr>
              <a:t> </a:t>
            </a:r>
            <a:r>
              <a:rPr lang="en-US" sz="2200" b="1" dirty="0" err="1" smtClean="0">
                <a:solidFill>
                  <a:schemeClr val="accent2">
                    <a:lumMod val="75000"/>
                  </a:schemeClr>
                </a:solidFill>
                <a:latin typeface="Arial" panose="020B0604020202020204" pitchFamily="34" charset="0"/>
                <a:cs typeface="Arial" panose="020B0604020202020204" pitchFamily="34" charset="0"/>
              </a:rPr>
              <a:t>textov</a:t>
            </a:r>
            <a:r>
              <a:rPr lang="sk-SK" sz="2200" b="1" dirty="0" smtClean="0">
                <a:solidFill>
                  <a:schemeClr val="accent2">
                    <a:lumMod val="75000"/>
                  </a:schemeClr>
                </a:solidFill>
                <a:latin typeface="Arial" panose="020B0604020202020204" pitchFamily="34" charset="0"/>
                <a:cs typeface="Arial" panose="020B0604020202020204" pitchFamily="34" charset="0"/>
              </a:rPr>
              <a:t> použiť</a:t>
            </a:r>
          </a:p>
          <a:p>
            <a:pPr algn="l"/>
            <a:r>
              <a:rPr lang="sk-SK" sz="2200" dirty="0">
                <a:solidFill>
                  <a:schemeClr val="tx1"/>
                </a:solidFill>
                <a:latin typeface="Arial" panose="020B0604020202020204" pitchFamily="34" charset="0"/>
                <a:cs typeface="Arial" panose="020B0604020202020204" pitchFamily="34" charset="0"/>
              </a:rPr>
              <a:t>T</a:t>
            </a:r>
            <a:r>
              <a:rPr lang="sk-SK" sz="2200" dirty="0" smtClean="0">
                <a:solidFill>
                  <a:schemeClr val="tx1"/>
                </a:solidFill>
                <a:latin typeface="Arial" panose="020B0604020202020204" pitchFamily="34" charset="0"/>
                <a:cs typeface="Arial" panose="020B0604020202020204" pitchFamily="34" charset="0"/>
              </a:rPr>
              <a:t>ematické okruhy, zameranie, typy textov, miera autentickosti, dĺžka textov, zdroje, jazyková úroveň, obťažnosť. Podľa ŠVP a CP.</a:t>
            </a:r>
          </a:p>
          <a:p>
            <a:pPr algn="l"/>
            <a:r>
              <a:rPr lang="sk-SK" sz="2200" b="1" dirty="0" smtClean="0">
                <a:solidFill>
                  <a:schemeClr val="accent2">
                    <a:lumMod val="75000"/>
                  </a:schemeClr>
                </a:solidFill>
                <a:latin typeface="Arial" panose="020B0604020202020204" pitchFamily="34" charset="0"/>
                <a:cs typeface="Arial" panose="020B0604020202020204" pitchFamily="34" charset="0"/>
              </a:rPr>
              <a:t>6. Koľko častí má test mať</a:t>
            </a:r>
          </a:p>
          <a:p>
            <a:pPr algn="l"/>
            <a:r>
              <a:rPr lang="sk-SK" sz="2200" dirty="0">
                <a:solidFill>
                  <a:schemeClr val="tx1"/>
                </a:solidFill>
                <a:latin typeface="Arial" panose="020B0604020202020204" pitchFamily="34" charset="0"/>
                <a:cs typeface="Arial" panose="020B0604020202020204" pitchFamily="34" charset="0"/>
              </a:rPr>
              <a:t>A</a:t>
            </a:r>
            <a:r>
              <a:rPr lang="sk-SK" sz="2200" dirty="0" smtClean="0">
                <a:solidFill>
                  <a:schemeClr val="tx1"/>
                </a:solidFill>
                <a:latin typeface="Arial" panose="020B0604020202020204" pitchFamily="34" charset="0"/>
                <a:cs typeface="Arial" panose="020B0604020202020204" pitchFamily="34" charset="0"/>
              </a:rPr>
              <a:t>ký budú mať jednotlivé časti rozsah, koľko položiek bude v jednotlivých častiach, koľko budú trvať, či bude čítanie oddelené od gramatiky, gramatika a lexika spolu, akú váhu budú mať časti testu, atď.</a:t>
            </a:r>
          </a:p>
          <a:p>
            <a:pPr algn="l"/>
            <a:r>
              <a:rPr lang="sk-SK" sz="2200" b="1" dirty="0" smtClean="0">
                <a:solidFill>
                  <a:schemeClr val="accent2">
                    <a:lumMod val="75000"/>
                  </a:schemeClr>
                </a:solidFill>
                <a:latin typeface="Arial" panose="020B0604020202020204" pitchFamily="34" charset="0"/>
                <a:cs typeface="Arial" panose="020B0604020202020204" pitchFamily="34" charset="0"/>
              </a:rPr>
              <a:t>7. Aké typy testových úloh sa použijú</a:t>
            </a:r>
          </a:p>
          <a:p>
            <a:pPr algn="l"/>
            <a:r>
              <a:rPr lang="sk-SK" sz="2200" dirty="0">
                <a:solidFill>
                  <a:schemeClr val="tx1"/>
                </a:solidFill>
                <a:latin typeface="Arial" panose="020B0604020202020204" pitchFamily="34" charset="0"/>
                <a:cs typeface="Arial" panose="020B0604020202020204" pitchFamily="34" charset="0"/>
              </a:rPr>
              <a:t>Ú</a:t>
            </a:r>
            <a:r>
              <a:rPr lang="sk-SK" sz="2200" dirty="0" smtClean="0">
                <a:solidFill>
                  <a:schemeClr val="tx1"/>
                </a:solidFill>
                <a:latin typeface="Arial" panose="020B0604020202020204" pitchFamily="34" charset="0"/>
                <a:cs typeface="Arial" panose="020B0604020202020204" pitchFamily="34" charset="0"/>
              </a:rPr>
              <a:t>lohy s výberom odpovede, zoraďovacie alebo priraďovacie úlohy, úlohy so stručnou odpoveďou, atď.</a:t>
            </a:r>
          </a:p>
          <a:p>
            <a:pPr algn="l"/>
            <a:r>
              <a:rPr lang="sk-SK" sz="2200" b="1" dirty="0" smtClean="0">
                <a:solidFill>
                  <a:schemeClr val="accent2">
                    <a:lumMod val="75000"/>
                  </a:schemeClr>
                </a:solidFill>
                <a:latin typeface="Arial" panose="020B0604020202020204" pitchFamily="34" charset="0"/>
                <a:cs typeface="Arial" panose="020B0604020202020204" pitchFamily="34" charset="0"/>
              </a:rPr>
              <a:t>8. Aké budú inštrukcie k úlohám</a:t>
            </a:r>
          </a:p>
          <a:p>
            <a:pPr algn="l"/>
            <a:r>
              <a:rPr lang="sk-SK" sz="2200" dirty="0">
                <a:solidFill>
                  <a:schemeClr val="tx1"/>
                </a:solidFill>
                <a:latin typeface="Arial" panose="020B0604020202020204" pitchFamily="34" charset="0"/>
                <a:cs typeface="Arial" panose="020B0604020202020204" pitchFamily="34" charset="0"/>
              </a:rPr>
              <a:t>V</a:t>
            </a:r>
            <a:r>
              <a:rPr lang="sk-SK" sz="2200" dirty="0" smtClean="0">
                <a:solidFill>
                  <a:schemeClr val="tx1"/>
                </a:solidFill>
                <a:latin typeface="Arial" panose="020B0604020202020204" pitchFamily="34" charset="0"/>
                <a:cs typeface="Arial" panose="020B0604020202020204" pitchFamily="34" charset="0"/>
              </a:rPr>
              <a:t> akom jazyku, bude uvedené vzorové riešenie, skóre za jednotlivé úlohy.</a:t>
            </a:r>
            <a:endParaRPr lang="sk-SK" sz="2200" b="1" dirty="0" smtClean="0">
              <a:solidFill>
                <a:schemeClr val="tx1"/>
              </a:solidFill>
              <a:latin typeface="Arial" panose="020B0604020202020204" pitchFamily="34" charset="0"/>
              <a:cs typeface="Arial" panose="020B0604020202020204" pitchFamily="34" charset="0"/>
            </a:endParaRPr>
          </a:p>
          <a:p>
            <a:pPr algn="l"/>
            <a:endParaRPr lang="sk-SK"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84874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20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 calcmode="lin" valueType="num">
                                      <p:cBhvr>
                                        <p:cTn id="31"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1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 calcmode="lin" valueType="num">
                                      <p:cBhvr additive="base">
                                        <p:cTn id="37" dur="2000" fill="hold"/>
                                        <p:tgtEl>
                                          <p:spTgt spid="11">
                                            <p:txEl>
                                              <p:pRg st="2" end="2"/>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11">
                                            <p:txEl>
                                              <p:pRg st="3" end="3"/>
                                            </p:txEl>
                                          </p:spTgt>
                                        </p:tgtEl>
                                        <p:attrNameLst>
                                          <p:attrName>style.visibility</p:attrName>
                                        </p:attrNameLst>
                                      </p:cBhvr>
                                      <p:to>
                                        <p:strVal val="visible"/>
                                      </p:to>
                                    </p:set>
                                    <p:anim calcmode="lin" valueType="num">
                                      <p:cBhvr>
                                        <p:cTn id="43" dur="5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44" dur="500" fill="hold"/>
                                        <p:tgtEl>
                                          <p:spTgt spid="11">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1">
                                            <p:txEl>
                                              <p:pRg st="4" end="4"/>
                                            </p:txEl>
                                          </p:spTgt>
                                        </p:tgtEl>
                                        <p:attrNameLst>
                                          <p:attrName>style.visibility</p:attrName>
                                        </p:attrNameLst>
                                      </p:cBhvr>
                                      <p:to>
                                        <p:strVal val="visible"/>
                                      </p:to>
                                    </p:set>
                                    <p:anim calcmode="lin" valueType="num">
                                      <p:cBhvr additive="base">
                                        <p:cTn id="49" dur="2000" fill="hold"/>
                                        <p:tgtEl>
                                          <p:spTgt spid="11">
                                            <p:txEl>
                                              <p:pRg st="4" end="4"/>
                                            </p:txEl>
                                          </p:spTgt>
                                        </p:tgtEl>
                                        <p:attrNameLst>
                                          <p:attrName>ppt_x</p:attrName>
                                        </p:attrNameLst>
                                      </p:cBhvr>
                                      <p:tavLst>
                                        <p:tav tm="0">
                                          <p:val>
                                            <p:strVal val="0-#ppt_w/2"/>
                                          </p:val>
                                        </p:tav>
                                        <p:tav tm="100000">
                                          <p:val>
                                            <p:strVal val="#ppt_x"/>
                                          </p:val>
                                        </p:tav>
                                      </p:tavLst>
                                    </p:anim>
                                    <p:anim calcmode="lin" valueType="num">
                                      <p:cBhvr additive="base">
                                        <p:cTn id="50" dur="2000" fill="hold"/>
                                        <p:tgtEl>
                                          <p:spTgt spid="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nodeType="clickEffect">
                                  <p:stCondLst>
                                    <p:cond delay="0"/>
                                  </p:stCondLst>
                                  <p:childTnLst>
                                    <p:set>
                                      <p:cBhvr>
                                        <p:cTn id="54" dur="1" fill="hold">
                                          <p:stCondLst>
                                            <p:cond delay="0"/>
                                          </p:stCondLst>
                                        </p:cTn>
                                        <p:tgtEl>
                                          <p:spTgt spid="11">
                                            <p:txEl>
                                              <p:pRg st="5" end="5"/>
                                            </p:txEl>
                                          </p:spTgt>
                                        </p:tgtEl>
                                        <p:attrNameLst>
                                          <p:attrName>style.visibility</p:attrName>
                                        </p:attrNameLst>
                                      </p:cBhvr>
                                      <p:to>
                                        <p:strVal val="visible"/>
                                      </p:to>
                                    </p:set>
                                    <p:anim calcmode="lin" valueType="num">
                                      <p:cBhvr>
                                        <p:cTn id="55" dur="500" fill="hold"/>
                                        <p:tgtEl>
                                          <p:spTgt spid="11">
                                            <p:txEl>
                                              <p:pRg st="5" end="5"/>
                                            </p:txEl>
                                          </p:spTgt>
                                        </p:tgtEl>
                                        <p:attrNameLst>
                                          <p:attrName>ppt_w</p:attrName>
                                        </p:attrNameLst>
                                      </p:cBhvr>
                                      <p:tavLst>
                                        <p:tav tm="0">
                                          <p:val>
                                            <p:fltVal val="0"/>
                                          </p:val>
                                        </p:tav>
                                        <p:tav tm="100000">
                                          <p:val>
                                            <p:strVal val="#ppt_w"/>
                                          </p:val>
                                        </p:tav>
                                      </p:tavLst>
                                    </p:anim>
                                    <p:anim calcmode="lin" valueType="num">
                                      <p:cBhvr>
                                        <p:cTn id="56" dur="500" fill="hold"/>
                                        <p:tgtEl>
                                          <p:spTgt spid="11">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1">
                                            <p:txEl>
                                              <p:pRg st="6" end="6"/>
                                            </p:txEl>
                                          </p:spTgt>
                                        </p:tgtEl>
                                        <p:attrNameLst>
                                          <p:attrName>style.visibility</p:attrName>
                                        </p:attrNameLst>
                                      </p:cBhvr>
                                      <p:to>
                                        <p:strVal val="visible"/>
                                      </p:to>
                                    </p:set>
                                    <p:anim calcmode="lin" valueType="num">
                                      <p:cBhvr additive="base">
                                        <p:cTn id="61" dur="2000" fill="hold"/>
                                        <p:tgtEl>
                                          <p:spTgt spid="11">
                                            <p:txEl>
                                              <p:pRg st="6" end="6"/>
                                            </p:txEl>
                                          </p:spTgt>
                                        </p:tgtEl>
                                        <p:attrNameLst>
                                          <p:attrName>ppt_x</p:attrName>
                                        </p:attrNameLst>
                                      </p:cBhvr>
                                      <p:tavLst>
                                        <p:tav tm="0">
                                          <p:val>
                                            <p:strVal val="0-#ppt_w/2"/>
                                          </p:val>
                                        </p:tav>
                                        <p:tav tm="100000">
                                          <p:val>
                                            <p:strVal val="#ppt_x"/>
                                          </p:val>
                                        </p:tav>
                                      </p:tavLst>
                                    </p:anim>
                                    <p:anim calcmode="lin" valueType="num">
                                      <p:cBhvr additive="base">
                                        <p:cTn id="62" dur="2000" fill="hold"/>
                                        <p:tgtEl>
                                          <p:spTgt spid="1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nodeType="clickEffect">
                                  <p:stCondLst>
                                    <p:cond delay="0"/>
                                  </p:stCondLst>
                                  <p:childTnLst>
                                    <p:set>
                                      <p:cBhvr>
                                        <p:cTn id="66" dur="1" fill="hold">
                                          <p:stCondLst>
                                            <p:cond delay="0"/>
                                          </p:stCondLst>
                                        </p:cTn>
                                        <p:tgtEl>
                                          <p:spTgt spid="11">
                                            <p:txEl>
                                              <p:pRg st="7" end="7"/>
                                            </p:txEl>
                                          </p:spTgt>
                                        </p:tgtEl>
                                        <p:attrNameLst>
                                          <p:attrName>style.visibility</p:attrName>
                                        </p:attrNameLst>
                                      </p:cBhvr>
                                      <p:to>
                                        <p:strVal val="visible"/>
                                      </p:to>
                                    </p:set>
                                    <p:anim calcmode="lin" valueType="num">
                                      <p:cBhvr>
                                        <p:cTn id="67" dur="500" fill="hold"/>
                                        <p:tgtEl>
                                          <p:spTgt spid="11">
                                            <p:txEl>
                                              <p:pRg st="7" end="7"/>
                                            </p:txEl>
                                          </p:spTgt>
                                        </p:tgtEl>
                                        <p:attrNameLst>
                                          <p:attrName>ppt_w</p:attrName>
                                        </p:attrNameLst>
                                      </p:cBhvr>
                                      <p:tavLst>
                                        <p:tav tm="0">
                                          <p:val>
                                            <p:fltVal val="0"/>
                                          </p:val>
                                        </p:tav>
                                        <p:tav tm="100000">
                                          <p:val>
                                            <p:strVal val="#ppt_w"/>
                                          </p:val>
                                        </p:tav>
                                      </p:tavLst>
                                    </p:anim>
                                    <p:anim calcmode="lin" valueType="num">
                                      <p:cBhvr>
                                        <p:cTn id="68" dur="500" fill="hold"/>
                                        <p:tgtEl>
                                          <p:spTgt spid="11">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395536" y="274638"/>
            <a:ext cx="8291264" cy="850106"/>
          </a:xfrm>
          <a:prstGeom prst="rect">
            <a:avLst/>
          </a:prstGeom>
        </p:spPr>
        <p:txBody>
          <a:bodyPr bIns="91440" anchor="ctr" anchorCtr="0">
            <a:normAutofit fontScale="925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sz="3600" b="1" dirty="0" smtClean="0">
                <a:solidFill>
                  <a:schemeClr val="accent2">
                    <a:lumMod val="75000"/>
                  </a:schemeClr>
                </a:solidFill>
                <a:latin typeface="Arial" panose="020B0604020202020204" pitchFamily="34" charset="0"/>
                <a:cs typeface="Arial" panose="020B0604020202020204" pitchFamily="34" charset="0"/>
              </a:rPr>
              <a:t>Čo majú obsahovať špecifikácie testu?</a:t>
            </a:r>
            <a:endParaRPr lang="sk-SK" sz="3600" b="1"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196752"/>
            <a:ext cx="7772400" cy="4823048"/>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sz="2400" b="1" dirty="0" smtClean="0">
                <a:solidFill>
                  <a:schemeClr val="accent2">
                    <a:lumMod val="75000"/>
                  </a:schemeClr>
                </a:solidFill>
                <a:latin typeface="Arial" panose="020B0604020202020204" pitchFamily="34" charset="0"/>
                <a:cs typeface="Arial" panose="020B0604020202020204" pitchFamily="34" charset="0"/>
              </a:rPr>
              <a:t>9. Aké budú kritériá hodnotenia</a:t>
            </a:r>
          </a:p>
          <a:p>
            <a:pPr algn="l"/>
            <a:r>
              <a:rPr lang="sk-SK" sz="2400" dirty="0">
                <a:solidFill>
                  <a:schemeClr val="tx1"/>
                </a:solidFill>
                <a:latin typeface="Arial" panose="020B0604020202020204" pitchFamily="34" charset="0"/>
                <a:cs typeface="Arial" panose="020B0604020202020204" pitchFamily="34" charset="0"/>
              </a:rPr>
              <a:t>G</a:t>
            </a:r>
            <a:r>
              <a:rPr lang="sk-SK" sz="2400" dirty="0" smtClean="0">
                <a:solidFill>
                  <a:schemeClr val="tx1"/>
                </a:solidFill>
                <a:latin typeface="Arial" panose="020B0604020202020204" pitchFamily="34" charset="0"/>
                <a:cs typeface="Arial" panose="020B0604020202020204" pitchFamily="34" charset="0"/>
              </a:rPr>
              <a:t>ram. správnosť, vhodnosť použitia, hláskovanie/</a:t>
            </a:r>
            <a:r>
              <a:rPr lang="sk-SK" sz="2400" dirty="0" err="1" smtClean="0">
                <a:solidFill>
                  <a:schemeClr val="tx1"/>
                </a:solidFill>
                <a:latin typeface="Arial" panose="020B0604020202020204" pitchFamily="34" charset="0"/>
                <a:cs typeface="Arial" panose="020B0604020202020204" pitchFamily="34" charset="0"/>
              </a:rPr>
              <a:t>spelling</a:t>
            </a:r>
            <a:r>
              <a:rPr lang="sk-SK" sz="2400" dirty="0" smtClean="0">
                <a:solidFill>
                  <a:schemeClr val="tx1"/>
                </a:solidFill>
                <a:latin typeface="Arial" panose="020B0604020202020204" pitchFamily="34" charset="0"/>
                <a:cs typeface="Arial" panose="020B0604020202020204" pitchFamily="34" charset="0"/>
              </a:rPr>
              <a:t>, dĺžka odpovede, ako budú jednotlivé úlohy bodované, kľúč správnych a alternatívnych odpovedí.</a:t>
            </a:r>
          </a:p>
          <a:p>
            <a:pPr algn="l"/>
            <a:endParaRPr lang="sk-SK" sz="2400" dirty="0" smtClean="0">
              <a:latin typeface="Arial" panose="020B0604020202020204" pitchFamily="34" charset="0"/>
              <a:cs typeface="Arial" panose="020B0604020202020204" pitchFamily="34" charset="0"/>
            </a:endParaRPr>
          </a:p>
          <a:p>
            <a:pPr algn="l"/>
            <a:r>
              <a:rPr lang="sk-SK" sz="2400" b="1" dirty="0" smtClean="0">
                <a:solidFill>
                  <a:schemeClr val="accent2">
                    <a:lumMod val="75000"/>
                  </a:schemeClr>
                </a:solidFill>
                <a:latin typeface="Arial" panose="020B0604020202020204" pitchFamily="34" charset="0"/>
                <a:cs typeface="Arial" panose="020B0604020202020204" pitchFamily="34" charset="0"/>
              </a:rPr>
              <a:t>10. Obmedzenia a iné</a:t>
            </a:r>
          </a:p>
          <a:p>
            <a:pPr algn="l"/>
            <a:r>
              <a:rPr lang="sk-SK" sz="2400" dirty="0">
                <a:solidFill>
                  <a:schemeClr val="tx1"/>
                </a:solidFill>
                <a:latin typeface="Arial" panose="020B0604020202020204" pitchFamily="34" charset="0"/>
                <a:cs typeface="Arial" panose="020B0604020202020204" pitchFamily="34" charset="0"/>
              </a:rPr>
              <a:t>Č</a:t>
            </a:r>
            <a:r>
              <a:rPr lang="sk-SK" sz="2400" dirty="0" smtClean="0">
                <a:solidFill>
                  <a:schemeClr val="tx1"/>
                </a:solidFill>
                <a:latin typeface="Arial" panose="020B0604020202020204" pitchFamily="34" charset="0"/>
                <a:cs typeface="Arial" panose="020B0604020202020204" pitchFamily="34" charset="0"/>
              </a:rPr>
              <a:t>as, príprava </a:t>
            </a:r>
            <a:r>
              <a:rPr lang="sk-SK" sz="2400" dirty="0" err="1" smtClean="0">
                <a:solidFill>
                  <a:schemeClr val="tx1"/>
                </a:solidFill>
                <a:latin typeface="Arial" panose="020B0604020202020204" pitchFamily="34" charset="0"/>
                <a:cs typeface="Arial" panose="020B0604020202020204" pitchFamily="34" charset="0"/>
              </a:rPr>
              <a:t>odpoveďových</a:t>
            </a:r>
            <a:r>
              <a:rPr lang="sk-SK" sz="2400" dirty="0" smtClean="0">
                <a:solidFill>
                  <a:schemeClr val="tx1"/>
                </a:solidFill>
                <a:latin typeface="Arial" panose="020B0604020202020204" pitchFamily="34" charset="0"/>
                <a:cs typeface="Arial" panose="020B0604020202020204" pitchFamily="34" charset="0"/>
              </a:rPr>
              <a:t> hárkov, zabezpečenie techniky a priestorov, atď.</a:t>
            </a:r>
            <a:endParaRPr lang="sk-SK" sz="2400" b="1" dirty="0" smtClean="0">
              <a:solidFill>
                <a:schemeClr val="tx1"/>
              </a:solidFill>
              <a:latin typeface="Arial" panose="020B0604020202020204" pitchFamily="34" charset="0"/>
              <a:cs typeface="Arial" panose="020B0604020202020204" pitchFamily="34" charset="0"/>
            </a:endParaRPr>
          </a:p>
          <a:p>
            <a:pPr algn="l"/>
            <a:r>
              <a:rPr lang="sk-SK" sz="2800" b="1" dirty="0" smtClean="0">
                <a:solidFill>
                  <a:srgbClr val="C00000"/>
                </a:solidFill>
                <a:latin typeface="Arial" panose="020B0604020202020204" pitchFamily="34" charset="0"/>
                <a:cs typeface="Arial" panose="020B0604020202020204" pitchFamily="34" charset="0"/>
              </a:rPr>
              <a:t>       </a:t>
            </a:r>
            <a:endParaRPr lang="sk-SK"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7492305"/>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20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 calcmode="lin" valueType="num">
                                      <p:cBhvr>
                                        <p:cTn id="31"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1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 calcmode="lin" valueType="num">
                                      <p:cBhvr additive="base">
                                        <p:cTn id="37" dur="2000" fill="hold"/>
                                        <p:tgtEl>
                                          <p:spTgt spid="11">
                                            <p:txEl>
                                              <p:pRg st="3" end="3"/>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 calcmode="lin" valueType="num">
                                      <p:cBhvr additive="base">
                                        <p:cTn id="43" dur="2000" fill="hold"/>
                                        <p:tgtEl>
                                          <p:spTgt spid="11">
                                            <p:txEl>
                                              <p:pRg st="4" end="4"/>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1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brázok 13" descr="podklad4_bez.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902"/>
            <a:ext cx="9144000" cy="6858000"/>
          </a:xfrm>
          <a:prstGeom prst="rect">
            <a:avLst/>
          </a:prstGeom>
        </p:spPr>
      </p:pic>
      <p:sp>
        <p:nvSpPr>
          <p:cNvPr id="5" name="Nadpis 1"/>
          <p:cNvSpPr>
            <a:spLocks noGrp="1"/>
          </p:cNvSpPr>
          <p:nvPr/>
        </p:nvSpPr>
        <p:spPr>
          <a:xfrm>
            <a:off x="-612576" y="3501008"/>
            <a:ext cx="9144000" cy="23648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sk-SK" sz="2400" dirty="0">
              <a:solidFill>
                <a:srgbClr val="FFFF99"/>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sk-SK" sz="1600" dirty="0" smtClean="0">
              <a:solidFill>
                <a:schemeClr val="tx1"/>
              </a:solidFill>
            </a:endParaRPr>
          </a:p>
        </p:txBody>
      </p:sp>
      <p:sp>
        <p:nvSpPr>
          <p:cNvPr id="12" name="Nadpis 1"/>
          <p:cNvSpPr txBox="1">
            <a:spLocks/>
          </p:cNvSpPr>
          <p:nvPr/>
        </p:nvSpPr>
        <p:spPr>
          <a:xfrm>
            <a:off x="323528" y="274638"/>
            <a:ext cx="8363272" cy="850106"/>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tx1">
                  <a:lumMod val="75000"/>
                  <a:lumOff val="25000"/>
                </a:schemeClr>
              </a:solidFill>
            </a:endParaRPr>
          </a:p>
        </p:txBody>
      </p:sp>
      <p:sp>
        <p:nvSpPr>
          <p:cNvPr id="13" name="Obdĺžnik 12"/>
          <p:cNvSpPr/>
          <p:nvPr/>
        </p:nvSpPr>
        <p:spPr>
          <a:xfrm>
            <a:off x="2286000" y="2551837"/>
            <a:ext cx="4572000" cy="923330"/>
          </a:xfrm>
          <a:prstGeom prst="rect">
            <a:avLst/>
          </a:prstGeom>
        </p:spPr>
        <p:txBody>
          <a:bodyPr>
            <a:spAutoFit/>
          </a:bodyPr>
          <a:lstStyle/>
          <a:p>
            <a:r>
              <a:rPr lang="sk-SK" dirty="0" smtClean="0"/>
              <a:t/>
            </a:r>
            <a:br>
              <a:rPr lang="sk-SK" dirty="0" smtClean="0"/>
            </a:br>
            <a:r>
              <a:rPr lang="sk-SK" dirty="0" smtClean="0"/>
              <a:t/>
            </a:r>
            <a:br>
              <a:rPr lang="sk-SK" dirty="0" smtClean="0"/>
            </a:br>
            <a:endParaRPr lang="sk-SK" dirty="0"/>
          </a:p>
        </p:txBody>
      </p:sp>
      <p:sp>
        <p:nvSpPr>
          <p:cNvPr id="8" name="Nadpis 1"/>
          <p:cNvSpPr txBox="1">
            <a:spLocks/>
          </p:cNvSpPr>
          <p:nvPr/>
        </p:nvSpPr>
        <p:spPr>
          <a:xfrm>
            <a:off x="467544" y="274638"/>
            <a:ext cx="8219256" cy="634082"/>
          </a:xfrm>
          <a:prstGeom prst="rect">
            <a:avLst/>
          </a:prstGeom>
        </p:spPr>
        <p:txBody>
          <a:bodyPr bIns="91440" anchor="ctr" anchorCtr="0">
            <a:normAutofit fontScale="90000" lnSpcReduction="10000"/>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endParaRPr lang="sk-SK" dirty="0">
              <a:solidFill>
                <a:schemeClr val="accent2">
                  <a:lumMod val="75000"/>
                </a:schemeClr>
              </a:solidFill>
            </a:endParaRPr>
          </a:p>
        </p:txBody>
      </p:sp>
      <p:sp>
        <p:nvSpPr>
          <p:cNvPr id="9" name="Zástupný symbol obsahu 2"/>
          <p:cNvSpPr txBox="1">
            <a:spLocks/>
          </p:cNvSpPr>
          <p:nvPr/>
        </p:nvSpPr>
        <p:spPr>
          <a:xfrm>
            <a:off x="611560" y="1124744"/>
            <a:ext cx="8208912" cy="54006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endParaRPr lang="sk-SK" sz="2400" b="1" dirty="0" smtClean="0">
              <a:solidFill>
                <a:srgbClr val="C00000"/>
              </a:solidFill>
              <a:latin typeface="Arial" panose="020B0604020202020204" pitchFamily="34" charset="0"/>
              <a:cs typeface="Arial" panose="020B0604020202020204" pitchFamily="34" charset="0"/>
            </a:endParaRPr>
          </a:p>
          <a:p>
            <a:pPr algn="l"/>
            <a:endParaRPr lang="sk-SK" dirty="0">
              <a:latin typeface="Arial" panose="020B0604020202020204" pitchFamily="34" charset="0"/>
              <a:cs typeface="Arial" panose="020B0604020202020204" pitchFamily="34" charset="0"/>
            </a:endParaRPr>
          </a:p>
        </p:txBody>
      </p:sp>
      <p:sp>
        <p:nvSpPr>
          <p:cNvPr id="10" name="Nadpis 1"/>
          <p:cNvSpPr txBox="1">
            <a:spLocks/>
          </p:cNvSpPr>
          <p:nvPr/>
        </p:nvSpPr>
        <p:spPr>
          <a:xfrm>
            <a:off x="914400" y="274638"/>
            <a:ext cx="7772400" cy="994122"/>
          </a:xfrm>
          <a:prstGeom prst="rect">
            <a:avLst/>
          </a:prstGeom>
        </p:spPr>
        <p:txBody>
          <a:bodyPr bIns="91440" anchor="ctr" anchorCtr="0">
            <a:normAutofit/>
          </a:bodyPr>
          <a:lstStyle>
            <a:lvl1pPr algn="ctr" rtl="0" eaLnBrk="1" latinLnBrk="0" hangingPunct="1">
              <a:spcBef>
                <a:spcPct val="0"/>
              </a:spcBef>
              <a:buNone/>
              <a:defRPr kumimoji="0" lang="en-US" sz="4000" kern="1200" dirty="0">
                <a:solidFill>
                  <a:srgbClr val="FFFFFF"/>
                </a:solidFill>
                <a:latin typeface="+mj-lt"/>
                <a:ea typeface="+mj-ea"/>
                <a:cs typeface="+mj-cs"/>
              </a:defRPr>
            </a:lvl1pPr>
          </a:lstStyle>
          <a:p>
            <a:r>
              <a:rPr lang="sk-SK" b="1" dirty="0" smtClean="0">
                <a:solidFill>
                  <a:schemeClr val="accent2">
                    <a:lumMod val="75000"/>
                  </a:schemeClr>
                </a:solidFill>
                <a:latin typeface="Arial" panose="020B0604020202020204" pitchFamily="34" charset="0"/>
                <a:cs typeface="Arial" panose="020B0604020202020204" pitchFamily="34" charset="0"/>
              </a:rPr>
              <a:t>Špecifikácie testu</a:t>
            </a:r>
            <a:endParaRPr lang="sk-SK" b="1" dirty="0">
              <a:solidFill>
                <a:schemeClr val="accent2">
                  <a:lumMod val="75000"/>
                </a:schemeClr>
              </a:solidFill>
              <a:latin typeface="Arial" panose="020B0604020202020204" pitchFamily="34" charset="0"/>
              <a:cs typeface="Arial" panose="020B0604020202020204" pitchFamily="34" charset="0"/>
            </a:endParaRPr>
          </a:p>
        </p:txBody>
      </p:sp>
      <p:sp>
        <p:nvSpPr>
          <p:cNvPr id="11" name="Zástupný symbol obsahu 2"/>
          <p:cNvSpPr txBox="1">
            <a:spLocks/>
          </p:cNvSpPr>
          <p:nvPr/>
        </p:nvSpPr>
        <p:spPr>
          <a:xfrm>
            <a:off x="914400" y="1447800"/>
            <a:ext cx="7978080" cy="4572000"/>
          </a:xfrm>
          <a:prstGeom prst="rect">
            <a:avLst/>
          </a:prstGeom>
        </p:spPr>
        <p:txBody>
          <a:bodyPr>
            <a:normAutofit/>
          </a:bodyPr>
          <a:lstStyle>
            <a:lvl1pPr marL="0" indent="0" algn="ctr" rtl="0" eaLnBrk="1" latinLnBrk="0" hangingPunct="1">
              <a:spcBef>
                <a:spcPts val="580"/>
              </a:spcBef>
              <a:buClr>
                <a:schemeClr val="accent1"/>
              </a:buClr>
              <a:buSzPct val="85000"/>
              <a:buFont typeface="Wingdings 2"/>
              <a:buNone/>
              <a:defRPr kumimoji="0" sz="2600" kern="1200">
                <a:solidFill>
                  <a:schemeClr val="tx2"/>
                </a:solidFill>
                <a:latin typeface="+mn-lt"/>
                <a:ea typeface="+mn-ea"/>
                <a:cs typeface="+mn-cs"/>
              </a:defRPr>
            </a:lvl1pPr>
            <a:lvl2pPr marL="457200" indent="0" algn="ctr" rtl="0" eaLnBrk="1" latinLnBrk="0" hangingPunct="1">
              <a:spcBef>
                <a:spcPts val="370"/>
              </a:spcBef>
              <a:buClr>
                <a:schemeClr val="accent2"/>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ts val="370"/>
              </a:spcBef>
              <a:buClr>
                <a:schemeClr val="accent1">
                  <a:tint val="60000"/>
                </a:schemeClr>
              </a:buClr>
              <a:buSzPct val="85000"/>
              <a:buFont typeface="Wingdings 2"/>
              <a:buNone/>
              <a:defRPr kumimoji="0" sz="2000" kern="1200">
                <a:solidFill>
                  <a:schemeClr val="tx1"/>
                </a:solidFill>
                <a:latin typeface="+mn-lt"/>
                <a:ea typeface="+mn-ea"/>
                <a:cs typeface="+mn-cs"/>
              </a:defRPr>
            </a:lvl3pPr>
            <a:lvl4pPr marL="1371600" indent="0" algn="ctr" rtl="0" eaLnBrk="1" latinLnBrk="0" hangingPunct="1">
              <a:spcBef>
                <a:spcPts val="370"/>
              </a:spcBef>
              <a:buClr>
                <a:schemeClr val="accent3"/>
              </a:buClr>
              <a:buSzPct val="8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370"/>
              </a:spcBef>
              <a:buClr>
                <a:schemeClr val="accent3"/>
              </a:buClr>
              <a:buFontTx/>
              <a:buNone/>
              <a:defRPr kumimoji="0" sz="2000" kern="1200">
                <a:solidFill>
                  <a:schemeClr val="tx1"/>
                </a:solidFill>
                <a:latin typeface="+mn-lt"/>
                <a:ea typeface="+mn-ea"/>
                <a:cs typeface="+mn-cs"/>
              </a:defRPr>
            </a:lvl5pPr>
            <a:lvl6pPr marL="2286000" indent="0" algn="ctr" rtl="0" eaLnBrk="1" latinLnBrk="0" hangingPunct="1">
              <a:spcBef>
                <a:spcPts val="370"/>
              </a:spcBef>
              <a:buClr>
                <a:schemeClr val="accent3"/>
              </a:buClr>
              <a:buNone/>
              <a:defRPr kumimoji="0" sz="1800" kern="1200" baseline="0">
                <a:solidFill>
                  <a:schemeClr val="tx1"/>
                </a:solidFill>
                <a:latin typeface="+mn-lt"/>
                <a:ea typeface="+mn-ea"/>
                <a:cs typeface="+mn-cs"/>
              </a:defRPr>
            </a:lvl6pPr>
            <a:lvl7pPr marL="2743200" indent="0" algn="ctr" rtl="0" eaLnBrk="1" latinLnBrk="0" hangingPunct="1">
              <a:spcBef>
                <a:spcPts val="370"/>
              </a:spcBef>
              <a:buClr>
                <a:schemeClr val="accent2"/>
              </a:buClr>
              <a:buNone/>
              <a:defRPr kumimoji="0" sz="1800" kern="1200">
                <a:solidFill>
                  <a:schemeClr val="tx1"/>
                </a:solidFill>
                <a:latin typeface="+mn-lt"/>
                <a:ea typeface="+mn-ea"/>
                <a:cs typeface="+mn-cs"/>
              </a:defRPr>
            </a:lvl7pPr>
            <a:lvl8pPr marL="3200400" indent="0" algn="ctr" rtl="0" eaLnBrk="1" latinLnBrk="0" hangingPunct="1">
              <a:spcBef>
                <a:spcPts val="370"/>
              </a:spcBef>
              <a:buClr>
                <a:schemeClr val="accent1">
                  <a:tint val="60000"/>
                </a:schemeClr>
              </a:buClr>
              <a:buNone/>
              <a:defRPr kumimoji="0" sz="1800" kern="1200">
                <a:solidFill>
                  <a:schemeClr val="tx1"/>
                </a:solidFill>
                <a:latin typeface="+mn-lt"/>
                <a:ea typeface="+mn-ea"/>
                <a:cs typeface="+mn-cs"/>
              </a:defRPr>
            </a:lvl8pPr>
            <a:lvl9pPr marL="3657600" indent="0" algn="ctr" rtl="0" eaLnBrk="1" latinLnBrk="0" hangingPunct="1">
              <a:spcBef>
                <a:spcPts val="370"/>
              </a:spcBef>
              <a:buClr>
                <a:schemeClr val="accent2">
                  <a:tint val="60000"/>
                </a:schemeClr>
              </a:buClr>
              <a:buNone/>
              <a:defRPr kumimoji="0" sz="1800" kern="1200">
                <a:solidFill>
                  <a:schemeClr val="tx1"/>
                </a:solidFill>
                <a:latin typeface="+mn-lt"/>
                <a:ea typeface="+mn-ea"/>
                <a:cs typeface="+mn-cs"/>
              </a:defRPr>
            </a:lvl9pPr>
          </a:lstStyle>
          <a:p>
            <a:pPr algn="l"/>
            <a:r>
              <a:rPr lang="sk-SK" sz="2200" dirty="0" smtClean="0">
                <a:solidFill>
                  <a:schemeClr val="tx1"/>
                </a:solidFill>
                <a:latin typeface="Arial" panose="020B0604020202020204" pitchFamily="34" charset="0"/>
                <a:cs typeface="Arial" panose="020B0604020202020204" pitchFamily="34" charset="0"/>
              </a:rPr>
              <a:t>Môžu byť koncipované široko aj užšie.</a:t>
            </a:r>
          </a:p>
          <a:p>
            <a:pPr algn="l"/>
            <a:r>
              <a:rPr lang="sk-SK" sz="2200" b="1" dirty="0" smtClean="0">
                <a:solidFill>
                  <a:schemeClr val="accent2">
                    <a:lumMod val="75000"/>
                  </a:schemeClr>
                </a:solidFill>
                <a:latin typeface="Arial" panose="020B0604020202020204" pitchFamily="34" charset="0"/>
                <a:cs typeface="Arial" panose="020B0604020202020204" pitchFamily="34" charset="0"/>
              </a:rPr>
              <a:t>Široko koncipované</a:t>
            </a:r>
            <a:r>
              <a:rPr lang="sk-SK" sz="2200" dirty="0" smtClean="0">
                <a:solidFill>
                  <a:schemeClr val="accent2">
                    <a:lumMod val="75000"/>
                  </a:schemeClr>
                </a:solidFill>
                <a:latin typeface="Arial" panose="020B0604020202020204" pitchFamily="34" charset="0"/>
                <a:cs typeface="Arial" panose="020B0604020202020204" pitchFamily="34" charset="0"/>
              </a:rPr>
              <a:t>:</a:t>
            </a:r>
          </a:p>
          <a:p>
            <a:pPr algn="l"/>
            <a:r>
              <a:rPr lang="sk-SK" sz="2200" dirty="0" smtClean="0">
                <a:solidFill>
                  <a:schemeClr val="accent1"/>
                </a:solidFill>
                <a:latin typeface="Arial" panose="020B0604020202020204" pitchFamily="34" charset="0"/>
                <a:cs typeface="Arial" panose="020B0604020202020204" pitchFamily="34" charset="0"/>
              </a:rPr>
              <a:t>výhody</a:t>
            </a:r>
            <a:r>
              <a:rPr lang="sk-SK" sz="2200" dirty="0" smtClean="0">
                <a:latin typeface="Arial" panose="020B0604020202020204" pitchFamily="34" charset="0"/>
                <a:cs typeface="Arial" panose="020B0604020202020204" pitchFamily="34" charset="0"/>
              </a:rPr>
              <a:t> </a:t>
            </a:r>
          </a:p>
          <a:p>
            <a:pPr algn="l"/>
            <a:r>
              <a:rPr lang="sk-SK" sz="2200" dirty="0" smtClean="0">
                <a:solidFill>
                  <a:schemeClr val="tx1"/>
                </a:solidFill>
                <a:latin typeface="Arial" panose="020B0604020202020204" pitchFamily="34" charset="0"/>
                <a:cs typeface="Arial" panose="020B0604020202020204" pitchFamily="34" charset="0"/>
              </a:rPr>
              <a:t>- pedagogická sloboda,</a:t>
            </a:r>
          </a:p>
          <a:p>
            <a:pPr algn="l"/>
            <a:r>
              <a:rPr lang="sk-SK" sz="2200" dirty="0" smtClean="0">
                <a:solidFill>
                  <a:schemeClr val="tx1"/>
                </a:solidFill>
                <a:latin typeface="Arial" panose="020B0604020202020204" pitchFamily="34" charset="0"/>
                <a:cs typeface="Arial" panose="020B0604020202020204" pitchFamily="34" charset="0"/>
              </a:rPr>
              <a:t>- umožňujú nazerať na typ úlohy ako skupinu úloh.</a:t>
            </a:r>
          </a:p>
          <a:p>
            <a:pPr marL="342900" indent="-342900" algn="l">
              <a:buFontTx/>
              <a:buChar char="-"/>
            </a:pPr>
            <a:endParaRPr lang="sk-SK" sz="2200" dirty="0" smtClean="0">
              <a:solidFill>
                <a:schemeClr val="tx1"/>
              </a:solidFill>
              <a:latin typeface="Arial" panose="020B0604020202020204" pitchFamily="34" charset="0"/>
              <a:cs typeface="Arial" panose="020B0604020202020204" pitchFamily="34" charset="0"/>
            </a:endParaRPr>
          </a:p>
          <a:p>
            <a:pPr algn="l"/>
            <a:r>
              <a:rPr lang="sk-SK" sz="2200" dirty="0" smtClean="0">
                <a:solidFill>
                  <a:schemeClr val="accent1"/>
                </a:solidFill>
                <a:latin typeface="Arial" panose="020B0604020202020204" pitchFamily="34" charset="0"/>
                <a:cs typeface="Arial" panose="020B0604020202020204" pitchFamily="34" charset="0"/>
              </a:rPr>
              <a:t>nevýhody</a:t>
            </a:r>
          </a:p>
          <a:p>
            <a:pPr algn="l"/>
            <a:r>
              <a:rPr lang="sk-SK" sz="2200" dirty="0" smtClean="0">
                <a:solidFill>
                  <a:schemeClr val="tx1"/>
                </a:solidFill>
                <a:latin typeface="Arial" panose="020B0604020202020204" pitchFamily="34" charset="0"/>
                <a:cs typeface="Arial" panose="020B0604020202020204" pitchFamily="34" charset="0"/>
              </a:rPr>
              <a:t>- problém so štandardizáciou,</a:t>
            </a:r>
          </a:p>
          <a:p>
            <a:pPr algn="l"/>
            <a:r>
              <a:rPr lang="sk-SK" sz="2200" dirty="0" smtClean="0">
                <a:solidFill>
                  <a:schemeClr val="tx1"/>
                </a:solidFill>
                <a:latin typeface="Arial" panose="020B0604020202020204" pitchFamily="34" charset="0"/>
                <a:cs typeface="Arial" panose="020B0604020202020204" pitchFamily="34" charset="0"/>
              </a:rPr>
              <a:t>- obsah skúšky nie je identický,</a:t>
            </a:r>
          </a:p>
          <a:p>
            <a:pPr algn="l"/>
            <a:r>
              <a:rPr lang="sk-SK" sz="2200" dirty="0" smtClean="0">
                <a:solidFill>
                  <a:schemeClr val="tx1"/>
                </a:solidFill>
                <a:latin typeface="Arial" panose="020B0604020202020204" pitchFamily="34" charset="0"/>
                <a:cs typeface="Arial" panose="020B0604020202020204" pitchFamily="34" charset="0"/>
              </a:rPr>
              <a:t>- sústredíme sa na obťažnosť a spoľahlivosť, pričom </a:t>
            </a:r>
            <a:r>
              <a:rPr lang="sk-SK" sz="2200" dirty="0" err="1" smtClean="0">
                <a:solidFill>
                  <a:schemeClr val="tx1"/>
                </a:solidFill>
                <a:latin typeface="Arial" panose="020B0604020202020204" pitchFamily="34" charset="0"/>
                <a:cs typeface="Arial" panose="020B0604020202020204" pitchFamily="34" charset="0"/>
              </a:rPr>
              <a:t>validita</a:t>
            </a:r>
            <a:r>
              <a:rPr lang="sk-SK" sz="2200" dirty="0" smtClean="0">
                <a:solidFill>
                  <a:schemeClr val="tx1"/>
                </a:solidFill>
                <a:latin typeface="Arial" panose="020B0604020202020204" pitchFamily="34" charset="0"/>
                <a:cs typeface="Arial" panose="020B0604020202020204" pitchFamily="34" charset="0"/>
              </a:rPr>
              <a:t> môže byť ohrozená.</a:t>
            </a:r>
            <a:endParaRPr lang="sk-SK" sz="2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937993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0" presetClass="entr" presetSubtype="0" fill="hold" nodeType="clickEffect">
                                  <p:stCondLst>
                                    <p:cond delay="0"/>
                                  </p:stCondLst>
                                  <p:iterate type="lt">
                                    <p:tmPct val="10000"/>
                                  </p:iterate>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fade">
                                      <p:cBhvr>
                                        <p:cTn id="31" dur="1000"/>
                                        <p:tgtEl>
                                          <p:spTgt spid="11">
                                            <p:txEl>
                                              <p:pRg st="1" end="1"/>
                                            </p:txEl>
                                          </p:spTgt>
                                        </p:tgtEl>
                                      </p:cBhvr>
                                    </p:animEffect>
                                    <p:anim calcmode="lin" valueType="num">
                                      <p:cBhvr>
                                        <p:cTn id="32" dur="1000" fill="hold"/>
                                        <p:tgtEl>
                                          <p:spTgt spid="11">
                                            <p:txEl>
                                              <p:pRg st="1" end="1"/>
                                            </p:txEl>
                                          </p:spTgt>
                                        </p:tgtEl>
                                        <p:attrNameLst>
                                          <p:attrName>ppt_x</p:attrName>
                                        </p:attrNameLst>
                                      </p:cBhvr>
                                      <p:tavLst>
                                        <p:tav tm="0">
                                          <p:val>
                                            <p:strVal val="#ppt_x-.1"/>
                                          </p:val>
                                        </p:tav>
                                        <p:tav tm="100000">
                                          <p:val>
                                            <p:strVal val="#ppt_x"/>
                                          </p:val>
                                        </p:tav>
                                      </p:tavLst>
                                    </p:anim>
                                    <p:anim calcmode="lin" valueType="num">
                                      <p:cBhvr>
                                        <p:cTn id="33" dur="1000" fill="hold"/>
                                        <p:tgtEl>
                                          <p:spTgt spid="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1">
                                            <p:txEl>
                                              <p:pRg st="2" end="2"/>
                                            </p:txEl>
                                          </p:spTgt>
                                        </p:tgtEl>
                                        <p:attrNameLst>
                                          <p:attrName>style.visibility</p:attrName>
                                        </p:attrNameLst>
                                      </p:cBhvr>
                                      <p:to>
                                        <p:strVal val="visible"/>
                                      </p:to>
                                    </p:set>
                                    <p:anim calcmode="lin" valueType="num">
                                      <p:cBhvr additive="base">
                                        <p:cTn id="38"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1">
                                            <p:txEl>
                                              <p:pRg st="3" end="3"/>
                                            </p:txEl>
                                          </p:spTgt>
                                        </p:tgtEl>
                                        <p:attrNameLst>
                                          <p:attrName>style.visibility</p:attrName>
                                        </p:attrNameLst>
                                      </p:cBhvr>
                                      <p:to>
                                        <p:strVal val="visible"/>
                                      </p:to>
                                    </p:set>
                                    <p:anim calcmode="lin" valueType="num">
                                      <p:cBhvr additive="base">
                                        <p:cTn id="44"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1">
                                            <p:txEl>
                                              <p:pRg st="4" end="4"/>
                                            </p:txEl>
                                          </p:spTgt>
                                        </p:tgtEl>
                                        <p:attrNameLst>
                                          <p:attrName>style.visibility</p:attrName>
                                        </p:attrNameLst>
                                      </p:cBhvr>
                                      <p:to>
                                        <p:strVal val="visible"/>
                                      </p:to>
                                    </p:set>
                                    <p:anim calcmode="lin" valueType="num">
                                      <p:cBhvr additive="base">
                                        <p:cTn id="50"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1">
                                            <p:txEl>
                                              <p:pRg st="6" end="6"/>
                                            </p:txEl>
                                          </p:spTgt>
                                        </p:tgtEl>
                                        <p:attrNameLst>
                                          <p:attrName>style.visibility</p:attrName>
                                        </p:attrNameLst>
                                      </p:cBhvr>
                                      <p:to>
                                        <p:strVal val="visible"/>
                                      </p:to>
                                    </p:set>
                                    <p:anim calcmode="lin" valueType="num">
                                      <p:cBhvr additive="base">
                                        <p:cTn id="56" dur="5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1">
                                            <p:txEl>
                                              <p:pRg st="7" end="7"/>
                                            </p:txEl>
                                          </p:spTgt>
                                        </p:tgtEl>
                                        <p:attrNameLst>
                                          <p:attrName>style.visibility</p:attrName>
                                        </p:attrNameLst>
                                      </p:cBhvr>
                                      <p:to>
                                        <p:strVal val="visible"/>
                                      </p:to>
                                    </p:set>
                                    <p:anim calcmode="lin" valueType="num">
                                      <p:cBhvr additive="base">
                                        <p:cTn id="62" dur="500" fill="hold"/>
                                        <p:tgtEl>
                                          <p:spTgt spid="11">
                                            <p:txEl>
                                              <p:pRg st="7" end="7"/>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11">
                                            <p:txEl>
                                              <p:pRg st="8" end="8"/>
                                            </p:txEl>
                                          </p:spTgt>
                                        </p:tgtEl>
                                        <p:attrNameLst>
                                          <p:attrName>style.visibility</p:attrName>
                                        </p:attrNameLst>
                                      </p:cBhvr>
                                      <p:to>
                                        <p:strVal val="visible"/>
                                      </p:to>
                                    </p:set>
                                    <p:anim calcmode="lin" valueType="num">
                                      <p:cBhvr additive="base">
                                        <p:cTn id="68" dur="500" fill="hold"/>
                                        <p:tgtEl>
                                          <p:spTgt spid="11">
                                            <p:txEl>
                                              <p:pRg st="8" end="8"/>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1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11">
                                            <p:txEl>
                                              <p:pRg st="9" end="9"/>
                                            </p:txEl>
                                          </p:spTgt>
                                        </p:tgtEl>
                                        <p:attrNameLst>
                                          <p:attrName>style.visibility</p:attrName>
                                        </p:attrNameLst>
                                      </p:cBhvr>
                                      <p:to>
                                        <p:strVal val="visible"/>
                                      </p:to>
                                    </p:set>
                                    <p:anim calcmode="lin" valueType="num">
                                      <p:cBhvr additive="base">
                                        <p:cTn id="74" dur="500" fill="hold"/>
                                        <p:tgtEl>
                                          <p:spTgt spid="11">
                                            <p:txEl>
                                              <p:pRg st="9" end="9"/>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1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jetok">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ajetok">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1326</TotalTime>
  <Words>2180</Words>
  <Application>Microsoft Office PowerPoint</Application>
  <PresentationFormat>Prezentácia na obrazovke (4:3)</PresentationFormat>
  <Paragraphs>483</Paragraphs>
  <Slides>26</Slides>
  <Notes>25</Notes>
  <HiddenSlides>0</HiddenSlides>
  <MMClips>0</MMClips>
  <ScaleCrop>false</ScaleCrop>
  <HeadingPairs>
    <vt:vector size="4" baseType="variant">
      <vt:variant>
        <vt:lpstr>Motív</vt:lpstr>
      </vt:variant>
      <vt:variant>
        <vt:i4>1</vt:i4>
      </vt:variant>
      <vt:variant>
        <vt:lpstr>Nadpisy snímok</vt:lpstr>
      </vt:variant>
      <vt:variant>
        <vt:i4>26</vt:i4>
      </vt:variant>
    </vt:vector>
  </HeadingPairs>
  <TitlesOfParts>
    <vt:vector size="27" baseType="lpstr">
      <vt:lpstr>Majetok</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Špecifikačná tabuľka</vt:lpstr>
      <vt:lpstr>Prezentácia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Snímka 1</dc:title>
  <dc:creator>dusan</dc:creator>
  <cp:lastModifiedBy>kucharova</cp:lastModifiedBy>
  <cp:revision>49</cp:revision>
  <dcterms:created xsi:type="dcterms:W3CDTF">2014-06-26T14:50:33Z</dcterms:created>
  <dcterms:modified xsi:type="dcterms:W3CDTF">2014-08-14T10:01:06Z</dcterms:modified>
</cp:coreProperties>
</file>