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73" r:id="rId3"/>
    <p:sldId id="257" r:id="rId4"/>
    <p:sldId id="258" r:id="rId5"/>
    <p:sldId id="259" r:id="rId6"/>
    <p:sldId id="263" r:id="rId7"/>
    <p:sldId id="285" r:id="rId8"/>
    <p:sldId id="289" r:id="rId9"/>
    <p:sldId id="287" r:id="rId10"/>
    <p:sldId id="288" r:id="rId11"/>
    <p:sldId id="262" r:id="rId12"/>
    <p:sldId id="261" r:id="rId13"/>
    <p:sldId id="264" r:id="rId14"/>
    <p:sldId id="270" r:id="rId15"/>
    <p:sldId id="265" r:id="rId16"/>
    <p:sldId id="266" r:id="rId17"/>
    <p:sldId id="267" r:id="rId18"/>
    <p:sldId id="268" r:id="rId19"/>
    <p:sldId id="271" r:id="rId20"/>
    <p:sldId id="277" r:id="rId21"/>
    <p:sldId id="281" r:id="rId22"/>
    <p:sldId id="279" r:id="rId23"/>
    <p:sldId id="282" r:id="rId24"/>
    <p:sldId id="280" r:id="rId25"/>
    <p:sldId id="284" r:id="rId26"/>
    <p:sldId id="274" r:id="rId27"/>
    <p:sldId id="275" r:id="rId28"/>
  </p:sldIdLst>
  <p:sldSz cx="9144000" cy="6858000" type="screen4x3"/>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renkova" initials="j"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6" d="100"/>
          <a:sy n="96" d="100"/>
        </p:scale>
        <p:origin x="-2064" y="-4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sk-SK" smtClean="0"/>
              <a:t>Kliknite sem a upravte štýl predlohy nadpisov.</a:t>
            </a:r>
            <a:endParaRPr lang="sk-SK"/>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smtClean="0"/>
              <a:t>Kliknite sem a upravte štýl predlohy podnadpisov.</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zvislého textu 2"/>
          <p:cNvSpPr>
            <a:spLocks noGrp="1"/>
          </p:cNvSpPr>
          <p:nvPr>
            <p:ph type="body" orient="vert" idx="1"/>
          </p:nvPr>
        </p:nvSpPr>
        <p:spPr/>
        <p:txBody>
          <a:bodyPr vert="eaVert"/>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629400" y="274638"/>
            <a:ext cx="2057400" cy="5851525"/>
          </a:xfrm>
        </p:spPr>
        <p:txBody>
          <a:bodyPr vert="eaVert"/>
          <a:lstStyle/>
          <a:p>
            <a:r>
              <a:rPr lang="sk-SK" smtClean="0"/>
              <a:t>Kliknite sem a upravte štýl predlohy nadpisov.</a:t>
            </a:r>
            <a:endParaRPr lang="sk-SK"/>
          </a:p>
        </p:txBody>
      </p:sp>
      <p:sp>
        <p:nvSpPr>
          <p:cNvPr id="3" name="Zástupný symbol zvislého textu 2"/>
          <p:cNvSpPr>
            <a:spLocks noGrp="1"/>
          </p:cNvSpPr>
          <p:nvPr>
            <p:ph type="body" orient="vert" idx="1"/>
          </p:nvPr>
        </p:nvSpPr>
        <p:spPr>
          <a:xfrm>
            <a:off x="457200" y="274638"/>
            <a:ext cx="6019800" cy="5851525"/>
          </a:xfrm>
        </p:spPr>
        <p:txBody>
          <a:bodyPr vert="eaVert"/>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obsahu 2"/>
          <p:cNvSpPr>
            <a:spLocks noGrp="1"/>
          </p:cNvSpPr>
          <p:nvPr>
            <p:ph idx="1"/>
          </p:nvPr>
        </p:nvSpPr>
        <p:spPr/>
        <p:txBody>
          <a:body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sk-SK" smtClean="0"/>
              <a:t>Kliknite sem a upravte štýl predlohy nadpisov.</a:t>
            </a:r>
            <a:endParaRPr lang="sk-SK"/>
          </a:p>
        </p:txBody>
      </p:sp>
      <p:sp>
        <p:nvSpPr>
          <p:cNvPr id="3" name="Zástupný symbol tex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smtClean="0"/>
              <a:t>Kliknite sem a upravte štýly predlohy textu.</a:t>
            </a:r>
          </a:p>
        </p:txBody>
      </p:sp>
      <p:sp>
        <p:nvSpPr>
          <p:cNvPr id="4" name="Zástupný symbol dátumu 3"/>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obsah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obsah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symbol dátumu 4"/>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sk-SK" smtClean="0"/>
              <a:t>Kliknite sem a upravte štýl predlohy nadpisov.</a:t>
            </a:r>
            <a:endParaRPr lang="sk-SK"/>
          </a:p>
        </p:txBody>
      </p:sp>
      <p:sp>
        <p:nvSpPr>
          <p:cNvPr id="3" name="Zástupný symbol tex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Kliknite sem a upravte štýly predlohy textu.</a:t>
            </a:r>
          </a:p>
        </p:txBody>
      </p:sp>
      <p:sp>
        <p:nvSpPr>
          <p:cNvPr id="4" name="Zástupný symbol obsah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symbol tex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Kliknite sem a upravte štýly predlohy textu.</a:t>
            </a:r>
          </a:p>
        </p:txBody>
      </p:sp>
      <p:sp>
        <p:nvSpPr>
          <p:cNvPr id="6" name="Zástupný symbol obsah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7" name="Zástupný symbol dátumu 6"/>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8" name="Zástupný symbol päty 7"/>
          <p:cNvSpPr>
            <a:spLocks noGrp="1"/>
          </p:cNvSpPr>
          <p:nvPr>
            <p:ph type="ftr" sz="quarter" idx="11"/>
          </p:nvPr>
        </p:nvSpPr>
        <p:spPr/>
        <p:txBody>
          <a:bodyPr/>
          <a:lstStyle/>
          <a:p>
            <a:endParaRPr lang="sk-SK"/>
          </a:p>
        </p:txBody>
      </p:sp>
      <p:sp>
        <p:nvSpPr>
          <p:cNvPr id="9" name="Zástupný symbol čísla snímky 8"/>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dátumu 2"/>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4" name="Zástupný symbol päty 3"/>
          <p:cNvSpPr>
            <a:spLocks noGrp="1"/>
          </p:cNvSpPr>
          <p:nvPr>
            <p:ph type="ftr" sz="quarter" idx="11"/>
          </p:nvPr>
        </p:nvSpPr>
        <p:spPr/>
        <p:txBody>
          <a:bodyPr/>
          <a:lstStyle/>
          <a:p>
            <a:endParaRPr lang="sk-SK"/>
          </a:p>
        </p:txBody>
      </p:sp>
      <p:sp>
        <p:nvSpPr>
          <p:cNvPr id="5" name="Zástupný symbol čísla snímky 4"/>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symbol dátumu 1"/>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3" name="Zástupný symbol päty 2"/>
          <p:cNvSpPr>
            <a:spLocks noGrp="1"/>
          </p:cNvSpPr>
          <p:nvPr>
            <p:ph type="ftr" sz="quarter" idx="11"/>
          </p:nvPr>
        </p:nvSpPr>
        <p:spPr/>
        <p:txBody>
          <a:bodyPr/>
          <a:lstStyle/>
          <a:p>
            <a:endParaRPr lang="sk-SK"/>
          </a:p>
        </p:txBody>
      </p:sp>
      <p:sp>
        <p:nvSpPr>
          <p:cNvPr id="4" name="Zástupný symbol čísla snímky 3"/>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sk-SK" smtClean="0"/>
              <a:t>Kliknite sem a upravte štýl predlohy nadpisov.</a:t>
            </a:r>
            <a:endParaRPr lang="sk-SK"/>
          </a:p>
        </p:txBody>
      </p:sp>
      <p:sp>
        <p:nvSpPr>
          <p:cNvPr id="3" name="Zástupný symbol obsah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tex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Kliknite sem a upravte štýly predlohy textu.</a:t>
            </a:r>
          </a:p>
        </p:txBody>
      </p:sp>
      <p:sp>
        <p:nvSpPr>
          <p:cNvPr id="5" name="Zástupný symbol dátumu 4"/>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sk-SK" smtClean="0"/>
              <a:t>Kliknite sem a upravte štýl predlohy nadpisov.</a:t>
            </a:r>
            <a:endParaRPr lang="sk-SK"/>
          </a:p>
        </p:txBody>
      </p:sp>
      <p:sp>
        <p:nvSpPr>
          <p:cNvPr id="3" name="Zástupný symbol obrázka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symbol tex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Kliknite sem a upravte štýly predlohy textu.</a:t>
            </a:r>
          </a:p>
        </p:txBody>
      </p:sp>
      <p:sp>
        <p:nvSpPr>
          <p:cNvPr id="5" name="Zástupný symbol dátumu 4"/>
          <p:cNvSpPr>
            <a:spLocks noGrp="1"/>
          </p:cNvSpPr>
          <p:nvPr>
            <p:ph type="dt" sz="half" idx="10"/>
          </p:nvPr>
        </p:nvSpPr>
        <p:spPr/>
        <p:txBody>
          <a:bodyPr/>
          <a:lstStyle/>
          <a:p>
            <a:fld id="{FD334963-D168-4B20-BA24-D9DA031FFEE7}" type="datetimeFigureOut">
              <a:rPr lang="sk-SK" smtClean="0"/>
              <a:pPr/>
              <a:t>7. 8. 2014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nadpi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k-SK" smtClean="0"/>
              <a:t>Kliknite sem a upravte štýl predlohy nadpisov.</a:t>
            </a:r>
            <a:endParaRPr lang="sk-SK"/>
          </a:p>
        </p:txBody>
      </p:sp>
      <p:sp>
        <p:nvSpPr>
          <p:cNvPr id="3" name="Zástupný symbol tex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334963-D168-4B20-BA24-D9DA031FFEE7}" type="datetimeFigureOut">
              <a:rPr lang="sk-SK" smtClean="0"/>
              <a:pPr/>
              <a:t>7. 8. 2014</a:t>
            </a:fld>
            <a:endParaRPr lang="sk-SK"/>
          </a:p>
        </p:txBody>
      </p:sp>
      <p:sp>
        <p:nvSpPr>
          <p:cNvPr id="5" name="Zástupný symbol päty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symbol čísla snímky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D80CE8-5AF1-4C65-82F5-26EA26A370D9}" type="slidenum">
              <a:rPr lang="sk-SK" smtClean="0"/>
              <a:pPr/>
              <a:t>‹#›</a:t>
            </a:fld>
            <a:endParaRPr lang="sk-S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alumniportal-deutschland.org/deutsche-sprache/deutsch-auf-die-schnelle/artikel/online-deutsch-lernen-uebungen-einwohner.html"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png"/><Relationship Id="rId4" Type="http://schemas.openxmlformats.org/officeDocument/2006/relationships/image" Target="../media/image14.emf"/></Relationships>
</file>

<file path=ppt/slides/_rels/slide2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janus.ttk.pte.hu/tamop/tananyagok/dig_jegy_nemet/101_fertigkeiten.html"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alumniportal-deutschland.org/deutsche-sprache/deutsch-auf-die-schnelle/artikel/online-deutsch-lernen-uebungen-einwohner.html" TargetMode="External"/><Relationship Id="rId4" Type="http://schemas.openxmlformats.org/officeDocument/2006/relationships/hyperlink" Target="http://www.nucem.sk/documents/45/testovanie_isced_3/Zbierka_cudzie_jazyky_AJ,NJ,RJ.pdf"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Obrázok 11" descr="podklad3.png"/>
          <p:cNvPicPr>
            <a:picLocks noChangeAspect="1"/>
          </p:cNvPicPr>
          <p:nvPr/>
        </p:nvPicPr>
        <p:blipFill>
          <a:blip r:embed="rId2" cstate="print"/>
          <a:stretch>
            <a:fillRect/>
          </a:stretch>
        </p:blipFill>
        <p:spPr>
          <a:xfrm>
            <a:off x="0" y="0"/>
            <a:ext cx="9144000" cy="6858000"/>
          </a:xfrm>
          <a:prstGeom prst="rect">
            <a:avLst/>
          </a:prstGeom>
        </p:spPr>
      </p:pic>
      <p:sp>
        <p:nvSpPr>
          <p:cNvPr id="5" name="Nadpis 1"/>
          <p:cNvSpPr>
            <a:spLocks noGrp="1"/>
          </p:cNvSpPr>
          <p:nvPr/>
        </p:nvSpPr>
        <p:spPr>
          <a:xfrm>
            <a:off x="0" y="2852936"/>
            <a:ext cx="9144000" cy="200482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k-SK" sz="4100" b="1" dirty="0" smtClean="0">
                <a:solidFill>
                  <a:schemeClr val="accent1">
                    <a:lumMod val="50000"/>
                  </a:schemeClr>
                </a:solidFill>
              </a:rPr>
              <a:t>Testovanie počúvania s porozumením</a:t>
            </a:r>
          </a:p>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sk-SK" sz="2400" dirty="0" smtClean="0">
                <a:solidFill>
                  <a:srgbClr val="C00000"/>
                </a:solidFill>
              </a:rPr>
              <a:t>Letná škola </a:t>
            </a:r>
            <a:r>
              <a:rPr lang="sk-SK" sz="2400" b="1" dirty="0" smtClean="0">
                <a:solidFill>
                  <a:srgbClr val="C00000"/>
                </a:solidFill>
              </a:rPr>
              <a:t>–</a:t>
            </a:r>
            <a:r>
              <a:rPr lang="sk-SK" sz="2400" dirty="0" smtClean="0">
                <a:solidFill>
                  <a:srgbClr val="C00000"/>
                </a:solidFill>
              </a:rPr>
              <a:t> august 2014</a:t>
            </a:r>
            <a:endParaRPr lang="sk-SK" sz="2400" dirty="0">
              <a:solidFill>
                <a:srgbClr val="C00000"/>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sk-SK" sz="1600" dirty="0" smtClean="0">
                <a:solidFill>
                  <a:schemeClr val="tx1"/>
                </a:solidFill>
              </a:rPr>
              <a:t>Moderné vzdelávanie pre vedomostnú spoločnosť/Projekt je spolufinancovaný zo zdrojov EÚ</a:t>
            </a:r>
          </a:p>
        </p:txBody>
      </p:sp>
      <p:pic>
        <p:nvPicPr>
          <p:cNvPr id="8" name="Obrázok 7" descr="OPV farebne.png"/>
          <p:cNvPicPr>
            <a:picLocks noChangeAspect="1"/>
          </p:cNvPicPr>
          <p:nvPr/>
        </p:nvPicPr>
        <p:blipFill>
          <a:blip r:embed="rId3" cstate="print"/>
          <a:stretch>
            <a:fillRect/>
          </a:stretch>
        </p:blipFill>
        <p:spPr>
          <a:xfrm>
            <a:off x="6929454" y="571480"/>
            <a:ext cx="1857388" cy="1861799"/>
          </a:xfrm>
          <a:prstGeom prst="rect">
            <a:avLst/>
          </a:prstGeom>
        </p:spPr>
      </p:pic>
      <p:pic>
        <p:nvPicPr>
          <p:cNvPr id="9" name="Obrázok 8" descr="EU-ESF-VERTICAL-COLOR.png"/>
          <p:cNvPicPr>
            <a:picLocks noChangeAspect="1"/>
          </p:cNvPicPr>
          <p:nvPr/>
        </p:nvPicPr>
        <p:blipFill>
          <a:blip r:embed="rId4" cstate="print"/>
          <a:stretch>
            <a:fillRect/>
          </a:stretch>
        </p:blipFill>
        <p:spPr>
          <a:xfrm>
            <a:off x="428596" y="500042"/>
            <a:ext cx="2214577" cy="2002402"/>
          </a:xfrm>
          <a:prstGeom prst="rect">
            <a:avLst/>
          </a:prstGeom>
        </p:spPr>
      </p:pic>
      <p:pic>
        <p:nvPicPr>
          <p:cNvPr id="10" name="Obrázok 9" descr="NUCEM_priehl.png"/>
          <p:cNvPicPr>
            <a:picLocks noChangeAspect="1"/>
          </p:cNvPicPr>
          <p:nvPr/>
        </p:nvPicPr>
        <p:blipFill>
          <a:blip r:embed="rId5" cstate="print"/>
          <a:stretch>
            <a:fillRect/>
          </a:stretch>
        </p:blipFill>
        <p:spPr>
          <a:xfrm>
            <a:off x="4000496" y="1071546"/>
            <a:ext cx="1727351" cy="785818"/>
          </a:xfrm>
          <a:prstGeom prst="rect">
            <a:avLst/>
          </a:prstGeom>
        </p:spPr>
      </p:pic>
      <p:pic>
        <p:nvPicPr>
          <p:cNvPr id="11" name="Obrázok 10" descr="Zvysovanie kvality vzdel_priehl.png"/>
          <p:cNvPicPr>
            <a:picLocks noChangeAspect="1"/>
          </p:cNvPicPr>
          <p:nvPr/>
        </p:nvPicPr>
        <p:blipFill>
          <a:blip r:embed="rId6" cstate="print"/>
          <a:stretch>
            <a:fillRect/>
          </a:stretch>
        </p:blipFill>
        <p:spPr>
          <a:xfrm>
            <a:off x="3786184" y="5209992"/>
            <a:ext cx="1571634" cy="86221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descr="podklad3.png"/>
          <p:cNvPicPr>
            <a:picLocks noChangeAspect="1"/>
          </p:cNvPicPr>
          <p:nvPr/>
        </p:nvPicPr>
        <p:blipFill>
          <a:blip r:embed="rId2" cstate="print"/>
          <a:stretch>
            <a:fillRect/>
          </a:stretch>
        </p:blipFill>
        <p:spPr>
          <a:xfrm>
            <a:off x="0" y="0"/>
            <a:ext cx="9144000" cy="6858000"/>
          </a:xfrm>
          <a:prstGeom prst="rect">
            <a:avLst/>
          </a:prstGeom>
        </p:spPr>
      </p:pic>
      <p:sp>
        <p:nvSpPr>
          <p:cNvPr id="2" name="Nadpis 1"/>
          <p:cNvSpPr>
            <a:spLocks noGrp="1"/>
          </p:cNvSpPr>
          <p:nvPr>
            <p:ph type="title"/>
          </p:nvPr>
        </p:nvSpPr>
        <p:spPr/>
        <p:txBody>
          <a:bodyPr>
            <a:normAutofit fontScale="90000"/>
          </a:bodyPr>
          <a:lstStyle/>
          <a:p>
            <a:r>
              <a:rPr lang="sk-SK" b="1" dirty="0">
                <a:solidFill>
                  <a:schemeClr val="accent1">
                    <a:lumMod val="50000"/>
                  </a:schemeClr>
                </a:solidFill>
              </a:rPr>
              <a:t>Tematická klasifikácia  </a:t>
            </a:r>
            <a:br>
              <a:rPr lang="sk-SK" b="1" dirty="0">
                <a:solidFill>
                  <a:schemeClr val="accent1">
                    <a:lumMod val="50000"/>
                  </a:schemeClr>
                </a:solidFill>
              </a:rPr>
            </a:br>
            <a:r>
              <a:rPr lang="sk-SK" b="1" dirty="0">
                <a:solidFill>
                  <a:schemeClr val="accent1">
                    <a:lumMod val="50000"/>
                  </a:schemeClr>
                </a:solidFill>
              </a:rPr>
              <a:t>v systéme </a:t>
            </a:r>
            <a:r>
              <a:rPr lang="sk-SK" b="1" dirty="0" err="1">
                <a:solidFill>
                  <a:schemeClr val="accent1">
                    <a:lumMod val="50000"/>
                  </a:schemeClr>
                </a:solidFill>
              </a:rPr>
              <a:t>E-test</a:t>
            </a:r>
            <a:endParaRPr lang="sk-SK" dirty="0"/>
          </a:p>
        </p:txBody>
      </p:sp>
      <p:graphicFrame>
        <p:nvGraphicFramePr>
          <p:cNvPr id="5" name="Zástupný symbol obsahu 4"/>
          <p:cNvGraphicFramePr>
            <a:graphicFrameLocks noGrp="1"/>
          </p:cNvGraphicFramePr>
          <p:nvPr>
            <p:ph idx="1"/>
            <p:extLst>
              <p:ext uri="{D42A27DB-BD31-4B8C-83A1-F6EECF244321}">
                <p14:modId xmlns:p14="http://schemas.microsoft.com/office/powerpoint/2010/main" val="4218117883"/>
              </p:ext>
            </p:extLst>
          </p:nvPr>
        </p:nvGraphicFramePr>
        <p:xfrm>
          <a:off x="457200" y="1911196"/>
          <a:ext cx="8229600" cy="3750052"/>
        </p:xfrm>
        <a:graphic>
          <a:graphicData uri="http://schemas.openxmlformats.org/drawingml/2006/table">
            <a:tbl>
              <a:tblPr firstRow="1" bandRow="1">
                <a:tableStyleId>{5C22544A-7EE6-4342-B048-85BDC9FD1C3A}</a:tableStyleId>
              </a:tblPr>
              <a:tblGrid>
                <a:gridCol w="4114800"/>
                <a:gridCol w="4114800"/>
              </a:tblGrid>
              <a:tr h="529237">
                <a:tc>
                  <a:txBody>
                    <a:bodyPr/>
                    <a:lstStyle/>
                    <a:p>
                      <a:r>
                        <a:rPr lang="sk-SK" sz="1600" dirty="0" err="1" smtClean="0">
                          <a:solidFill>
                            <a:schemeClr val="tx1"/>
                          </a:solidFill>
                        </a:rPr>
                        <a:t>Podkategória</a:t>
                      </a:r>
                      <a:r>
                        <a:rPr lang="sk-SK" sz="1600" dirty="0" smtClean="0">
                          <a:solidFill>
                            <a:schemeClr val="tx1"/>
                          </a:solidFill>
                        </a:rPr>
                        <a:t>  počúvania s porozumením</a:t>
                      </a:r>
                      <a:endParaRPr lang="sk-SK" sz="1600" dirty="0">
                        <a:solidFill>
                          <a:schemeClr val="tx1"/>
                        </a:solidFill>
                      </a:endParaRPr>
                    </a:p>
                  </a:txBody>
                  <a:tcPr/>
                </a:tc>
                <a:tc>
                  <a:txBody>
                    <a:bodyPr/>
                    <a:lstStyle/>
                    <a:p>
                      <a:r>
                        <a:rPr lang="sk-SK" sz="1600" dirty="0" smtClean="0">
                          <a:solidFill>
                            <a:schemeClr val="tx1"/>
                          </a:solidFill>
                        </a:rPr>
                        <a:t>Výkonový štandard</a:t>
                      </a:r>
                      <a:endParaRPr lang="sk-SK" sz="1600" dirty="0">
                        <a:solidFill>
                          <a:schemeClr val="tx1"/>
                        </a:solidFill>
                      </a:endParaRPr>
                    </a:p>
                  </a:txBody>
                  <a:tcPr/>
                </a:tc>
              </a:tr>
              <a:tr h="430261">
                <a:tc rowSpan="4">
                  <a:txBody>
                    <a:bodyPr/>
                    <a:lstStyle/>
                    <a:p>
                      <a:pPr marL="0" lvl="0" indent="0" algn="l" defTabSz="914400" rtl="0" eaLnBrk="1" latinLnBrk="0" hangingPunct="1">
                        <a:lnSpc>
                          <a:spcPct val="115000"/>
                        </a:lnSpc>
                        <a:spcAft>
                          <a:spcPts val="0"/>
                        </a:spcAft>
                        <a:buFont typeface="+mj-lt"/>
                        <a:buNone/>
                      </a:pPr>
                      <a:r>
                        <a:rPr lang="sk-SK" sz="1600" kern="1200" dirty="0">
                          <a:solidFill>
                            <a:schemeClr val="dk1"/>
                          </a:solidFill>
                          <a:effectLst/>
                          <a:latin typeface="Calibri"/>
                          <a:ea typeface="Calibri"/>
                          <a:cs typeface="Times New Roman"/>
                        </a:rPr>
                        <a:t>Počúvanie zamerané na detailné porozumenie (porozumenie špecifickým informáciám)</a:t>
                      </a:r>
                    </a:p>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 </a:t>
                      </a:r>
                    </a:p>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 </a:t>
                      </a:r>
                    </a:p>
                  </a:txBody>
                  <a:tcPr marL="68580" marR="68580" marT="0" marB="0"/>
                </a:tc>
                <a:tc>
                  <a:txBody>
                    <a:bodyPr/>
                    <a:lstStyle/>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Porozumenie základným informáciám</a:t>
                      </a:r>
                    </a:p>
                  </a:txBody>
                  <a:tcPr marL="68580" marR="68580" marT="0" marB="0"/>
                </a:tc>
              </a:tr>
              <a:tr h="413821">
                <a:tc vMerge="1">
                  <a:txBody>
                    <a:bodyPr/>
                    <a:lstStyle/>
                    <a:p>
                      <a:pPr marL="0" lvl="0" indent="-342900" algn="l" defTabSz="914400" rtl="0" eaLnBrk="1" latinLnBrk="0" hangingPunct="1">
                        <a:lnSpc>
                          <a:spcPct val="115000"/>
                        </a:lnSpc>
                        <a:spcAft>
                          <a:spcPts val="0"/>
                        </a:spcAft>
                        <a:buFont typeface="+mj-lt"/>
                        <a:buAutoNum type="arabicPeriod"/>
                      </a:pPr>
                      <a:endParaRPr lang="sk-SK" sz="1600" kern="1200" dirty="0">
                        <a:solidFill>
                          <a:schemeClr val="dk1"/>
                        </a:solidFill>
                        <a:effectLst/>
                        <a:latin typeface="Calibri"/>
                        <a:ea typeface="Calibri"/>
                        <a:cs typeface="Times New Roman"/>
                      </a:endParaRPr>
                    </a:p>
                  </a:txBody>
                  <a:tcPr marL="68580" marR="68580" marT="0" marB="0"/>
                </a:tc>
                <a:tc>
                  <a:txBody>
                    <a:bodyPr/>
                    <a:lstStyle/>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Porozumenie špecifickým informáciám</a:t>
                      </a:r>
                    </a:p>
                  </a:txBody>
                  <a:tcPr marL="68580" marR="68580" marT="0" marB="0"/>
                </a:tc>
              </a:tr>
              <a:tr h="430261">
                <a:tc vMerge="1">
                  <a:txBody>
                    <a:bodyPr/>
                    <a:lstStyle/>
                    <a:p>
                      <a:pPr marL="0" algn="l" defTabSz="914400" rtl="0" eaLnBrk="1" latinLnBrk="0" hangingPunct="1">
                        <a:lnSpc>
                          <a:spcPct val="115000"/>
                        </a:lnSpc>
                        <a:spcAft>
                          <a:spcPts val="0"/>
                        </a:spcAft>
                      </a:pPr>
                      <a:endParaRPr lang="sk-SK" sz="1600" kern="1200" dirty="0">
                        <a:solidFill>
                          <a:schemeClr val="dk1"/>
                        </a:solidFill>
                        <a:effectLst/>
                        <a:latin typeface="Calibri"/>
                        <a:ea typeface="Calibri"/>
                        <a:cs typeface="Times New Roman"/>
                      </a:endParaRPr>
                    </a:p>
                  </a:txBody>
                  <a:tcPr marL="68580" marR="68580" marT="0" marB="0"/>
                </a:tc>
                <a:tc>
                  <a:txBody>
                    <a:bodyPr/>
                    <a:lstStyle/>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Pochopenie významu neznámych slov a slovných spojení na základe kontextu</a:t>
                      </a:r>
                    </a:p>
                  </a:txBody>
                  <a:tcPr marL="68580" marR="68580" marT="0" marB="0"/>
                </a:tc>
              </a:tr>
              <a:tr h="413821">
                <a:tc vMerge="1">
                  <a:txBody>
                    <a:bodyPr/>
                    <a:lstStyle/>
                    <a:p>
                      <a:pPr marL="0" algn="l" defTabSz="914400" rtl="0" eaLnBrk="1" latinLnBrk="0" hangingPunct="1">
                        <a:lnSpc>
                          <a:spcPct val="115000"/>
                        </a:lnSpc>
                        <a:spcAft>
                          <a:spcPts val="0"/>
                        </a:spcAft>
                      </a:pPr>
                      <a:endParaRPr lang="sk-SK" sz="1600" kern="1200" dirty="0">
                        <a:solidFill>
                          <a:schemeClr val="dk1"/>
                        </a:solidFill>
                        <a:effectLst/>
                        <a:latin typeface="Calibri"/>
                        <a:ea typeface="Calibri"/>
                        <a:cs typeface="Times New Roman"/>
                      </a:endParaRPr>
                    </a:p>
                  </a:txBody>
                  <a:tcPr marL="68580" marR="68580" marT="0" marB="0"/>
                </a:tc>
                <a:tc>
                  <a:txBody>
                    <a:bodyPr/>
                    <a:lstStyle/>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Porozumenie idiomatickým a hovorovým výrazom</a:t>
                      </a:r>
                    </a:p>
                  </a:txBody>
                  <a:tcPr marL="68580" marR="68580" marT="0" marB="0"/>
                </a:tc>
              </a:tr>
              <a:tr h="413821">
                <a:tc row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sk-SK" sz="1600" kern="1200" dirty="0">
                          <a:solidFill>
                            <a:schemeClr val="dk1"/>
                          </a:solidFill>
                          <a:effectLst/>
                          <a:latin typeface="Calibri"/>
                          <a:ea typeface="Calibri"/>
                          <a:cs typeface="Times New Roman"/>
                        </a:rPr>
                        <a:t> </a:t>
                      </a:r>
                      <a:r>
                        <a:rPr lang="sk-SK" sz="1600" kern="1200" dirty="0" smtClean="0">
                          <a:solidFill>
                            <a:schemeClr val="dk1"/>
                          </a:solidFill>
                          <a:effectLst/>
                          <a:latin typeface="+mn-lt"/>
                          <a:ea typeface="Calibri"/>
                          <a:cs typeface="Times New Roman"/>
                        </a:rPr>
                        <a:t>Počúvanie zamerané na pochopenie naznačených súvislostí</a:t>
                      </a:r>
                    </a:p>
                  </a:txBody>
                  <a:tcPr marL="68580" marR="68580" marT="0" marB="0"/>
                </a:tc>
                <a:tc>
                  <a:txBody>
                    <a:bodyPr/>
                    <a:lstStyle/>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Rozlíšenie hovoriacich, ich názorov a postojov</a:t>
                      </a:r>
                    </a:p>
                  </a:txBody>
                  <a:tcPr marL="68580" marR="68580" marT="0" marB="0"/>
                </a:tc>
              </a:tr>
              <a:tr h="430261">
                <a:tc vMerge="1">
                  <a:txBody>
                    <a:bodyPr/>
                    <a:lstStyle/>
                    <a:p>
                      <a:pPr marL="0" lvl="0" indent="0" algn="l" defTabSz="914400" rtl="0" eaLnBrk="1" latinLnBrk="0" hangingPunct="1">
                        <a:lnSpc>
                          <a:spcPct val="115000"/>
                        </a:lnSpc>
                        <a:spcAft>
                          <a:spcPts val="0"/>
                        </a:spcAft>
                        <a:buFont typeface="+mj-lt"/>
                        <a:buNone/>
                      </a:pPr>
                      <a:endParaRPr lang="sk-SK" sz="1600" kern="1200" dirty="0">
                        <a:solidFill>
                          <a:schemeClr val="dk1"/>
                        </a:solidFill>
                        <a:effectLst/>
                        <a:latin typeface="Calibri"/>
                        <a:ea typeface="Calibri"/>
                        <a:cs typeface="Times New Roman"/>
                      </a:endParaRPr>
                    </a:p>
                  </a:txBody>
                  <a:tcPr marL="68580" marR="68580" marT="0" marB="0"/>
                </a:tc>
                <a:tc>
                  <a:txBody>
                    <a:bodyPr/>
                    <a:lstStyle/>
                    <a:p>
                      <a:pPr marL="0" algn="l" defTabSz="914400" rtl="0" eaLnBrk="1" latinLnBrk="0" hangingPunct="1">
                        <a:lnSpc>
                          <a:spcPct val="115000"/>
                        </a:lnSpc>
                        <a:spcAft>
                          <a:spcPts val="0"/>
                        </a:spcAft>
                      </a:pPr>
                      <a:r>
                        <a:rPr lang="sk-SK" sz="1600" kern="1200" dirty="0">
                          <a:solidFill>
                            <a:schemeClr val="dk1"/>
                          </a:solidFill>
                          <a:effectLst/>
                          <a:latin typeface="Calibri"/>
                          <a:ea typeface="Calibri"/>
                          <a:cs typeface="Times New Roman"/>
                        </a:rPr>
                        <a:t>Identifikovanie jemnejších detailov a naznačených postojov a vzťahov medzi hovoriacimi </a:t>
                      </a:r>
                    </a:p>
                  </a:txBody>
                  <a:tcPr marL="68580" marR="68580" marT="0" marB="0"/>
                </a:tc>
              </a:tr>
            </a:tbl>
          </a:graphicData>
        </a:graphic>
      </p:graphicFrame>
    </p:spTree>
    <p:extLst>
      <p:ext uri="{BB962C8B-B14F-4D97-AF65-F5344CB8AC3E}">
        <p14:creationId xmlns:p14="http://schemas.microsoft.com/office/powerpoint/2010/main" val="2740126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Autofit/>
          </a:bodyPr>
          <a:lstStyle/>
          <a:p>
            <a:r>
              <a:rPr lang="sk-SK" sz="4000" b="1" dirty="0">
                <a:solidFill>
                  <a:schemeClr val="accent1">
                    <a:lumMod val="50000"/>
                  </a:schemeClr>
                </a:solidFill>
              </a:rPr>
              <a:t>Výber textov </a:t>
            </a:r>
            <a:r>
              <a:rPr lang="sk-SK" sz="4000" b="1" dirty="0" smtClean="0">
                <a:solidFill>
                  <a:schemeClr val="accent1">
                    <a:lumMod val="50000"/>
                  </a:schemeClr>
                </a:solidFill>
              </a:rPr>
              <a:t/>
            </a:r>
            <a:br>
              <a:rPr lang="sk-SK" sz="4000" b="1" dirty="0" smtClean="0">
                <a:solidFill>
                  <a:schemeClr val="accent1">
                    <a:lumMod val="50000"/>
                  </a:schemeClr>
                </a:solidFill>
              </a:rPr>
            </a:br>
            <a:r>
              <a:rPr lang="sk-SK" sz="2400" b="1" dirty="0" smtClean="0">
                <a:solidFill>
                  <a:schemeClr val="accent1">
                    <a:lumMod val="50000"/>
                  </a:schemeClr>
                </a:solidFill>
              </a:rPr>
              <a:t>pri </a:t>
            </a:r>
            <a:r>
              <a:rPr lang="sk-SK" sz="2400" b="1" dirty="0">
                <a:solidFill>
                  <a:schemeClr val="accent1">
                    <a:lumMod val="50000"/>
                  </a:schemeClr>
                </a:solidFill>
              </a:rPr>
              <a:t>tvorbe úloh zameraných na počúvanie s porozumením</a:t>
            </a:r>
          </a:p>
        </p:txBody>
      </p:sp>
      <p:sp>
        <p:nvSpPr>
          <p:cNvPr id="4" name="Zástupný symbol obsahu 3"/>
          <p:cNvSpPr>
            <a:spLocks noGrp="1"/>
          </p:cNvSpPr>
          <p:nvPr>
            <p:ph idx="1"/>
          </p:nvPr>
        </p:nvSpPr>
        <p:spPr>
          <a:xfrm>
            <a:off x="457200" y="1340768"/>
            <a:ext cx="8229600" cy="5184576"/>
          </a:xfrm>
        </p:spPr>
        <p:txBody>
          <a:bodyPr>
            <a:normAutofit fontScale="77500" lnSpcReduction="20000"/>
          </a:bodyPr>
          <a:lstStyle/>
          <a:p>
            <a:pPr marL="0" indent="0">
              <a:buNone/>
            </a:pPr>
            <a:r>
              <a:rPr lang="sk-SK" sz="2700" dirty="0"/>
              <a:t>Základné aspekty pri tvorbe úloh zameraných na počúvanie s </a:t>
            </a:r>
            <a:r>
              <a:rPr lang="sk-SK" sz="2700" dirty="0" smtClean="0"/>
              <a:t>porozumením, na ktoré treba myslieť už pri vyhľadávaní textu:</a:t>
            </a:r>
            <a:endParaRPr lang="sk-SK" sz="2700" dirty="0"/>
          </a:p>
          <a:p>
            <a:r>
              <a:rPr lang="sk-SK" sz="2700" dirty="0"/>
              <a:t>vhodný </a:t>
            </a:r>
            <a:r>
              <a:rPr lang="sk-SK" sz="2700" dirty="0" smtClean="0"/>
              <a:t>text</a:t>
            </a:r>
            <a:endParaRPr lang="sk-SK" sz="2700" dirty="0"/>
          </a:p>
          <a:p>
            <a:r>
              <a:rPr lang="sk-SK" sz="2700" dirty="0"/>
              <a:t>dobrá kvalita zvuku a fonologická stránka (tempo reči, intonácia atď</a:t>
            </a:r>
            <a:r>
              <a:rPr lang="sk-SK" sz="2700" dirty="0" smtClean="0"/>
              <a:t>.)</a:t>
            </a:r>
            <a:endParaRPr lang="sk-SK" sz="2700" dirty="0"/>
          </a:p>
          <a:p>
            <a:pPr marL="0" indent="0">
              <a:buNone/>
            </a:pPr>
            <a:endParaRPr lang="sk-SK" sz="2700" dirty="0" smtClean="0"/>
          </a:p>
          <a:p>
            <a:pPr marL="0" indent="0">
              <a:buNone/>
            </a:pPr>
            <a:r>
              <a:rPr lang="sk-SK" sz="2700" b="1" dirty="0" smtClean="0"/>
              <a:t>Vhodné materiály:</a:t>
            </a:r>
          </a:p>
          <a:p>
            <a:r>
              <a:rPr lang="sk-SK" sz="2700" b="1" dirty="0"/>
              <a:t>dialógy</a:t>
            </a:r>
            <a:r>
              <a:rPr lang="sk-SK" sz="2700" dirty="0"/>
              <a:t> – neautentické (nahrávky k učebným textom) alebo autentické (rozhlasové, televízne, internetové nahrávky, video, správy, diskusie atď</a:t>
            </a:r>
            <a:r>
              <a:rPr lang="sk-SK" sz="2700" dirty="0" smtClean="0"/>
              <a:t>.)</a:t>
            </a:r>
            <a:endParaRPr lang="sk-SK" sz="2700" dirty="0"/>
          </a:p>
          <a:p>
            <a:r>
              <a:rPr lang="sk-SK" sz="2700" b="1" dirty="0"/>
              <a:t>monológy</a:t>
            </a:r>
            <a:r>
              <a:rPr lang="sk-SK" sz="2700" dirty="0"/>
              <a:t> –  neautentické (nahrávky k učebným textom) alebo autentické -  obsahujú širšie spektrum informácií, preto sú často náročnejšie, sú menej štruktúrované, pretože nedochádza k zmene </a:t>
            </a:r>
            <a:r>
              <a:rPr lang="sk-SK" sz="2700" dirty="0" smtClean="0"/>
              <a:t>hovoriaceho</a:t>
            </a:r>
            <a:endParaRPr lang="sk-SK" sz="2700" dirty="0"/>
          </a:p>
          <a:p>
            <a:r>
              <a:rPr lang="sk-SK" sz="2700" dirty="0" smtClean="0"/>
              <a:t>tendencia súčasnosti – </a:t>
            </a:r>
            <a:r>
              <a:rPr lang="sk-SK" sz="2700" b="1" dirty="0" smtClean="0"/>
              <a:t>spájanie počúvania s vizuálnymi podnetmi</a:t>
            </a:r>
            <a:r>
              <a:rPr lang="sk-SK" sz="2700" dirty="0" smtClean="0"/>
              <a:t> (napr. vhodné DVD, recepcia nie je iba jazyková, ale aj prostredníctvom vizuálnych aspektov – situácia, gestikulácia, mimika atď.) </a:t>
            </a:r>
            <a:r>
              <a:rPr lang="sk-SK" sz="2700" b="1" dirty="0" smtClean="0"/>
              <a:t> </a:t>
            </a:r>
            <a:r>
              <a:rPr lang="sk-SK" sz="2700" dirty="0" smtClean="0"/>
              <a:t>(</a:t>
            </a:r>
            <a:r>
              <a:rPr lang="sk-SK" sz="2700" dirty="0" err="1" smtClean="0"/>
              <a:t>Brinitzer</a:t>
            </a:r>
            <a:r>
              <a:rPr lang="sk-SK" sz="2700" dirty="0" smtClean="0"/>
              <a:t>, </a:t>
            </a:r>
            <a:r>
              <a:rPr lang="sk-SK" sz="2700" dirty="0" err="1" smtClean="0"/>
              <a:t>et</a:t>
            </a:r>
            <a:r>
              <a:rPr lang="sk-SK" sz="2700" dirty="0" smtClean="0"/>
              <a:t> al., 2013, s. 26-27)</a:t>
            </a:r>
          </a:p>
          <a:p>
            <a:endParaRPr lang="sk-SK" sz="2000" dirty="0" smtClean="0"/>
          </a:p>
        </p:txBody>
      </p:sp>
    </p:spTree>
    <p:extLst>
      <p:ext uri="{BB962C8B-B14F-4D97-AF65-F5344CB8AC3E}">
        <p14:creationId xmlns:p14="http://schemas.microsoft.com/office/powerpoint/2010/main" val="135221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4" name="Zástupný symbol obsahu 3"/>
          <p:cNvSpPr>
            <a:spLocks noGrp="1"/>
          </p:cNvSpPr>
          <p:nvPr>
            <p:ph idx="1"/>
          </p:nvPr>
        </p:nvSpPr>
        <p:spPr>
          <a:xfrm>
            <a:off x="457200" y="1700808"/>
            <a:ext cx="8229600" cy="4824536"/>
          </a:xfrm>
        </p:spPr>
        <p:txBody>
          <a:bodyPr>
            <a:normAutofit lnSpcReduction="10000"/>
          </a:bodyPr>
          <a:lstStyle/>
          <a:p>
            <a:pPr marL="0" indent="0">
              <a:buNone/>
            </a:pPr>
            <a:r>
              <a:rPr lang="sk-SK" sz="2400" b="1" dirty="0" smtClean="0">
                <a:sym typeface="Symbol" pitchFamily="18" charset="2"/>
              </a:rPr>
              <a:t>Všeobecné zásady:</a:t>
            </a:r>
          </a:p>
          <a:p>
            <a:r>
              <a:rPr lang="sk-SK" sz="2400" dirty="0" smtClean="0">
                <a:sym typeface="Symbol" pitchFamily="18" charset="2"/>
              </a:rPr>
              <a:t>text </a:t>
            </a:r>
            <a:r>
              <a:rPr lang="sk-SK" sz="2400" dirty="0">
                <a:sym typeface="Symbol" pitchFamily="18" charset="2"/>
              </a:rPr>
              <a:t>musí obsahovať </a:t>
            </a:r>
            <a:r>
              <a:rPr lang="sk-SK" sz="2400" b="1" dirty="0">
                <a:sym typeface="Symbol" pitchFamily="18" charset="2"/>
              </a:rPr>
              <a:t>témy</a:t>
            </a:r>
            <a:r>
              <a:rPr lang="sk-SK" sz="2400" dirty="0">
                <a:sym typeface="Symbol" pitchFamily="18" charset="2"/>
              </a:rPr>
              <a:t>, ktoré sú v </a:t>
            </a:r>
            <a:r>
              <a:rPr lang="sk-SK" sz="2400" i="1" dirty="0" smtClean="0">
                <a:sym typeface="Symbol" pitchFamily="18" charset="2"/>
              </a:rPr>
              <a:t>ŠVP </a:t>
            </a:r>
            <a:r>
              <a:rPr lang="sk-SK" sz="2400" dirty="0" smtClean="0">
                <a:sym typeface="Symbol" pitchFamily="18" charset="2"/>
              </a:rPr>
              <a:t>prípadne v </a:t>
            </a:r>
            <a:r>
              <a:rPr lang="sk-SK" sz="2400" i="1" dirty="0" smtClean="0">
                <a:sym typeface="Symbol" pitchFamily="18" charset="2"/>
              </a:rPr>
              <a:t>CP </a:t>
            </a:r>
            <a:r>
              <a:rPr lang="sk-SK" sz="2400" dirty="0" smtClean="0">
                <a:sym typeface="Symbol" pitchFamily="18" charset="2"/>
              </a:rPr>
              <a:t>a </a:t>
            </a:r>
            <a:r>
              <a:rPr lang="sk-SK" sz="2400" dirty="0">
                <a:sym typeface="Symbol" pitchFamily="18" charset="2"/>
              </a:rPr>
              <a:t>ktoré sú žiakom </a:t>
            </a:r>
            <a:r>
              <a:rPr lang="sk-SK" sz="2400" dirty="0" smtClean="0">
                <a:sym typeface="Symbol" pitchFamily="18" charset="2"/>
              </a:rPr>
              <a:t>blízke </a:t>
            </a:r>
          </a:p>
          <a:p>
            <a:r>
              <a:rPr lang="sk-SK" sz="2400" b="1" dirty="0" smtClean="0">
                <a:sym typeface="Symbol" pitchFamily="18" charset="2"/>
              </a:rPr>
              <a:t>nesmie </a:t>
            </a:r>
            <a:r>
              <a:rPr lang="sk-SK" sz="2400" dirty="0">
                <a:sym typeface="Symbol" pitchFamily="18" charset="2"/>
              </a:rPr>
              <a:t>nikoho diskriminovať, stresovať alebo zasahovať do citovej sféry mladého človeka (smrť blízkeho človeka, násilie, rozvod, </a:t>
            </a:r>
            <a:r>
              <a:rPr lang="sk-SK" sz="2400" dirty="0" smtClean="0">
                <a:sym typeface="Symbol" pitchFamily="18" charset="2"/>
              </a:rPr>
              <a:t>intolerancia</a:t>
            </a:r>
            <a:r>
              <a:rPr lang="sk-SK" sz="2400" dirty="0">
                <a:sym typeface="Symbol" pitchFamily="18" charset="2"/>
              </a:rPr>
              <a:t>, autonehoda a pod</a:t>
            </a:r>
            <a:r>
              <a:rPr lang="sk-SK" sz="2400" dirty="0" smtClean="0">
                <a:sym typeface="Symbol" pitchFamily="18" charset="2"/>
              </a:rPr>
              <a:t>.)</a:t>
            </a:r>
          </a:p>
          <a:p>
            <a:r>
              <a:rPr lang="sk-SK" sz="2400" dirty="0" smtClean="0">
                <a:sym typeface="Symbol" pitchFamily="18" charset="2"/>
              </a:rPr>
              <a:t>má </a:t>
            </a:r>
            <a:r>
              <a:rPr lang="sk-SK" sz="2400" dirty="0">
                <a:sym typeface="Symbol" pitchFamily="18" charset="2"/>
              </a:rPr>
              <a:t>mať aj </a:t>
            </a:r>
            <a:r>
              <a:rPr lang="sk-SK" sz="2400" b="1" dirty="0">
                <a:sym typeface="Symbol" pitchFamily="18" charset="2"/>
              </a:rPr>
              <a:t>výchovný </a:t>
            </a:r>
            <a:r>
              <a:rPr lang="sk-SK" sz="2400" dirty="0" smtClean="0">
                <a:sym typeface="Symbol" pitchFamily="18" charset="2"/>
              </a:rPr>
              <a:t>charakter</a:t>
            </a:r>
          </a:p>
          <a:p>
            <a:pPr>
              <a:spcBef>
                <a:spcPts val="600"/>
              </a:spcBef>
              <a:spcAft>
                <a:spcPts val="600"/>
              </a:spcAft>
              <a:defRPr/>
            </a:pPr>
            <a:r>
              <a:rPr lang="sk-SK" sz="2400" dirty="0">
                <a:latin typeface="Calibri" pitchFamily="34" charset="0"/>
              </a:rPr>
              <a:t>m</a:t>
            </a:r>
            <a:r>
              <a:rPr lang="sk-SK" sz="2400" dirty="0" smtClean="0">
                <a:latin typeface="Calibri" pitchFamily="34" charset="0"/>
              </a:rPr>
              <a:t>á byť v</a:t>
            </a:r>
            <a:r>
              <a:rPr lang="sk-SK" sz="2400" dirty="0">
                <a:latin typeface="Calibri" pitchFamily="34" charset="0"/>
              </a:rPr>
              <a:t> rozsahu </a:t>
            </a:r>
            <a:r>
              <a:rPr lang="sk-SK" sz="2400" b="1" dirty="0">
                <a:latin typeface="Calibri" pitchFamily="34" charset="0"/>
              </a:rPr>
              <a:t>všeobecných vedomostí </a:t>
            </a:r>
            <a:r>
              <a:rPr lang="sk-SK" sz="2400" dirty="0" smtClean="0">
                <a:latin typeface="Calibri" pitchFamily="34" charset="0"/>
              </a:rPr>
              <a:t>žiakov</a:t>
            </a:r>
            <a:endParaRPr lang="sk-SK" sz="2400" dirty="0">
              <a:latin typeface="Calibri" pitchFamily="34" charset="0"/>
            </a:endParaRPr>
          </a:p>
          <a:p>
            <a:pPr>
              <a:spcBef>
                <a:spcPts val="600"/>
              </a:spcBef>
              <a:spcAft>
                <a:spcPts val="600"/>
              </a:spcAft>
              <a:defRPr/>
            </a:pPr>
            <a:r>
              <a:rPr lang="sk-SK" sz="2400" b="1" dirty="0" smtClean="0">
                <a:latin typeface="Calibri" pitchFamily="34" charset="0"/>
              </a:rPr>
              <a:t>zdroje </a:t>
            </a:r>
            <a:r>
              <a:rPr lang="sk-SK" sz="2400" b="1" dirty="0">
                <a:latin typeface="Calibri" pitchFamily="34" charset="0"/>
              </a:rPr>
              <a:t>textov </a:t>
            </a:r>
            <a:r>
              <a:rPr lang="sk-SK" sz="2400" dirty="0">
                <a:latin typeface="Calibri" pitchFamily="34" charset="0"/>
              </a:rPr>
              <a:t>musia byť autentické a autor ich musí </a:t>
            </a:r>
            <a:r>
              <a:rPr lang="sk-SK" sz="2400" dirty="0" smtClean="0">
                <a:latin typeface="Calibri" pitchFamily="34" charset="0"/>
              </a:rPr>
              <a:t>uviesť</a:t>
            </a:r>
          </a:p>
          <a:p>
            <a:pPr>
              <a:spcBef>
                <a:spcPts val="600"/>
              </a:spcBef>
              <a:spcAft>
                <a:spcPts val="600"/>
              </a:spcAft>
              <a:defRPr/>
            </a:pPr>
            <a:r>
              <a:rPr lang="sk-SK" sz="2400" dirty="0" smtClean="0">
                <a:latin typeface="Calibri" pitchFamily="34" charset="0"/>
              </a:rPr>
              <a:t>vzhľadom </a:t>
            </a:r>
            <a:r>
              <a:rPr lang="sk-SK" sz="2400" dirty="0">
                <a:latin typeface="Calibri" pitchFamily="34" charset="0"/>
              </a:rPr>
              <a:t>na to, že v mnohých textoch je </a:t>
            </a:r>
            <a:r>
              <a:rPr lang="sk-SK" sz="2400" dirty="0" smtClean="0">
                <a:latin typeface="Calibri" pitchFamily="34" charset="0"/>
              </a:rPr>
              <a:t>gramatika a lexika</a:t>
            </a:r>
            <a:r>
              <a:rPr lang="sk-SK" sz="2400" dirty="0">
                <a:latin typeface="Calibri" pitchFamily="34" charset="0"/>
              </a:rPr>
              <a:t>, ktorá </a:t>
            </a:r>
            <a:r>
              <a:rPr lang="sk-SK" sz="2400" dirty="0" smtClean="0">
                <a:latin typeface="Calibri" pitchFamily="34" charset="0"/>
              </a:rPr>
              <a:t>nezodpovedá danej </a:t>
            </a:r>
            <a:r>
              <a:rPr lang="sk-SK" sz="2400" dirty="0">
                <a:latin typeface="Calibri" pitchFamily="34" charset="0"/>
              </a:rPr>
              <a:t>jazykovej úrovni, je potrebné </a:t>
            </a:r>
            <a:r>
              <a:rPr lang="sk-SK" sz="2400" dirty="0" smtClean="0">
                <a:latin typeface="Calibri" pitchFamily="34" charset="0"/>
              </a:rPr>
              <a:t>text </a:t>
            </a:r>
            <a:r>
              <a:rPr lang="sk-SK" sz="2400" b="1" dirty="0">
                <a:latin typeface="Calibri" pitchFamily="34" charset="0"/>
              </a:rPr>
              <a:t>didakticky </a:t>
            </a:r>
            <a:r>
              <a:rPr lang="sk-SK" sz="2400" b="1" dirty="0" smtClean="0">
                <a:latin typeface="Calibri" pitchFamily="34" charset="0"/>
              </a:rPr>
              <a:t>upravovať</a:t>
            </a:r>
            <a:endParaRPr lang="sk-SK" sz="2400" dirty="0" smtClean="0">
              <a:sym typeface="Symbol" pitchFamily="18" charset="2"/>
            </a:endParaRPr>
          </a:p>
          <a:p>
            <a:endParaRPr lang="de-DE" sz="2200" dirty="0">
              <a:sym typeface="Symbol" pitchFamily="18" charset="2"/>
            </a:endParaRPr>
          </a:p>
          <a:p>
            <a:endParaRPr lang="sk-SK" sz="2200" dirty="0"/>
          </a:p>
        </p:txBody>
      </p:sp>
      <p:sp>
        <p:nvSpPr>
          <p:cNvPr id="5" name="Nadpis 2"/>
          <p:cNvSpPr>
            <a:spLocks noGrp="1"/>
          </p:cNvSpPr>
          <p:nvPr>
            <p:ph type="title"/>
          </p:nvPr>
        </p:nvSpPr>
        <p:spPr/>
        <p:txBody>
          <a:bodyPr>
            <a:noAutofit/>
          </a:bodyPr>
          <a:lstStyle/>
          <a:p>
            <a:r>
              <a:rPr lang="sk-SK" sz="4000" b="1" dirty="0">
                <a:solidFill>
                  <a:schemeClr val="accent1">
                    <a:lumMod val="50000"/>
                  </a:schemeClr>
                </a:solidFill>
              </a:rPr>
              <a:t>Výber textov </a:t>
            </a:r>
            <a:r>
              <a:rPr lang="sk-SK" sz="4000" b="1" dirty="0" smtClean="0">
                <a:solidFill>
                  <a:schemeClr val="accent1">
                    <a:lumMod val="50000"/>
                  </a:schemeClr>
                </a:solidFill>
              </a:rPr>
              <a:t/>
            </a:r>
            <a:br>
              <a:rPr lang="sk-SK" sz="4000" b="1" dirty="0" smtClean="0">
                <a:solidFill>
                  <a:schemeClr val="accent1">
                    <a:lumMod val="50000"/>
                  </a:schemeClr>
                </a:solidFill>
              </a:rPr>
            </a:br>
            <a:r>
              <a:rPr lang="sk-SK" sz="2400" b="1" dirty="0" smtClean="0">
                <a:solidFill>
                  <a:schemeClr val="accent1">
                    <a:lumMod val="50000"/>
                  </a:schemeClr>
                </a:solidFill>
              </a:rPr>
              <a:t>pri </a:t>
            </a:r>
            <a:r>
              <a:rPr lang="sk-SK" sz="2400" b="1" dirty="0">
                <a:solidFill>
                  <a:schemeClr val="accent1">
                    <a:lumMod val="50000"/>
                  </a:schemeClr>
                </a:solidFill>
              </a:rPr>
              <a:t>tvorbe úloh zameraných na počúvanie s porozumením</a:t>
            </a:r>
          </a:p>
        </p:txBody>
      </p:sp>
    </p:spTree>
    <p:extLst>
      <p:ext uri="{BB962C8B-B14F-4D97-AF65-F5344CB8AC3E}">
        <p14:creationId xmlns:p14="http://schemas.microsoft.com/office/powerpoint/2010/main" val="159746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4" name="Zástupný symbol obsahu 3"/>
          <p:cNvSpPr>
            <a:spLocks noGrp="1"/>
          </p:cNvSpPr>
          <p:nvPr>
            <p:ph idx="1"/>
          </p:nvPr>
        </p:nvSpPr>
        <p:spPr>
          <a:xfrm>
            <a:off x="457200" y="1412776"/>
            <a:ext cx="8363272" cy="5112568"/>
          </a:xfrm>
        </p:spPr>
        <p:txBody>
          <a:bodyPr>
            <a:noAutofit/>
          </a:bodyPr>
          <a:lstStyle/>
          <a:p>
            <a:pPr>
              <a:spcBef>
                <a:spcPts val="600"/>
              </a:spcBef>
              <a:spcAft>
                <a:spcPts val="600"/>
              </a:spcAft>
              <a:defRPr/>
            </a:pPr>
            <a:r>
              <a:rPr lang="sk-SK" sz="2100" dirty="0" smtClean="0">
                <a:latin typeface="Calibri" pitchFamily="34" charset="0"/>
              </a:rPr>
              <a:t>text </a:t>
            </a:r>
            <a:r>
              <a:rPr lang="sk-SK" sz="2100" b="1" dirty="0" smtClean="0">
                <a:latin typeface="Calibri" pitchFamily="34" charset="0"/>
              </a:rPr>
              <a:t>nemá </a:t>
            </a:r>
            <a:r>
              <a:rPr lang="sk-SK" sz="2100" b="1" dirty="0">
                <a:latin typeface="Calibri" pitchFamily="34" charset="0"/>
              </a:rPr>
              <a:t>byť </a:t>
            </a:r>
            <a:r>
              <a:rPr lang="sk-SK" sz="2100" dirty="0">
                <a:latin typeface="Calibri" pitchFamily="34" charset="0"/>
              </a:rPr>
              <a:t>prevzatý z </a:t>
            </a:r>
            <a:r>
              <a:rPr lang="sk-SK" sz="2100" dirty="0" smtClean="0">
                <a:latin typeface="Calibri" pitchFamily="34" charset="0"/>
              </a:rPr>
              <a:t>publikovaných materiálov (testov), </a:t>
            </a:r>
            <a:r>
              <a:rPr lang="sk-SK" sz="2100" dirty="0">
                <a:latin typeface="Calibri" pitchFamily="34" charset="0"/>
              </a:rPr>
              <a:t>z </a:t>
            </a:r>
            <a:r>
              <a:rPr lang="sk-SK" sz="2100" dirty="0" smtClean="0">
                <a:latin typeface="Calibri" pitchFamily="34" charset="0"/>
              </a:rPr>
              <a:t>učebníc </a:t>
            </a:r>
            <a:r>
              <a:rPr lang="sk-SK" sz="2100" dirty="0">
                <a:latin typeface="Calibri" pitchFamily="34" charset="0"/>
              </a:rPr>
              <a:t>ani iných didakticky upravovaných materiálov (časopisy </a:t>
            </a:r>
            <a:r>
              <a:rPr lang="sk-SK" sz="2100" dirty="0" smtClean="0">
                <a:latin typeface="Calibri" pitchFamily="34" charset="0"/>
              </a:rPr>
              <a:t>na </a:t>
            </a:r>
            <a:r>
              <a:rPr lang="sk-SK" sz="2100" dirty="0">
                <a:latin typeface="Calibri" pitchFamily="34" charset="0"/>
              </a:rPr>
              <a:t>vyučovanie </a:t>
            </a:r>
            <a:r>
              <a:rPr lang="sk-SK" sz="2100" dirty="0" smtClean="0">
                <a:latin typeface="Calibri" pitchFamily="34" charset="0"/>
              </a:rPr>
              <a:t>CJ)</a:t>
            </a:r>
            <a:endParaRPr lang="sk-SK" sz="2100" dirty="0">
              <a:latin typeface="Calibri" pitchFamily="34" charset="0"/>
            </a:endParaRPr>
          </a:p>
          <a:p>
            <a:pPr>
              <a:spcBef>
                <a:spcPts val="600"/>
              </a:spcBef>
              <a:spcAft>
                <a:spcPts val="600"/>
              </a:spcAft>
              <a:defRPr/>
            </a:pPr>
            <a:r>
              <a:rPr lang="sk-SK" sz="2100" b="1" dirty="0" smtClean="0">
                <a:latin typeface="Calibri" pitchFamily="34" charset="0"/>
              </a:rPr>
              <a:t>treba sa vyhýbať </a:t>
            </a:r>
            <a:r>
              <a:rPr lang="sk-SK" sz="2100" dirty="0" smtClean="0">
                <a:latin typeface="Calibri" pitchFamily="34" charset="0"/>
              </a:rPr>
              <a:t>bulvárnym </a:t>
            </a:r>
            <a:r>
              <a:rPr lang="sk-SK" sz="2100" dirty="0">
                <a:latin typeface="Calibri" pitchFamily="34" charset="0"/>
              </a:rPr>
              <a:t>článkom, všeobecne známym príbehom, poviedkam, </a:t>
            </a:r>
            <a:r>
              <a:rPr lang="sk-SK" sz="2100" dirty="0" smtClean="0">
                <a:latin typeface="Calibri" pitchFamily="34" charset="0"/>
              </a:rPr>
              <a:t>príbehom </a:t>
            </a:r>
            <a:r>
              <a:rPr lang="sk-SK" sz="2100" dirty="0">
                <a:latin typeface="Calibri" pitchFamily="34" charset="0"/>
              </a:rPr>
              <a:t>zo života celebrít a pod</a:t>
            </a:r>
            <a:r>
              <a:rPr lang="sk-SK" sz="2100" dirty="0" smtClean="0">
                <a:latin typeface="Calibri" pitchFamily="34" charset="0"/>
              </a:rPr>
              <a:t>.</a:t>
            </a:r>
            <a:endParaRPr lang="sk-SK" sz="2100" dirty="0">
              <a:latin typeface="Calibri" pitchFamily="34" charset="0"/>
            </a:endParaRPr>
          </a:p>
          <a:p>
            <a:pPr>
              <a:spcBef>
                <a:spcPts val="600"/>
              </a:spcBef>
              <a:spcAft>
                <a:spcPts val="600"/>
              </a:spcAft>
              <a:defRPr/>
            </a:pPr>
            <a:r>
              <a:rPr lang="sk-SK" sz="2100" b="1" dirty="0" smtClean="0">
                <a:latin typeface="Calibri" pitchFamily="34" charset="0"/>
              </a:rPr>
              <a:t>slangové </a:t>
            </a:r>
            <a:r>
              <a:rPr lang="sk-SK" sz="2100" b="1" dirty="0">
                <a:latin typeface="Calibri" pitchFamily="34" charset="0"/>
              </a:rPr>
              <a:t>výrazy </a:t>
            </a:r>
            <a:r>
              <a:rPr lang="sk-SK" sz="2100" dirty="0">
                <a:latin typeface="Calibri" pitchFamily="34" charset="0"/>
              </a:rPr>
              <a:t>a </a:t>
            </a:r>
            <a:r>
              <a:rPr lang="sk-SK" sz="2100" b="1" dirty="0">
                <a:latin typeface="Calibri" pitchFamily="34" charset="0"/>
              </a:rPr>
              <a:t>dialektizmy</a:t>
            </a:r>
            <a:r>
              <a:rPr lang="sk-SK" sz="2100" dirty="0">
                <a:latin typeface="Calibri" pitchFamily="34" charset="0"/>
              </a:rPr>
              <a:t> </a:t>
            </a:r>
            <a:r>
              <a:rPr lang="sk-SK" sz="2100" dirty="0" smtClean="0">
                <a:latin typeface="Calibri" pitchFamily="34" charset="0"/>
              </a:rPr>
              <a:t>nie sú </a:t>
            </a:r>
            <a:r>
              <a:rPr lang="sk-SK" sz="2100" b="1" dirty="0" smtClean="0">
                <a:latin typeface="Calibri" pitchFamily="34" charset="0"/>
              </a:rPr>
              <a:t>prípustné</a:t>
            </a:r>
            <a:endParaRPr lang="sk-SK" sz="2100" dirty="0" smtClean="0">
              <a:latin typeface="Calibri" pitchFamily="34" charset="0"/>
            </a:endParaRPr>
          </a:p>
          <a:p>
            <a:pPr>
              <a:spcBef>
                <a:spcPts val="600"/>
              </a:spcBef>
              <a:spcAft>
                <a:spcPts val="600"/>
              </a:spcAft>
              <a:defRPr/>
            </a:pPr>
            <a:r>
              <a:rPr lang="sk-SK" sz="2100" b="1" dirty="0" smtClean="0">
                <a:latin typeface="Calibri" pitchFamily="34" charset="0"/>
              </a:rPr>
              <a:t>v teste </a:t>
            </a:r>
            <a:r>
              <a:rPr lang="sk-SK" sz="2100" dirty="0" smtClean="0">
                <a:latin typeface="Calibri" pitchFamily="34" charset="0"/>
              </a:rPr>
              <a:t>obsahujúcom viac úloh majú byť </a:t>
            </a:r>
            <a:r>
              <a:rPr lang="sk-SK" sz="2100" dirty="0">
                <a:latin typeface="Calibri" pitchFamily="34" charset="0"/>
              </a:rPr>
              <a:t>zastúpené </a:t>
            </a:r>
            <a:r>
              <a:rPr lang="sk-SK" sz="2100" b="1" dirty="0">
                <a:latin typeface="Calibri" pitchFamily="34" charset="0"/>
              </a:rPr>
              <a:t>texty monologického aj dialogického </a:t>
            </a:r>
            <a:r>
              <a:rPr lang="sk-SK" sz="2100" b="1" dirty="0" smtClean="0">
                <a:latin typeface="Calibri" pitchFamily="34" charset="0"/>
              </a:rPr>
              <a:t>charakteru</a:t>
            </a:r>
            <a:endParaRPr lang="sk-SK" sz="2100" dirty="0" smtClean="0">
              <a:latin typeface="Calibri" pitchFamily="34" charset="0"/>
            </a:endParaRPr>
          </a:p>
          <a:p>
            <a:pPr marL="0" indent="0">
              <a:spcBef>
                <a:spcPts val="600"/>
              </a:spcBef>
              <a:spcAft>
                <a:spcPts val="600"/>
              </a:spcAft>
              <a:buNone/>
              <a:defRPr/>
            </a:pPr>
            <a:r>
              <a:rPr lang="sk-SK" sz="2100" dirty="0" smtClean="0">
                <a:latin typeface="Calibri" pitchFamily="34" charset="0"/>
              </a:rPr>
              <a:t>Špecifiká pre texty určené na testovanie počúvania s porozumením: </a:t>
            </a:r>
            <a:endParaRPr lang="sk-SK" sz="2100" dirty="0">
              <a:latin typeface="Calibri" pitchFamily="34" charset="0"/>
            </a:endParaRPr>
          </a:p>
          <a:p>
            <a:pPr>
              <a:spcBef>
                <a:spcPts val="600"/>
              </a:spcBef>
              <a:spcAft>
                <a:spcPts val="600"/>
              </a:spcAft>
              <a:defRPr/>
            </a:pPr>
            <a:r>
              <a:rPr lang="sk-SK" sz="2100" dirty="0" smtClean="0">
                <a:latin typeface="Calibri" pitchFamily="34" charset="0"/>
              </a:rPr>
              <a:t>pri </a:t>
            </a:r>
            <a:r>
              <a:rPr lang="sk-SK" sz="2100" dirty="0">
                <a:latin typeface="Calibri" pitchFamily="34" charset="0"/>
              </a:rPr>
              <a:t>počúvaní nesmie byť problém </a:t>
            </a:r>
            <a:r>
              <a:rPr lang="sk-SK" sz="2100" b="1" dirty="0">
                <a:latin typeface="Calibri" pitchFamily="34" charset="0"/>
              </a:rPr>
              <a:t>rozlíšiť </a:t>
            </a:r>
            <a:r>
              <a:rPr lang="sk-SK" sz="2100" b="1" dirty="0" smtClean="0">
                <a:latin typeface="Calibri" pitchFamily="34" charset="0"/>
              </a:rPr>
              <a:t>hovoriacich</a:t>
            </a:r>
            <a:endParaRPr lang="sk-SK" sz="2100" dirty="0">
              <a:latin typeface="Calibri" pitchFamily="34" charset="0"/>
            </a:endParaRPr>
          </a:p>
          <a:p>
            <a:pPr>
              <a:spcBef>
                <a:spcPts val="600"/>
              </a:spcBef>
              <a:spcAft>
                <a:spcPts val="600"/>
              </a:spcAft>
              <a:defRPr/>
            </a:pPr>
            <a:r>
              <a:rPr lang="sk-SK" sz="2100" dirty="0" smtClean="0">
                <a:latin typeface="Calibri" pitchFamily="34" charset="0"/>
              </a:rPr>
              <a:t>už </a:t>
            </a:r>
            <a:r>
              <a:rPr lang="sk-SK" sz="2100" dirty="0">
                <a:latin typeface="Calibri" pitchFamily="34" charset="0"/>
              </a:rPr>
              <a:t>pri </a:t>
            </a:r>
            <a:r>
              <a:rPr lang="sk-SK" sz="2100" dirty="0" smtClean="0">
                <a:latin typeface="Calibri" pitchFamily="34" charset="0"/>
              </a:rPr>
              <a:t>tvorbe </a:t>
            </a:r>
            <a:r>
              <a:rPr lang="sk-SK" sz="2100" dirty="0">
                <a:latin typeface="Calibri" pitchFamily="34" charset="0"/>
              </a:rPr>
              <a:t>úlohy treba myslieť na to, že je potrebné </a:t>
            </a:r>
            <a:r>
              <a:rPr lang="sk-SK" sz="2100" b="1" dirty="0">
                <a:latin typeface="Calibri" pitchFamily="34" charset="0"/>
              </a:rPr>
              <a:t>striedať mužské a ženské </a:t>
            </a:r>
            <a:r>
              <a:rPr lang="sk-SK" sz="2100" b="1" dirty="0" smtClean="0">
                <a:latin typeface="Calibri" pitchFamily="34" charset="0"/>
              </a:rPr>
              <a:t>hlasy</a:t>
            </a:r>
            <a:r>
              <a:rPr lang="sk-SK" sz="2100" dirty="0" smtClean="0">
                <a:latin typeface="Calibri" pitchFamily="34" charset="0"/>
              </a:rPr>
              <a:t> (Hanuljaková, 2013)</a:t>
            </a:r>
            <a:endParaRPr lang="de-DE" sz="2100" dirty="0">
              <a:solidFill>
                <a:srgbClr val="C36B23"/>
              </a:solidFill>
              <a:effectLst>
                <a:outerShdw blurRad="38100" dist="38100" dir="2700000" algn="tl">
                  <a:srgbClr val="C0C0C0"/>
                </a:outerShdw>
              </a:effectLst>
              <a:latin typeface="Calibri" pitchFamily="34" charset="0"/>
              <a:sym typeface="Symbol" pitchFamily="18" charset="2"/>
            </a:endParaRPr>
          </a:p>
          <a:p>
            <a:pPr>
              <a:spcBef>
                <a:spcPts val="600"/>
              </a:spcBef>
              <a:spcAft>
                <a:spcPts val="600"/>
              </a:spcAft>
              <a:defRPr/>
            </a:pPr>
            <a:endParaRPr lang="sk-SK" sz="2100" dirty="0">
              <a:latin typeface="Calibri" pitchFamily="34" charset="0"/>
            </a:endParaRPr>
          </a:p>
          <a:p>
            <a:endParaRPr lang="sk-SK" sz="2200" dirty="0"/>
          </a:p>
        </p:txBody>
      </p:sp>
      <p:sp>
        <p:nvSpPr>
          <p:cNvPr id="5" name="Nadpis 2"/>
          <p:cNvSpPr>
            <a:spLocks noGrp="1"/>
          </p:cNvSpPr>
          <p:nvPr>
            <p:ph type="title"/>
          </p:nvPr>
        </p:nvSpPr>
        <p:spPr/>
        <p:txBody>
          <a:bodyPr>
            <a:noAutofit/>
          </a:bodyPr>
          <a:lstStyle/>
          <a:p>
            <a:r>
              <a:rPr lang="sk-SK" sz="4000" b="1" dirty="0">
                <a:solidFill>
                  <a:schemeClr val="accent1">
                    <a:lumMod val="50000"/>
                  </a:schemeClr>
                </a:solidFill>
              </a:rPr>
              <a:t>Výber textov </a:t>
            </a:r>
            <a:r>
              <a:rPr lang="sk-SK" sz="4000" b="1" dirty="0" smtClean="0">
                <a:solidFill>
                  <a:schemeClr val="accent1">
                    <a:lumMod val="50000"/>
                  </a:schemeClr>
                </a:solidFill>
              </a:rPr>
              <a:t/>
            </a:r>
            <a:br>
              <a:rPr lang="sk-SK" sz="4000" b="1" dirty="0" smtClean="0">
                <a:solidFill>
                  <a:schemeClr val="accent1">
                    <a:lumMod val="50000"/>
                  </a:schemeClr>
                </a:solidFill>
              </a:rPr>
            </a:br>
            <a:r>
              <a:rPr lang="sk-SK" sz="2400" b="1" dirty="0" smtClean="0">
                <a:solidFill>
                  <a:schemeClr val="accent1">
                    <a:lumMod val="50000"/>
                  </a:schemeClr>
                </a:solidFill>
              </a:rPr>
              <a:t>pri </a:t>
            </a:r>
            <a:r>
              <a:rPr lang="sk-SK" sz="2400" b="1" dirty="0">
                <a:solidFill>
                  <a:schemeClr val="accent1">
                    <a:lumMod val="50000"/>
                  </a:schemeClr>
                </a:solidFill>
              </a:rPr>
              <a:t>tvorbe úloh zameraných na počúvanie s porozumením</a:t>
            </a:r>
          </a:p>
        </p:txBody>
      </p:sp>
    </p:spTree>
    <p:extLst>
      <p:ext uri="{BB962C8B-B14F-4D97-AF65-F5344CB8AC3E}">
        <p14:creationId xmlns:p14="http://schemas.microsoft.com/office/powerpoint/2010/main" val="243715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4" name="Zástupný symbol obsahu 3"/>
          <p:cNvSpPr>
            <a:spLocks noGrp="1"/>
          </p:cNvSpPr>
          <p:nvPr>
            <p:ph idx="1"/>
          </p:nvPr>
        </p:nvSpPr>
        <p:spPr>
          <a:xfrm>
            <a:off x="323528" y="1484784"/>
            <a:ext cx="8496944" cy="5184576"/>
          </a:xfrm>
        </p:spPr>
        <p:txBody>
          <a:bodyPr>
            <a:noAutofit/>
          </a:bodyPr>
          <a:lstStyle/>
          <a:p>
            <a:pPr marL="0" indent="0">
              <a:buNone/>
            </a:pPr>
            <a:r>
              <a:rPr lang="sk-SK" sz="2400" b="1" dirty="0" smtClean="0"/>
              <a:t>Vplyv textu na náročnosť úlohy </a:t>
            </a:r>
          </a:p>
          <a:p>
            <a:r>
              <a:rPr lang="sk-SK" sz="2400" b="1" dirty="0" smtClean="0"/>
              <a:t>Lingvistické črty:  </a:t>
            </a:r>
            <a:r>
              <a:rPr lang="sk-SK" sz="2400" dirty="0" smtClean="0"/>
              <a:t>tempo reči, pauzy medzi myšlienkovými celkami, intonácia, slovná zásoba, komplexnosť gramatiky, stavby vety a súvetia</a:t>
            </a:r>
          </a:p>
          <a:p>
            <a:r>
              <a:rPr lang="sk-SK" sz="2400" b="1" dirty="0" smtClean="0"/>
              <a:t>Explicitnosť: </a:t>
            </a:r>
            <a:r>
              <a:rPr lang="sk-SK" sz="2400" dirty="0" smtClean="0"/>
              <a:t>explicitne a implicitne vyjadrené informácie, redundancia</a:t>
            </a:r>
          </a:p>
          <a:p>
            <a:r>
              <a:rPr lang="sk-SK" sz="2400" b="1" dirty="0" smtClean="0"/>
              <a:t>Organizácia: </a:t>
            </a:r>
            <a:r>
              <a:rPr lang="sk-SK" sz="2400" dirty="0" smtClean="0"/>
              <a:t>lineárny alebo chronologický sled udalostí, jasné vyjadrené hlavných bodov pred príkladmi</a:t>
            </a:r>
          </a:p>
          <a:p>
            <a:r>
              <a:rPr lang="sk-SK" sz="2400" b="1" dirty="0" smtClean="0"/>
              <a:t>Obsah: </a:t>
            </a:r>
            <a:r>
              <a:rPr lang="sk-SK" sz="2400" dirty="0" smtClean="0"/>
              <a:t>známe témy, menej/viac vecí a osôb, zapamätateľnosť predmetov a osôb,  konkrétnosť dejovej línie (text je jednoduchší).</a:t>
            </a:r>
          </a:p>
          <a:p>
            <a:r>
              <a:rPr lang="sk-SK" sz="2400" b="1" dirty="0" smtClean="0"/>
              <a:t>Kontext: </a:t>
            </a:r>
            <a:r>
              <a:rPr lang="sk-SK" sz="2400" dirty="0" smtClean="0"/>
              <a:t>vizuálne alebo iné pomôcky, ktoré dopĺňajú obsah(</a:t>
            </a:r>
            <a:r>
              <a:rPr lang="sk-SK" sz="2400" dirty="0" err="1" smtClean="0"/>
              <a:t>Marciová</a:t>
            </a:r>
            <a:r>
              <a:rPr lang="sk-SK" sz="2400" dirty="0" smtClean="0"/>
              <a:t>, 2011, s. 28-31)</a:t>
            </a:r>
          </a:p>
          <a:p>
            <a:endParaRPr lang="sk-SK" sz="2200" dirty="0" smtClean="0"/>
          </a:p>
          <a:p>
            <a:pPr marL="0" indent="0">
              <a:buNone/>
            </a:pPr>
            <a:endParaRPr lang="sk-SK" sz="2200" dirty="0"/>
          </a:p>
        </p:txBody>
      </p:sp>
      <p:sp>
        <p:nvSpPr>
          <p:cNvPr id="6" name="Nadpis 2"/>
          <p:cNvSpPr txBox="1">
            <a:spLocks/>
          </p:cNvSpPr>
          <p:nvPr/>
        </p:nvSpPr>
        <p:spPr>
          <a:xfrm>
            <a:off x="457200" y="27463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sk-SK" sz="4000" b="1" i="0" u="none" strike="noStrike" kern="1200" cap="none" spc="0" normalizeH="0" baseline="0" noProof="0" dirty="0" smtClean="0">
                <a:ln>
                  <a:noFill/>
                </a:ln>
                <a:solidFill>
                  <a:schemeClr val="accent1">
                    <a:lumMod val="50000"/>
                  </a:schemeClr>
                </a:solidFill>
                <a:effectLst/>
                <a:uLnTx/>
                <a:uFillTx/>
                <a:latin typeface="+mj-lt"/>
                <a:ea typeface="+mj-ea"/>
                <a:cs typeface="+mj-cs"/>
              </a:rPr>
              <a:t>Výber </a:t>
            </a:r>
            <a:r>
              <a:rPr lang="sk-SK" sz="4000" b="1" dirty="0">
                <a:solidFill>
                  <a:schemeClr val="accent1">
                    <a:lumMod val="50000"/>
                  </a:schemeClr>
                </a:solidFill>
                <a:latin typeface="+mj-lt"/>
                <a:ea typeface="+mj-ea"/>
                <a:cs typeface="+mj-cs"/>
              </a:rPr>
              <a:t>textov </a:t>
            </a:r>
            <a:r>
              <a:rPr kumimoji="0" lang="sk-SK" sz="4000" b="1" i="0" u="none" strike="noStrike" kern="1200" cap="none" spc="0" normalizeH="0" baseline="0" noProof="0" dirty="0" smtClean="0">
                <a:ln>
                  <a:noFill/>
                </a:ln>
                <a:solidFill>
                  <a:schemeClr val="accent1">
                    <a:lumMod val="50000"/>
                  </a:schemeClr>
                </a:solidFill>
                <a:effectLst/>
                <a:uLnTx/>
                <a:uFillTx/>
                <a:latin typeface="+mj-lt"/>
                <a:ea typeface="+mj-ea"/>
                <a:cs typeface="+mj-cs"/>
              </a:rPr>
              <a:t/>
            </a:r>
            <a:br>
              <a:rPr kumimoji="0" lang="sk-SK" sz="4000" b="1" i="0" u="none" strike="noStrike" kern="1200" cap="none" spc="0" normalizeH="0" baseline="0" noProof="0" dirty="0" smtClean="0">
                <a:ln>
                  <a:noFill/>
                </a:ln>
                <a:solidFill>
                  <a:schemeClr val="accent1">
                    <a:lumMod val="50000"/>
                  </a:schemeClr>
                </a:solidFill>
                <a:effectLst/>
                <a:uLnTx/>
                <a:uFillTx/>
                <a:latin typeface="+mj-lt"/>
                <a:ea typeface="+mj-ea"/>
                <a:cs typeface="+mj-cs"/>
              </a:rPr>
            </a:br>
            <a:r>
              <a:rPr kumimoji="0" lang="sk-SK" sz="2400" b="1" i="0" u="none" strike="noStrike" kern="1200" cap="none" spc="0" normalizeH="0" baseline="0" noProof="0" dirty="0" smtClean="0">
                <a:ln>
                  <a:noFill/>
                </a:ln>
                <a:solidFill>
                  <a:schemeClr val="accent1">
                    <a:lumMod val="50000"/>
                  </a:schemeClr>
                </a:solidFill>
                <a:effectLst/>
                <a:uLnTx/>
                <a:uFillTx/>
                <a:latin typeface="+mj-lt"/>
                <a:ea typeface="+mj-ea"/>
                <a:cs typeface="+mj-cs"/>
              </a:rPr>
              <a:t>pri tvorbe úloh zameraných na počúvanie s porozumením</a:t>
            </a:r>
            <a:endParaRPr kumimoji="0" lang="sk-SK" sz="2400" b="1" i="0" u="none" strike="noStrike" kern="1200" cap="none" spc="0" normalizeH="0" baseline="0" noProof="0" dirty="0">
              <a:ln>
                <a:noFill/>
              </a:ln>
              <a:solidFill>
                <a:schemeClr val="accent1">
                  <a:lumMod val="50000"/>
                </a:schemeClr>
              </a:solidFill>
              <a:effectLst/>
              <a:uLnTx/>
              <a:uFillTx/>
              <a:latin typeface="+mj-lt"/>
              <a:ea typeface="+mj-ea"/>
              <a:cs typeface="+mj-cs"/>
            </a:endParaRPr>
          </a:p>
        </p:txBody>
      </p:sp>
    </p:spTree>
    <p:extLst>
      <p:ext uri="{BB962C8B-B14F-4D97-AF65-F5344CB8AC3E}">
        <p14:creationId xmlns:p14="http://schemas.microsoft.com/office/powerpoint/2010/main" val="222797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5" name="Nadpis 4"/>
          <p:cNvSpPr>
            <a:spLocks noGrp="1"/>
          </p:cNvSpPr>
          <p:nvPr>
            <p:ph type="title"/>
          </p:nvPr>
        </p:nvSpPr>
        <p:spPr>
          <a:xfrm>
            <a:off x="467544" y="-99392"/>
            <a:ext cx="8229600" cy="836712"/>
          </a:xfrm>
        </p:spPr>
        <p:txBody>
          <a:bodyPr>
            <a:normAutofit/>
          </a:bodyPr>
          <a:lstStyle/>
          <a:p>
            <a:r>
              <a:rPr lang="sk-SK" sz="4000" b="1" dirty="0">
                <a:solidFill>
                  <a:schemeClr val="accent1">
                    <a:lumMod val="50000"/>
                  </a:schemeClr>
                </a:solidFill>
              </a:rPr>
              <a:t>Aktivita 1</a:t>
            </a:r>
          </a:p>
        </p:txBody>
      </p:sp>
      <p:sp>
        <p:nvSpPr>
          <p:cNvPr id="6" name="Zástupný symbol obsahu 5"/>
          <p:cNvSpPr>
            <a:spLocks noGrp="1"/>
          </p:cNvSpPr>
          <p:nvPr>
            <p:ph idx="1"/>
          </p:nvPr>
        </p:nvSpPr>
        <p:spPr>
          <a:xfrm>
            <a:off x="107504" y="836712"/>
            <a:ext cx="8928992" cy="5904656"/>
          </a:xfrm>
        </p:spPr>
        <p:style>
          <a:lnRef idx="2">
            <a:schemeClr val="accent1"/>
          </a:lnRef>
          <a:fillRef idx="1">
            <a:schemeClr val="lt1"/>
          </a:fillRef>
          <a:effectRef idx="0">
            <a:schemeClr val="accent1"/>
          </a:effectRef>
          <a:fontRef idx="minor">
            <a:schemeClr val="dk1"/>
          </a:fontRef>
        </p:style>
        <p:txBody>
          <a:bodyPr>
            <a:normAutofit fontScale="25000" lnSpcReduction="20000"/>
          </a:bodyPr>
          <a:lstStyle/>
          <a:p>
            <a:pPr marL="0" indent="0">
              <a:buNone/>
            </a:pPr>
            <a:r>
              <a:rPr lang="de-DE" sz="7600" b="1" dirty="0" smtClean="0"/>
              <a:t>Weniger Deutsche – 80 Millionen Einwohner leben in Deutschland</a:t>
            </a:r>
            <a:endParaRPr lang="de-DE" sz="7600" dirty="0" smtClean="0"/>
          </a:p>
          <a:p>
            <a:pPr marL="0" indent="0" algn="just">
              <a:buNone/>
            </a:pPr>
            <a:r>
              <a:rPr lang="de-DE" sz="7600" dirty="0" smtClean="0"/>
              <a:t>2011 wurden die Deutschen gezählt. Diese Volkszählung – auch Zensus genannt, ergab etwa 1,5 Millionen Einwohner weniger als man bisher gedacht hatte. Hier ein Überblick über die wichtigsten Zahlen.</a:t>
            </a:r>
          </a:p>
          <a:p>
            <a:pPr marL="0" indent="0" algn="just">
              <a:buNone/>
            </a:pPr>
            <a:r>
              <a:rPr lang="de-DE" sz="7600" dirty="0" smtClean="0"/>
              <a:t>Von den rund 80,2 Millionen Einwohnern haben etwa 74 Millionen Personen (92,3 Prozent) die deutsche Staatsangehörigkeit. Etwa 6,2 Millionen Einwohner (7,7 Prozent) haben eine ausländische Staatsangehörigkeit.</a:t>
            </a:r>
          </a:p>
          <a:p>
            <a:pPr marL="0" indent="0" algn="just">
              <a:buNone/>
            </a:pPr>
            <a:r>
              <a:rPr lang="de-DE" sz="7600" dirty="0" smtClean="0"/>
              <a:t>Im Mai 2011 lebten insgesamt 15 Millionen Personen mit Migrationshintergrund in Deutschland. Migrationshintergrund ist ein Kriterium der deutschen amtlichen Statistik: Sie beschreibt eine Bevölkerungsgruppe, die nach 1955 zugewandert ist oder mindestens einen nach 1955 zugewanderten Elternteil haben. Dabei gibt es zwischen den 16 Bundesländern starke Unterschiede. Den höchsten Migranten-Anteil hat  mit 27,5 Prozent Hamburg, den geringsten Anteil hat Schleswig-Holstein (11,7 Prozent). In Prozentzahlen sind dies knapp 19 Prozent der Bevölkerung, die einen Migrationshintergrund haben.</a:t>
            </a:r>
          </a:p>
          <a:p>
            <a:pPr marL="0" indent="0" algn="just">
              <a:buNone/>
            </a:pPr>
            <a:r>
              <a:rPr lang="de-DE" sz="7600" dirty="0" smtClean="0"/>
              <a:t>Und noch eine interessante Entwicklung gibt es: Immer mehr Menschen in Deutschland leben allein. 2012 lebte nach Informationen des Statistischen Bundesamtes jeder Fünfte allein. Insgesamt sind das 15,9 Millionen Menschen in einem so genannten Single-Haushalt. In Deutsch­land lebte 2012 knapp die Hälfte (49 Prozent) der Bevöl­kerung in Fami­lien. 1996 lag dieser Anteil mit 57 Prozent noch höher. 2012 lebten in Deutschland 8,1 Millionen Familien mit minderjährigen Kindern. In diesen Familien lebten insgesamt 14,4 Millionen Kinder. Seit 1996 ging die Zahl der Familien mit minderjährigen Kindern in Deutschland zurück.</a:t>
            </a:r>
          </a:p>
          <a:p>
            <a:pPr marL="0" indent="0">
              <a:buNone/>
            </a:pPr>
            <a:r>
              <a:rPr lang="sk-SK" sz="3600" dirty="0" smtClean="0">
                <a:hlinkClick r:id="rId3"/>
              </a:rPr>
              <a:t>https://www.alumniportal-deutschland.org/deutsche-sprache/deutsch-auf-die-schnelle/artikel/online-deutsch-lernen-uebungen-einwohner.html</a:t>
            </a:r>
            <a:r>
              <a:rPr lang="sk-SK" sz="3600" dirty="0" smtClean="0"/>
              <a:t>, </a:t>
            </a:r>
            <a:r>
              <a:rPr lang="de-DE" sz="3600" dirty="0" smtClean="0"/>
              <a:t>Weniger Deutsche – 80 Millionen Einwohner leben in Deutschland</a:t>
            </a:r>
            <a:r>
              <a:rPr lang="sk-SK" sz="3600" dirty="0" smtClean="0"/>
              <a:t>, 09. 07. 2014</a:t>
            </a:r>
            <a:endParaRPr lang="de-DE" dirty="0"/>
          </a:p>
        </p:txBody>
      </p:sp>
      <p:sp>
        <p:nvSpPr>
          <p:cNvPr id="8" name="Obdĺžnik 7"/>
          <p:cNvSpPr/>
          <p:nvPr/>
        </p:nvSpPr>
        <p:spPr>
          <a:xfrm>
            <a:off x="3131840" y="476672"/>
            <a:ext cx="2844690" cy="369332"/>
          </a:xfrm>
          <a:prstGeom prst="rect">
            <a:avLst/>
          </a:prstGeom>
        </p:spPr>
        <p:txBody>
          <a:bodyPr wrap="none">
            <a:spAutoFit/>
          </a:bodyPr>
          <a:lstStyle/>
          <a:p>
            <a:r>
              <a:rPr lang="sk-SK" i="1" dirty="0" smtClean="0"/>
              <a:t>Prečítajte si nasledujúci text:</a:t>
            </a:r>
          </a:p>
        </p:txBody>
      </p:sp>
    </p:spTree>
    <p:extLst>
      <p:ext uri="{BB962C8B-B14F-4D97-AF65-F5344CB8AC3E}">
        <p14:creationId xmlns:p14="http://schemas.microsoft.com/office/powerpoint/2010/main" val="400742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1000"/>
                                        <p:tgtEl>
                                          <p:spTgt spid="6">
                                            <p:bg/>
                                          </p:spTgt>
                                        </p:tgtEl>
                                      </p:cBhvr>
                                    </p:animEffect>
                                    <p:anim calcmode="lin" valueType="num">
                                      <p:cBhvr>
                                        <p:cTn id="8" dur="1000" fill="hold"/>
                                        <p:tgtEl>
                                          <p:spTgt spid="6">
                                            <p:bg/>
                                          </p:spTgt>
                                        </p:tgtEl>
                                        <p:attrNameLst>
                                          <p:attrName>ppt_x</p:attrName>
                                        </p:attrNameLst>
                                      </p:cBhvr>
                                      <p:tavLst>
                                        <p:tav tm="0">
                                          <p:val>
                                            <p:strVal val="#ppt_x"/>
                                          </p:val>
                                        </p:tav>
                                        <p:tav tm="100000">
                                          <p:val>
                                            <p:strVal val="#ppt_x"/>
                                          </p:val>
                                        </p:tav>
                                      </p:tavLst>
                                    </p:anim>
                                    <p:anim calcmode="lin" valueType="num">
                                      <p:cBhvr>
                                        <p:cTn id="9" dur="1000" fill="hold"/>
                                        <p:tgtEl>
                                          <p:spTgt spid="6">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fade">
                                      <p:cBhvr>
                                        <p:cTn id="34" dur="1000"/>
                                        <p:tgtEl>
                                          <p:spTgt spid="6">
                                            <p:txEl>
                                              <p:pRg st="4" end="4"/>
                                            </p:txEl>
                                          </p:spTgt>
                                        </p:tgtEl>
                                      </p:cBhvr>
                                    </p:animEffect>
                                    <p:anim calcmode="lin" valueType="num">
                                      <p:cBhvr>
                                        <p:cTn id="3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fade">
                                      <p:cBhvr>
                                        <p:cTn id="39" dur="1000"/>
                                        <p:tgtEl>
                                          <p:spTgt spid="6">
                                            <p:txEl>
                                              <p:pRg st="5" end="5"/>
                                            </p:txEl>
                                          </p:spTgt>
                                        </p:tgtEl>
                                      </p:cBhvr>
                                    </p:animEffect>
                                    <p:anim calcmode="lin" valueType="num">
                                      <p:cBhvr>
                                        <p:cTn id="40"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1763688" y="332656"/>
            <a:ext cx="5256584" cy="1143000"/>
          </a:xfrm>
        </p:spPr>
        <p:txBody>
          <a:bodyPr>
            <a:normAutofit/>
          </a:bodyPr>
          <a:lstStyle/>
          <a:p>
            <a:r>
              <a:rPr lang="sk-SK" sz="4000" b="1" dirty="0">
                <a:solidFill>
                  <a:schemeClr val="accent1">
                    <a:lumMod val="50000"/>
                  </a:schemeClr>
                </a:solidFill>
              </a:rPr>
              <a:t>Aktivita 1</a:t>
            </a:r>
            <a:endParaRPr lang="sk-SK" sz="4000" dirty="0"/>
          </a:p>
        </p:txBody>
      </p:sp>
      <p:sp>
        <p:nvSpPr>
          <p:cNvPr id="4" name="Zástupný symbol obsahu 3"/>
          <p:cNvSpPr>
            <a:spLocks noGrp="1"/>
          </p:cNvSpPr>
          <p:nvPr>
            <p:ph idx="1"/>
          </p:nvPr>
        </p:nvSpPr>
        <p:spPr>
          <a:xfrm>
            <a:off x="457200" y="1628800"/>
            <a:ext cx="8229600" cy="4525963"/>
          </a:xfrm>
        </p:spPr>
        <p:txBody>
          <a:bodyPr>
            <a:normAutofit/>
          </a:bodyPr>
          <a:lstStyle/>
          <a:p>
            <a:pPr marL="0" indent="0">
              <a:buNone/>
            </a:pPr>
            <a:r>
              <a:rPr lang="sk-SK" sz="2400" b="1" dirty="0" smtClean="0"/>
              <a:t>Podnety na diskusiu:</a:t>
            </a:r>
          </a:p>
          <a:p>
            <a:pPr marL="0" indent="0">
              <a:buNone/>
            </a:pPr>
            <a:endParaRPr lang="sk-SK" sz="2400" b="1" dirty="0" smtClean="0"/>
          </a:p>
          <a:p>
            <a:pPr>
              <a:spcAft>
                <a:spcPts val="600"/>
              </a:spcAft>
            </a:pPr>
            <a:r>
              <a:rPr lang="sk-SK" sz="2400" dirty="0" smtClean="0"/>
              <a:t>Je podľa Vás tento text vhodný na testovanie počúvania s porozumením?</a:t>
            </a:r>
          </a:p>
          <a:p>
            <a:pPr>
              <a:spcAft>
                <a:spcPts val="600"/>
              </a:spcAft>
            </a:pPr>
            <a:r>
              <a:rPr lang="sk-SK" sz="2400" dirty="0" smtClean="0"/>
              <a:t>Prečo áno / nie?</a:t>
            </a:r>
          </a:p>
          <a:p>
            <a:pPr>
              <a:spcAft>
                <a:spcPts val="600"/>
              </a:spcAft>
            </a:pPr>
            <a:r>
              <a:rPr lang="sk-SK" sz="2400" dirty="0" smtClean="0"/>
              <a:t>Akej jazykovej úrovni by podľa Vás mohol zodpovedať a prečo?</a:t>
            </a:r>
          </a:p>
          <a:p>
            <a:pPr>
              <a:spcAft>
                <a:spcPts val="600"/>
              </a:spcAft>
            </a:pPr>
            <a:r>
              <a:rPr lang="sk-SK" sz="2400" dirty="0" smtClean="0"/>
              <a:t>Ako by ste ho didakticky upravili? </a:t>
            </a:r>
          </a:p>
          <a:p>
            <a:pPr>
              <a:spcAft>
                <a:spcPts val="600"/>
              </a:spcAft>
            </a:pPr>
            <a:r>
              <a:rPr lang="sk-SK" sz="2400" dirty="0" smtClean="0"/>
              <a:t>Na tvorbu akého typu úlohy by ste ho použili?</a:t>
            </a:r>
          </a:p>
          <a:p>
            <a:pPr marL="0" indent="0">
              <a:buNone/>
            </a:pPr>
            <a:endParaRPr lang="sk-SK" sz="2400" dirty="0" smtClean="0"/>
          </a:p>
        </p:txBody>
      </p:sp>
    </p:spTree>
    <p:extLst>
      <p:ext uri="{BB962C8B-B14F-4D97-AF65-F5344CB8AC3E}">
        <p14:creationId xmlns:p14="http://schemas.microsoft.com/office/powerpoint/2010/main" val="2410101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Autofit/>
          </a:bodyPr>
          <a:lstStyle/>
          <a:p>
            <a:r>
              <a:rPr lang="sk-SK" sz="4000" b="1" dirty="0">
                <a:solidFill>
                  <a:schemeClr val="accent1">
                    <a:lumMod val="50000"/>
                  </a:schemeClr>
                </a:solidFill>
              </a:rPr>
              <a:t>Typy úloh na testovanie počúvania s porozumením</a:t>
            </a:r>
          </a:p>
        </p:txBody>
      </p:sp>
      <p:sp>
        <p:nvSpPr>
          <p:cNvPr id="6" name="Zástupný symbol obsahu 5"/>
          <p:cNvSpPr>
            <a:spLocks noGrp="1"/>
          </p:cNvSpPr>
          <p:nvPr>
            <p:ph idx="1"/>
          </p:nvPr>
        </p:nvSpPr>
        <p:spPr>
          <a:xfrm>
            <a:off x="457200" y="1916832"/>
            <a:ext cx="8229600" cy="4680520"/>
          </a:xfrm>
        </p:spPr>
        <p:txBody>
          <a:bodyPr>
            <a:noAutofit/>
          </a:bodyPr>
          <a:lstStyle/>
          <a:p>
            <a:pPr>
              <a:spcBef>
                <a:spcPts val="0"/>
              </a:spcBef>
            </a:pPr>
            <a:r>
              <a:rPr lang="sk-SK" sz="2400" dirty="0" smtClean="0"/>
              <a:t>Úloha s alternatívnou možnosťou odpovede – 3/4 možnosti</a:t>
            </a:r>
          </a:p>
          <a:p>
            <a:pPr>
              <a:spcBef>
                <a:spcPts val="0"/>
              </a:spcBef>
            </a:pPr>
            <a:r>
              <a:rPr lang="sk-SK" sz="2400" dirty="0" smtClean="0"/>
              <a:t>Úloha s alternatívnou možnosťou odpovede – 3/4 obrázky</a:t>
            </a:r>
          </a:p>
          <a:p>
            <a:pPr>
              <a:spcBef>
                <a:spcPts val="0"/>
              </a:spcBef>
            </a:pPr>
            <a:r>
              <a:rPr lang="sk-SK" sz="2400" dirty="0" smtClean="0"/>
              <a:t>Doplňovanie – slov do tabuľky</a:t>
            </a:r>
          </a:p>
          <a:p>
            <a:pPr>
              <a:spcBef>
                <a:spcPts val="0"/>
              </a:spcBef>
            </a:pPr>
            <a:r>
              <a:rPr lang="sk-SK" sz="2400" dirty="0" smtClean="0"/>
              <a:t>Doplňovanie – slov do viet</a:t>
            </a:r>
          </a:p>
          <a:p>
            <a:pPr>
              <a:spcBef>
                <a:spcPts val="0"/>
              </a:spcBef>
            </a:pPr>
            <a:r>
              <a:rPr lang="sk-SK" sz="2400" dirty="0" smtClean="0"/>
              <a:t>Doplňovanie – zhrnutie textu</a:t>
            </a:r>
          </a:p>
          <a:p>
            <a:pPr>
              <a:spcBef>
                <a:spcPts val="0"/>
              </a:spcBef>
            </a:pPr>
            <a:r>
              <a:rPr lang="sk-SK" sz="2400" dirty="0" smtClean="0"/>
              <a:t>Pravda/Nepravda</a:t>
            </a:r>
          </a:p>
          <a:p>
            <a:pPr>
              <a:spcBef>
                <a:spcPts val="0"/>
              </a:spcBef>
            </a:pPr>
            <a:r>
              <a:rPr lang="sk-SK" sz="2400" dirty="0" smtClean="0"/>
              <a:t>Pravda/Nepravda/Neuvedené</a:t>
            </a:r>
          </a:p>
          <a:p>
            <a:pPr>
              <a:spcBef>
                <a:spcPts val="0"/>
              </a:spcBef>
            </a:pPr>
            <a:r>
              <a:rPr lang="sk-SK" sz="2400" dirty="0" smtClean="0"/>
              <a:t>Priraďovanie – obrázkov</a:t>
            </a:r>
          </a:p>
          <a:p>
            <a:pPr>
              <a:spcBef>
                <a:spcPts val="0"/>
              </a:spcBef>
            </a:pPr>
            <a:r>
              <a:rPr lang="sk-SK" sz="2400" dirty="0" smtClean="0"/>
              <a:t>Priraďovanie – názvov</a:t>
            </a:r>
          </a:p>
          <a:p>
            <a:pPr>
              <a:spcBef>
                <a:spcPts val="0"/>
              </a:spcBef>
            </a:pPr>
            <a:r>
              <a:rPr lang="sk-SK" sz="2400" dirty="0" smtClean="0"/>
              <a:t>Priraďovanie – viet, alebo častí viet k sebe navzájom</a:t>
            </a:r>
          </a:p>
          <a:p>
            <a:pPr>
              <a:spcBef>
                <a:spcPts val="0"/>
              </a:spcBef>
            </a:pPr>
            <a:r>
              <a:rPr lang="sk-SK" sz="2400" dirty="0" smtClean="0"/>
              <a:t>Usporiadanie – viet/obrázkov</a:t>
            </a:r>
          </a:p>
          <a:p>
            <a:pPr marL="0" indent="0">
              <a:buNone/>
            </a:pPr>
            <a:endParaRPr lang="sk-SK" sz="2200" dirty="0" smtClean="0"/>
          </a:p>
          <a:p>
            <a:endParaRPr lang="sk-SK" sz="2200" dirty="0" smtClean="0"/>
          </a:p>
          <a:p>
            <a:endParaRPr lang="sk-SK" sz="2200" dirty="0"/>
          </a:p>
        </p:txBody>
      </p:sp>
    </p:spTree>
    <p:extLst>
      <p:ext uri="{BB962C8B-B14F-4D97-AF65-F5344CB8AC3E}">
        <p14:creationId xmlns:p14="http://schemas.microsoft.com/office/powerpoint/2010/main" val="68584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1000"/>
                                        <p:tgtEl>
                                          <p:spTgt spid="6">
                                            <p:txEl>
                                              <p:pRg st="7" end="7"/>
                                            </p:txEl>
                                          </p:spTgt>
                                        </p:tgtEl>
                                      </p:cBhvr>
                                    </p:animEffect>
                                    <p:anim calcmode="lin" valueType="num">
                                      <p:cBhvr>
                                        <p:cTn id="5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1000"/>
                                        <p:tgtEl>
                                          <p:spTgt spid="6">
                                            <p:txEl>
                                              <p:pRg st="8" end="8"/>
                                            </p:txEl>
                                          </p:spTgt>
                                        </p:tgtEl>
                                      </p:cBhvr>
                                    </p:animEffect>
                                    <p:anim calcmode="lin" valueType="num">
                                      <p:cBhvr>
                                        <p:cTn id="6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txEl>
                                              <p:pRg st="9" end="9"/>
                                            </p:txEl>
                                          </p:spTgt>
                                        </p:tgtEl>
                                        <p:attrNameLst>
                                          <p:attrName>style.visibility</p:attrName>
                                        </p:attrNameLst>
                                      </p:cBhvr>
                                      <p:to>
                                        <p:strVal val="visible"/>
                                      </p:to>
                                    </p:set>
                                    <p:animEffect transition="in" filter="fade">
                                      <p:cBhvr>
                                        <p:cTn id="70" dur="1000"/>
                                        <p:tgtEl>
                                          <p:spTgt spid="6">
                                            <p:txEl>
                                              <p:pRg st="9" end="9"/>
                                            </p:txEl>
                                          </p:spTgt>
                                        </p:tgtEl>
                                      </p:cBhvr>
                                    </p:animEffect>
                                    <p:anim calcmode="lin" valueType="num">
                                      <p:cBhvr>
                                        <p:cTn id="71"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6">
                                            <p:txEl>
                                              <p:pRg st="10" end="10"/>
                                            </p:txEl>
                                          </p:spTgt>
                                        </p:tgtEl>
                                        <p:attrNameLst>
                                          <p:attrName>style.visibility</p:attrName>
                                        </p:attrNameLst>
                                      </p:cBhvr>
                                      <p:to>
                                        <p:strVal val="visible"/>
                                      </p:to>
                                    </p:set>
                                    <p:animEffect transition="in" filter="fade">
                                      <p:cBhvr>
                                        <p:cTn id="77" dur="1000"/>
                                        <p:tgtEl>
                                          <p:spTgt spid="6">
                                            <p:txEl>
                                              <p:pRg st="10" end="10"/>
                                            </p:txEl>
                                          </p:spTgt>
                                        </p:tgtEl>
                                      </p:cBhvr>
                                    </p:animEffect>
                                    <p:anim calcmode="lin" valueType="num">
                                      <p:cBhvr>
                                        <p:cTn id="78"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rmAutofit/>
          </a:bodyPr>
          <a:lstStyle/>
          <a:p>
            <a:r>
              <a:rPr lang="sk-SK" sz="4000" b="1" dirty="0" smtClean="0">
                <a:solidFill>
                  <a:schemeClr val="accent1">
                    <a:lumMod val="50000"/>
                  </a:schemeClr>
                </a:solidFill>
              </a:rPr>
              <a:t>Aktivita 2</a:t>
            </a:r>
            <a:endParaRPr lang="sk-SK" sz="4000" dirty="0"/>
          </a:p>
        </p:txBody>
      </p:sp>
      <p:sp>
        <p:nvSpPr>
          <p:cNvPr id="4" name="Zástupný symbol obsahu 3"/>
          <p:cNvSpPr>
            <a:spLocks noGrp="1"/>
          </p:cNvSpPr>
          <p:nvPr>
            <p:ph idx="1"/>
          </p:nvPr>
        </p:nvSpPr>
        <p:spPr>
          <a:xfrm>
            <a:off x="539552" y="1412776"/>
            <a:ext cx="7704856" cy="4525963"/>
          </a:xfrm>
        </p:spPr>
        <p:txBody>
          <a:bodyPr>
            <a:noAutofit/>
          </a:bodyPr>
          <a:lstStyle/>
          <a:p>
            <a:endParaRPr lang="sk-SK" sz="2200" dirty="0"/>
          </a:p>
          <a:p>
            <a:pPr>
              <a:spcAft>
                <a:spcPts val="1200"/>
              </a:spcAft>
              <a:buNone/>
            </a:pPr>
            <a:r>
              <a:rPr lang="sk-SK" sz="2400" b="1" dirty="0" smtClean="0"/>
              <a:t>Otázky k aktivite 2:</a:t>
            </a:r>
          </a:p>
          <a:p>
            <a:pPr>
              <a:spcAft>
                <a:spcPts val="600"/>
              </a:spcAft>
            </a:pPr>
            <a:r>
              <a:rPr lang="sk-SK" sz="2400" dirty="0" smtClean="0"/>
              <a:t>Priraďte jednotlivým typom úloh na testovanie počúvania s porozumením jazykovú úroveň, v rámci ktorej by ste tento typ úlohy použili. </a:t>
            </a:r>
          </a:p>
          <a:p>
            <a:pPr>
              <a:spcAft>
                <a:spcPts val="600"/>
              </a:spcAft>
            </a:pPr>
            <a:r>
              <a:rPr lang="sk-SK" sz="2200" dirty="0" smtClean="0"/>
              <a:t>Čo je charakteristické pre jednotlivé typy úloh? Na čo je dôležité zvlášť dbať pri ich tvorbe?</a:t>
            </a:r>
            <a:endParaRPr lang="sk-SK" sz="2200" dirty="0"/>
          </a:p>
        </p:txBody>
      </p:sp>
    </p:spTree>
    <p:extLst>
      <p:ext uri="{BB962C8B-B14F-4D97-AF65-F5344CB8AC3E}">
        <p14:creationId xmlns:p14="http://schemas.microsoft.com/office/powerpoint/2010/main" val="114634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a:t>
            </a:r>
          </a:p>
        </p:txBody>
      </p:sp>
      <p:sp>
        <p:nvSpPr>
          <p:cNvPr id="4" name="Zástupný symbol obsahu 3"/>
          <p:cNvSpPr>
            <a:spLocks noGrp="1"/>
          </p:cNvSpPr>
          <p:nvPr>
            <p:ph idx="1"/>
          </p:nvPr>
        </p:nvSpPr>
        <p:spPr/>
        <p:txBody>
          <a:bodyPr>
            <a:normAutofit/>
          </a:bodyPr>
          <a:lstStyle/>
          <a:p>
            <a:pPr>
              <a:spcAft>
                <a:spcPts val="600"/>
              </a:spcAft>
              <a:buNone/>
            </a:pPr>
            <a:r>
              <a:rPr lang="sk-SK" sz="2400" b="1" dirty="0" smtClean="0"/>
              <a:t>Otázky k aktivite 3:</a:t>
            </a:r>
          </a:p>
          <a:p>
            <a:pPr>
              <a:spcAft>
                <a:spcPts val="600"/>
              </a:spcAft>
            </a:pPr>
            <a:r>
              <a:rPr lang="sk-SK" sz="2400" dirty="0" smtClean="0"/>
              <a:t>Prečítajte si </a:t>
            </a:r>
            <a:r>
              <a:rPr lang="en-US" sz="2400" dirty="0" smtClean="0"/>
              <a:t>prepis</a:t>
            </a:r>
            <a:r>
              <a:rPr lang="sk-SK" sz="2400" dirty="0" smtClean="0"/>
              <a:t>y</a:t>
            </a:r>
            <a:r>
              <a:rPr lang="en-US" sz="2400" dirty="0" smtClean="0"/>
              <a:t> </a:t>
            </a:r>
            <a:r>
              <a:rPr lang="sk-SK" sz="2400" dirty="0" smtClean="0"/>
              <a:t>nasledujúcich krátkych ukážok z úloh zameraných na testovanie počúvania s porozumením. </a:t>
            </a:r>
          </a:p>
          <a:p>
            <a:pPr>
              <a:spcAft>
                <a:spcPts val="600"/>
              </a:spcAft>
            </a:pPr>
            <a:r>
              <a:rPr lang="sk-SK" sz="2400" dirty="0" smtClean="0"/>
              <a:t>Rozhodnite, ktoré z položiek jednotlivých typov úloh sú zamerané na globálne porozumenie, a ktoré na detailné porozumenie. </a:t>
            </a:r>
          </a:p>
          <a:p>
            <a:pPr>
              <a:spcAft>
                <a:spcPts val="600"/>
              </a:spcAft>
            </a:pPr>
            <a:r>
              <a:rPr lang="sk-SK" sz="2400" dirty="0" smtClean="0"/>
              <a:t>Na tvorbu akých ďalších typov úloh zameraných na testovanie počúvania s porozumením by podľa Vás bolo vhodné použiť texty, s ktorými pracujete v rámci aktivít v tejto časti vzdelávania?</a:t>
            </a:r>
            <a:endParaRPr lang="sk-SK" sz="2400" dirty="0"/>
          </a:p>
        </p:txBody>
      </p:sp>
    </p:spTree>
    <p:extLst>
      <p:ext uri="{BB962C8B-B14F-4D97-AF65-F5344CB8AC3E}">
        <p14:creationId xmlns:p14="http://schemas.microsoft.com/office/powerpoint/2010/main" val="1844301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539552" y="130622"/>
            <a:ext cx="8229600" cy="922114"/>
          </a:xfrm>
        </p:spPr>
        <p:txBody>
          <a:bodyPr>
            <a:normAutofit/>
          </a:bodyPr>
          <a:lstStyle/>
          <a:p>
            <a:r>
              <a:rPr lang="sk-SK" sz="4000" b="1" dirty="0">
                <a:solidFill>
                  <a:schemeClr val="accent1">
                    <a:lumMod val="50000"/>
                  </a:schemeClr>
                </a:solidFill>
              </a:rPr>
              <a:t>Obsah</a:t>
            </a:r>
          </a:p>
        </p:txBody>
      </p:sp>
      <p:sp>
        <p:nvSpPr>
          <p:cNvPr id="4" name="Zástupný symbol obsahu 3"/>
          <p:cNvSpPr>
            <a:spLocks noGrp="1"/>
          </p:cNvSpPr>
          <p:nvPr>
            <p:ph idx="1"/>
          </p:nvPr>
        </p:nvSpPr>
        <p:spPr>
          <a:xfrm>
            <a:off x="457200" y="1052736"/>
            <a:ext cx="8229600" cy="4536504"/>
          </a:xfrm>
        </p:spPr>
        <p:txBody>
          <a:bodyPr>
            <a:normAutofit lnSpcReduction="10000"/>
          </a:bodyPr>
          <a:lstStyle/>
          <a:p>
            <a:pPr>
              <a:spcAft>
                <a:spcPts val="1200"/>
              </a:spcAft>
            </a:pPr>
            <a:r>
              <a:rPr lang="sk-SK" sz="2600" dirty="0" smtClean="0"/>
              <a:t>počúvanie vo výučbe cudzích jazykov</a:t>
            </a:r>
          </a:p>
          <a:p>
            <a:pPr>
              <a:spcAft>
                <a:spcPts val="1200"/>
              </a:spcAft>
            </a:pPr>
            <a:r>
              <a:rPr lang="sk-SK" sz="2600" dirty="0" smtClean="0"/>
              <a:t>funkcie počúvania vo výučbe cudzích jazykov</a:t>
            </a:r>
          </a:p>
          <a:p>
            <a:pPr>
              <a:spcAft>
                <a:spcPts val="1200"/>
              </a:spcAft>
            </a:pPr>
            <a:r>
              <a:rPr lang="sk-SK" sz="2600" dirty="0"/>
              <a:t>t</a:t>
            </a:r>
            <a:r>
              <a:rPr lang="sk-SK" sz="2600" dirty="0" smtClean="0"/>
              <a:t>estovanie počúvania s porozumením vo výučbe cudzích jazykov</a:t>
            </a:r>
          </a:p>
          <a:p>
            <a:pPr>
              <a:spcAft>
                <a:spcPts val="1200"/>
              </a:spcAft>
            </a:pPr>
            <a:r>
              <a:rPr lang="sk-SK" sz="2600" dirty="0" smtClean="0"/>
              <a:t>tematická klasifikácia v systéme </a:t>
            </a:r>
            <a:r>
              <a:rPr lang="sk-SK" sz="2600" dirty="0" err="1" smtClean="0"/>
              <a:t>E-test</a:t>
            </a:r>
            <a:r>
              <a:rPr lang="sk-SK" sz="2600" dirty="0" smtClean="0"/>
              <a:t> </a:t>
            </a:r>
          </a:p>
          <a:p>
            <a:pPr>
              <a:spcAft>
                <a:spcPts val="1200"/>
              </a:spcAft>
            </a:pPr>
            <a:r>
              <a:rPr lang="sk-SK" sz="2600" dirty="0" smtClean="0"/>
              <a:t>výber textov pri tvorbe úloh zameraných na počúvanie s porozumením</a:t>
            </a:r>
          </a:p>
          <a:p>
            <a:pPr>
              <a:spcAft>
                <a:spcPts val="1200"/>
              </a:spcAft>
            </a:pPr>
            <a:r>
              <a:rPr lang="sk-SK" sz="2600" dirty="0" smtClean="0"/>
              <a:t>typy úloh na testovanie počúvania s porozumením </a:t>
            </a:r>
          </a:p>
          <a:p>
            <a:pPr marL="0" indent="0">
              <a:buNone/>
            </a:pPr>
            <a:endParaRPr lang="sk-SK" dirty="0"/>
          </a:p>
        </p:txBody>
      </p:sp>
    </p:spTree>
    <p:extLst>
      <p:ext uri="{BB962C8B-B14F-4D97-AF65-F5344CB8AC3E}">
        <p14:creationId xmlns:p14="http://schemas.microsoft.com/office/powerpoint/2010/main" val="3459048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395536" y="188640"/>
            <a:ext cx="8229600" cy="1143000"/>
          </a:xfrm>
        </p:spPr>
        <p:txBody>
          <a:bodyPr>
            <a:normAutofit/>
          </a:bodyPr>
          <a:lstStyle/>
          <a:p>
            <a:r>
              <a:rPr lang="sk-SK" sz="4000" b="1" dirty="0">
                <a:solidFill>
                  <a:schemeClr val="accent1">
                    <a:lumMod val="50000"/>
                  </a:schemeClr>
                </a:solidFill>
              </a:rPr>
              <a:t>Aktivita 3 – úloha 1</a:t>
            </a:r>
          </a:p>
        </p:txBody>
      </p:sp>
      <p:pic>
        <p:nvPicPr>
          <p:cNvPr id="8193" name="Picture 1"/>
          <p:cNvPicPr>
            <a:picLocks noChangeAspect="1" noChangeArrowheads="1"/>
          </p:cNvPicPr>
          <p:nvPr/>
        </p:nvPicPr>
        <p:blipFill>
          <a:blip r:embed="rId3" cstate="print"/>
          <a:srcRect/>
          <a:stretch>
            <a:fillRect/>
          </a:stretch>
        </p:blipFill>
        <p:spPr bwMode="auto">
          <a:xfrm>
            <a:off x="611560" y="2924944"/>
            <a:ext cx="7560840" cy="3584241"/>
          </a:xfrm>
          <a:prstGeom prst="rect">
            <a:avLst/>
          </a:prstGeom>
        </p:spPr>
      </p:pic>
      <p:pic>
        <p:nvPicPr>
          <p:cNvPr id="8" name="Zástupný symbol obsahu 7"/>
          <p:cNvPicPr>
            <a:picLocks noGrp="1"/>
          </p:cNvPicPr>
          <p:nvPr>
            <p:ph idx="1"/>
          </p:nvPr>
        </p:nvPicPr>
        <p:blipFill rotWithShape="1">
          <a:blip r:embed="rId4">
            <a:lum bright="-20000" contrast="40000"/>
            <a:extLst>
              <a:ext uri="{28A0092B-C50C-407E-A947-70E740481C1C}">
                <a14:useLocalDpi xmlns:a14="http://schemas.microsoft.com/office/drawing/2010/main" val="0"/>
              </a:ext>
            </a:extLst>
          </a:blip>
          <a:srcRect l="19013"/>
          <a:stretch/>
        </p:blipFill>
        <p:spPr bwMode="auto">
          <a:xfrm>
            <a:off x="539552" y="1196752"/>
            <a:ext cx="7730778" cy="15748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278722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9060" y="-27384"/>
            <a:ext cx="9144000" cy="6858000"/>
          </a:xfrm>
          <a:prstGeom prst="rect">
            <a:avLst/>
          </a:prstGeom>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 – úloha 1</a:t>
            </a:r>
          </a:p>
        </p:txBody>
      </p:sp>
      <p:sp>
        <p:nvSpPr>
          <p:cNvPr id="6" name="Zástupný symbol obsahu 5"/>
          <p:cNvSpPr>
            <a:spLocks noGrp="1"/>
          </p:cNvSpPr>
          <p:nvPr>
            <p:ph idx="1"/>
          </p:nvPr>
        </p:nvSpPr>
        <p:spPr/>
        <p:txBody>
          <a:bodyPr>
            <a:normAutofit/>
          </a:bodyPr>
          <a:lstStyle/>
          <a:p>
            <a:pPr marL="0" indent="0">
              <a:buNone/>
            </a:pPr>
            <a:r>
              <a:rPr lang="sk-SK" sz="2400" dirty="0" smtClean="0"/>
              <a:t>Príklad položiek úlohy:</a:t>
            </a:r>
          </a:p>
          <a:p>
            <a:pPr marL="0" indent="0">
              <a:buNone/>
            </a:pPr>
            <a:endParaRPr lang="sk-SK" sz="2400" dirty="0"/>
          </a:p>
          <a:p>
            <a:pPr marL="0" indent="0">
              <a:buNone/>
            </a:pPr>
            <a:endParaRPr lang="sk-SK" sz="2400" dirty="0"/>
          </a:p>
        </p:txBody>
      </p:sp>
      <p:pic>
        <p:nvPicPr>
          <p:cNvPr id="7" name="Obrázok 6"/>
          <p:cNvPicPr/>
          <p:nvPr/>
        </p:nvPicPr>
        <p:blipFill rotWithShape="1">
          <a:blip r:embed="rId3" cstate="print">
            <a:lum bright="-20000" contrast="40000"/>
            <a:extLst>
              <a:ext uri="{28A0092B-C50C-407E-A947-70E740481C1C}">
                <a14:useLocalDpi xmlns:a14="http://schemas.microsoft.com/office/drawing/2010/main" val="0"/>
              </a:ext>
            </a:extLst>
          </a:blip>
          <a:srcRect l="5942" t="33860" r="3469" b="43703"/>
          <a:stretch/>
        </p:blipFill>
        <p:spPr bwMode="auto">
          <a:xfrm>
            <a:off x="323528" y="2420888"/>
            <a:ext cx="8172400" cy="309634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643874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457200" y="-27384"/>
            <a:ext cx="8229600" cy="1143000"/>
          </a:xfrm>
        </p:spPr>
        <p:txBody>
          <a:bodyPr>
            <a:normAutofit/>
          </a:bodyPr>
          <a:lstStyle/>
          <a:p>
            <a:r>
              <a:rPr lang="sk-SK" sz="4000" b="1" dirty="0">
                <a:solidFill>
                  <a:schemeClr val="accent1">
                    <a:lumMod val="50000"/>
                  </a:schemeClr>
                </a:solidFill>
              </a:rPr>
              <a:t>Aktivita 3 – úloha </a:t>
            </a:r>
            <a:r>
              <a:rPr lang="sk-SK" sz="4000" b="1" dirty="0" smtClean="0">
                <a:solidFill>
                  <a:schemeClr val="accent1">
                    <a:lumMod val="50000"/>
                  </a:schemeClr>
                </a:solidFill>
              </a:rPr>
              <a:t>2</a:t>
            </a:r>
            <a:endParaRPr lang="sk-SK" sz="4000" b="1" dirty="0">
              <a:solidFill>
                <a:schemeClr val="accent1">
                  <a:lumMod val="50000"/>
                </a:schemeClr>
              </a:solidFill>
            </a:endParaRPr>
          </a:p>
        </p:txBody>
      </p:sp>
      <p:pic>
        <p:nvPicPr>
          <p:cNvPr id="5" name="Zástupný symbol obsahu 4"/>
          <p:cNvPicPr>
            <a:picLocks noGrp="1"/>
          </p:cNvPicPr>
          <p:nvPr>
            <p:ph idx="1"/>
          </p:nvPr>
        </p:nvPicPr>
        <p:blipFill rotWithShape="1">
          <a:blip r:embed="rId3" cstate="print">
            <a:lum bright="-20000" contrast="40000"/>
            <a:extLst>
              <a:ext uri="{28A0092B-C50C-407E-A947-70E740481C1C}">
                <a14:useLocalDpi xmlns:a14="http://schemas.microsoft.com/office/drawing/2010/main" val="0"/>
              </a:ext>
            </a:extLst>
          </a:blip>
          <a:srcRect l="19444" t="15434" r="2151" b="-1"/>
          <a:stretch/>
        </p:blipFill>
        <p:spPr bwMode="auto">
          <a:xfrm>
            <a:off x="755576" y="908720"/>
            <a:ext cx="7704856" cy="1368152"/>
          </a:xfrm>
          <a:prstGeom prst="rect">
            <a:avLst/>
          </a:prstGeom>
          <a:noFill/>
          <a:ln>
            <a:noFill/>
          </a:ln>
          <a:extLst>
            <a:ext uri="{53640926-AAD7-44D8-BBD7-CCE9431645EC}">
              <a14:shadowObscured xmlns:a14="http://schemas.microsoft.com/office/drawing/2010/main"/>
            </a:ext>
          </a:extLst>
        </p:spPr>
      </p:pic>
      <p:pic>
        <p:nvPicPr>
          <p:cNvPr id="7" name="Obrázok 6"/>
          <p:cNvPicPr/>
          <p:nvPr/>
        </p:nvPicPr>
        <p:blipFill>
          <a:blip r:embed="rId4" cstate="print">
            <a:lum bright="-20000" contrast="40000"/>
            <a:extLst>
              <a:ext uri="{28A0092B-C50C-407E-A947-70E740481C1C}">
                <a14:useLocalDpi xmlns:a14="http://schemas.microsoft.com/office/drawing/2010/main" val="0"/>
              </a:ext>
            </a:extLst>
          </a:blip>
          <a:srcRect/>
          <a:stretch>
            <a:fillRect/>
          </a:stretch>
        </p:blipFill>
        <p:spPr bwMode="auto">
          <a:xfrm>
            <a:off x="755576" y="3789040"/>
            <a:ext cx="7084661" cy="1085597"/>
          </a:xfrm>
          <a:prstGeom prst="rect">
            <a:avLst/>
          </a:prstGeom>
          <a:noFill/>
          <a:ln>
            <a:noFill/>
          </a:ln>
        </p:spPr>
      </p:pic>
      <p:pic>
        <p:nvPicPr>
          <p:cNvPr id="6145" name="Picture 1"/>
          <p:cNvPicPr>
            <a:picLocks noChangeAspect="1" noChangeArrowheads="1"/>
          </p:cNvPicPr>
          <p:nvPr/>
        </p:nvPicPr>
        <p:blipFill>
          <a:blip r:embed="rId5" cstate="print"/>
          <a:srcRect/>
          <a:stretch>
            <a:fillRect/>
          </a:stretch>
        </p:blipFill>
        <p:spPr bwMode="auto">
          <a:xfrm>
            <a:off x="755576" y="2265717"/>
            <a:ext cx="7062551" cy="1523323"/>
          </a:xfrm>
          <a:prstGeom prst="rect">
            <a:avLst/>
          </a:prstGeom>
          <a:noFill/>
          <a:ln w="9525">
            <a:noFill/>
            <a:miter lim="800000"/>
            <a:headEnd/>
            <a:tailEnd/>
          </a:ln>
        </p:spPr>
      </p:pic>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pic>
        <p:nvPicPr>
          <p:cNvPr id="3073" name="Obrázok 61"/>
          <p:cNvPicPr>
            <a:picLocks noChangeAspect="1" noChangeArrowheads="1"/>
          </p:cNvPicPr>
          <p:nvPr/>
        </p:nvPicPr>
        <p:blipFill>
          <a:blip r:embed="rId6">
            <a:lum bright="-20000" contrast="40000"/>
            <a:extLst>
              <a:ext uri="{28A0092B-C50C-407E-A947-70E740481C1C}">
                <a14:useLocalDpi xmlns:a14="http://schemas.microsoft.com/office/drawing/2010/main" val="0"/>
              </a:ext>
            </a:extLst>
          </a:blip>
          <a:srcRect/>
          <a:stretch>
            <a:fillRect/>
          </a:stretch>
        </p:blipFill>
        <p:spPr bwMode="auto">
          <a:xfrm>
            <a:off x="755576" y="4869160"/>
            <a:ext cx="7084661" cy="177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773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 – úloha 2</a:t>
            </a:r>
          </a:p>
        </p:txBody>
      </p:sp>
      <p:sp>
        <p:nvSpPr>
          <p:cNvPr id="4" name="Zástupný symbol obsahu 3"/>
          <p:cNvSpPr>
            <a:spLocks noGrp="1"/>
          </p:cNvSpPr>
          <p:nvPr>
            <p:ph idx="1"/>
          </p:nvPr>
        </p:nvSpPr>
        <p:spPr/>
        <p:txBody>
          <a:bodyPr/>
          <a:lstStyle/>
          <a:p>
            <a:pPr marL="0" indent="0">
              <a:buNone/>
            </a:pPr>
            <a:r>
              <a:rPr lang="sk-SK" sz="2400" dirty="0"/>
              <a:t>Príklad položiek úlohy:</a:t>
            </a:r>
          </a:p>
          <a:p>
            <a:pPr marL="0" indent="0">
              <a:buNone/>
            </a:pPr>
            <a:endParaRPr lang="sk-SK" dirty="0" smtClean="0"/>
          </a:p>
          <a:p>
            <a:pPr marL="0" indent="0">
              <a:buNone/>
            </a:pPr>
            <a:endParaRPr lang="sk-SK" dirty="0"/>
          </a:p>
        </p:txBody>
      </p:sp>
      <p:pic>
        <p:nvPicPr>
          <p:cNvPr id="6146" name="Obrázok 60"/>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611560" y="2333624"/>
            <a:ext cx="7056784" cy="3068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10438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 – úloha </a:t>
            </a:r>
            <a:r>
              <a:rPr lang="sk-SK" sz="4000" b="1" dirty="0" smtClean="0">
                <a:solidFill>
                  <a:schemeClr val="accent1">
                    <a:lumMod val="50000"/>
                  </a:schemeClr>
                </a:solidFill>
              </a:rPr>
              <a:t>3</a:t>
            </a:r>
            <a:endParaRPr lang="sk-SK" sz="4000" b="1" dirty="0">
              <a:solidFill>
                <a:schemeClr val="accent1">
                  <a:lumMod val="50000"/>
                </a:schemeClr>
              </a:solidFill>
            </a:endParaRPr>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dirty="0"/>
          </a:p>
        </p:txBody>
      </p:sp>
      <p:pic>
        <p:nvPicPr>
          <p:cNvPr id="1025" name="Obrázok 10"/>
          <p:cNvPicPr>
            <a:picLocks noChangeAspect="1" noChangeArrowheads="1"/>
          </p:cNvPicPr>
          <p:nvPr/>
        </p:nvPicPr>
        <p:blipFill>
          <a:blip r:embed="rId3" cstate="print">
            <a:lum bright="-20000" contrast="40000"/>
            <a:extLst>
              <a:ext uri="{28A0092B-C50C-407E-A947-70E740481C1C}">
                <a14:useLocalDpi xmlns:a14="http://schemas.microsoft.com/office/drawing/2010/main" val="0"/>
              </a:ext>
            </a:extLst>
          </a:blip>
          <a:srcRect l="20740" t="17339" r="2338" b="4643"/>
          <a:stretch>
            <a:fillRect/>
          </a:stretch>
        </p:blipFill>
        <p:spPr bwMode="auto">
          <a:xfrm>
            <a:off x="539552" y="1484784"/>
            <a:ext cx="7776864" cy="1296144"/>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1"/>
          <p:cNvPicPr>
            <a:picLocks noGrp="1" noChangeAspect="1" noChangeArrowheads="1"/>
          </p:cNvPicPr>
          <p:nvPr>
            <p:ph idx="1"/>
          </p:nvPr>
        </p:nvPicPr>
        <p:blipFill>
          <a:blip r:embed="rId4" cstate="print"/>
          <a:srcRect/>
          <a:stretch>
            <a:fillRect/>
          </a:stretch>
        </p:blipFill>
        <p:spPr bwMode="auto">
          <a:xfrm>
            <a:off x="251520" y="3065115"/>
            <a:ext cx="8545062" cy="2884165"/>
          </a:xfrm>
          <a:prstGeom prst="rect">
            <a:avLst/>
          </a:prstGeom>
          <a:noFill/>
          <a:ln w="9525">
            <a:noFill/>
            <a:miter lim="800000"/>
            <a:headEnd/>
            <a:tailEnd/>
          </a:ln>
        </p:spPr>
      </p:pic>
    </p:spTree>
    <p:extLst>
      <p:ext uri="{BB962C8B-B14F-4D97-AF65-F5344CB8AC3E}">
        <p14:creationId xmlns:p14="http://schemas.microsoft.com/office/powerpoint/2010/main" val="967773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27384"/>
            <a:ext cx="9144000" cy="6858000"/>
          </a:xfrm>
          <a:prstGeom prst="rect">
            <a:avLst/>
          </a:prstGeom>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 – úloha </a:t>
            </a:r>
            <a:r>
              <a:rPr lang="sk-SK" sz="4000" b="1" dirty="0" smtClean="0">
                <a:solidFill>
                  <a:schemeClr val="accent1">
                    <a:lumMod val="50000"/>
                  </a:schemeClr>
                </a:solidFill>
              </a:rPr>
              <a:t>3</a:t>
            </a:r>
            <a:endParaRPr lang="sk-SK" sz="4000" b="1" dirty="0">
              <a:solidFill>
                <a:schemeClr val="accent1">
                  <a:lumMod val="50000"/>
                </a:schemeClr>
              </a:solidFill>
            </a:endParaRPr>
          </a:p>
        </p:txBody>
      </p:sp>
      <p:sp>
        <p:nvSpPr>
          <p:cNvPr id="4" name="Zástupný symbol obsahu 3"/>
          <p:cNvSpPr>
            <a:spLocks noGrp="1"/>
          </p:cNvSpPr>
          <p:nvPr>
            <p:ph idx="1"/>
          </p:nvPr>
        </p:nvSpPr>
        <p:spPr/>
        <p:txBody>
          <a:bodyPr/>
          <a:lstStyle/>
          <a:p>
            <a:pPr marL="0" indent="0">
              <a:buNone/>
            </a:pPr>
            <a:r>
              <a:rPr lang="sk-SK" sz="2400" dirty="0" smtClean="0"/>
              <a:t>Príklad položiek úlohy:</a:t>
            </a:r>
          </a:p>
          <a:p>
            <a:pPr marL="0" indent="0">
              <a:buNone/>
            </a:pPr>
            <a:endParaRPr lang="sk-SK" dirty="0"/>
          </a:p>
        </p:txBody>
      </p:sp>
      <p:pic>
        <p:nvPicPr>
          <p:cNvPr id="5" name="Obrázok 4"/>
          <p:cNvPicPr/>
          <p:nvPr/>
        </p:nvPicPr>
        <p:blipFill rotWithShape="1">
          <a:blip r:embed="rId3" cstate="print">
            <a:lum bright="-20000" contrast="40000"/>
            <a:extLst>
              <a:ext uri="{28A0092B-C50C-407E-A947-70E740481C1C}">
                <a14:useLocalDpi xmlns:a14="http://schemas.microsoft.com/office/drawing/2010/main" val="0"/>
              </a:ext>
            </a:extLst>
          </a:blip>
          <a:srcRect t="60418" r="-19" b="1704"/>
          <a:stretch/>
        </p:blipFill>
        <p:spPr bwMode="auto">
          <a:xfrm>
            <a:off x="467544" y="2420888"/>
            <a:ext cx="8352928" cy="2232248"/>
          </a:xfrm>
          <a:prstGeom prst="rect">
            <a:avLst/>
          </a:prstGeom>
          <a:noFill/>
          <a:ln>
            <a:noFill/>
          </a:ln>
          <a:extLst>
            <a:ext uri="{53640926-AAD7-44D8-BBD7-CCE9431645EC}">
              <a14:shadowObscured xmlns:a14="http://schemas.microsoft.com/office/drawing/2010/main"/>
            </a:ext>
          </a:extLst>
        </p:spPr>
      </p:pic>
      <p:sp>
        <p:nvSpPr>
          <p:cNvPr id="8" name="Obdĺžnik 7"/>
          <p:cNvSpPr/>
          <p:nvPr/>
        </p:nvSpPr>
        <p:spPr>
          <a:xfrm>
            <a:off x="467544" y="5733256"/>
            <a:ext cx="8280920" cy="646331"/>
          </a:xfrm>
          <a:prstGeom prst="rect">
            <a:avLst/>
          </a:prstGeom>
        </p:spPr>
        <p:txBody>
          <a:bodyPr wrap="square">
            <a:spAutoFit/>
          </a:bodyPr>
          <a:lstStyle/>
          <a:p>
            <a:r>
              <a:rPr lang="fr-FR" dirty="0" smtClean="0"/>
              <a:t>http</a:t>
            </a:r>
            <a:r>
              <a:rPr lang="fr-FR" dirty="0"/>
              <a:t>://www.nucem.sk/documents//45/testovanie_isced_3/Zbierka_cudzie_jazyky_AJ%2CNJ%2CRJ.pdf, </a:t>
            </a:r>
            <a:r>
              <a:rPr lang="fr-FR" dirty="0" smtClean="0"/>
              <a:t>[cit. 10.07.2014], </a:t>
            </a:r>
            <a:r>
              <a:rPr lang="fr-FR" dirty="0"/>
              <a:t>upravené</a:t>
            </a:r>
            <a:endParaRPr lang="sk-SK" dirty="0"/>
          </a:p>
        </p:txBody>
      </p:sp>
    </p:spTree>
    <p:extLst>
      <p:ext uri="{BB962C8B-B14F-4D97-AF65-F5344CB8AC3E}">
        <p14:creationId xmlns:p14="http://schemas.microsoft.com/office/powerpoint/2010/main" val="19175251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457200" y="-27384"/>
            <a:ext cx="8229600" cy="1143000"/>
          </a:xfrm>
        </p:spPr>
        <p:txBody>
          <a:bodyPr>
            <a:normAutofit/>
          </a:bodyPr>
          <a:lstStyle/>
          <a:p>
            <a:r>
              <a:rPr lang="sk-SK" sz="4000" b="1" dirty="0">
                <a:solidFill>
                  <a:schemeClr val="accent1">
                    <a:lumMod val="50000"/>
                  </a:schemeClr>
                </a:solidFill>
              </a:rPr>
              <a:t>Použitá literatúra</a:t>
            </a:r>
          </a:p>
        </p:txBody>
      </p:sp>
      <p:sp>
        <p:nvSpPr>
          <p:cNvPr id="4" name="Zástupný symbol obsahu 3"/>
          <p:cNvSpPr>
            <a:spLocks noGrp="1"/>
          </p:cNvSpPr>
          <p:nvPr>
            <p:ph idx="1"/>
          </p:nvPr>
        </p:nvSpPr>
        <p:spPr>
          <a:xfrm>
            <a:off x="457200" y="980728"/>
            <a:ext cx="8291264" cy="5616624"/>
          </a:xfrm>
        </p:spPr>
        <p:txBody>
          <a:bodyPr>
            <a:noAutofit/>
          </a:bodyPr>
          <a:lstStyle/>
          <a:p>
            <a:pPr>
              <a:spcBef>
                <a:spcPts val="0"/>
              </a:spcBef>
              <a:spcAft>
                <a:spcPts val="400"/>
              </a:spcAft>
            </a:pPr>
            <a:r>
              <a:rPr lang="sk-SK" sz="1800" dirty="0"/>
              <a:t>BOLTON, </a:t>
            </a:r>
            <a:r>
              <a:rPr lang="sk-SK" sz="1800" dirty="0" smtClean="0"/>
              <a:t>S.: </a:t>
            </a:r>
            <a:r>
              <a:rPr lang="sk-SK" sz="1800" dirty="0" err="1"/>
              <a:t>Probleme</a:t>
            </a:r>
            <a:r>
              <a:rPr lang="sk-SK" sz="1800" dirty="0"/>
              <a:t> der </a:t>
            </a:r>
            <a:r>
              <a:rPr lang="sk-SK" sz="1800" dirty="0" err="1"/>
              <a:t>Leistungsmessung</a:t>
            </a:r>
            <a:r>
              <a:rPr lang="sk-SK" sz="1800" dirty="0"/>
              <a:t>. </a:t>
            </a:r>
            <a:r>
              <a:rPr lang="sk-SK" sz="1800" dirty="0" err="1"/>
              <a:t>Lernfortschrittstests</a:t>
            </a:r>
            <a:r>
              <a:rPr lang="sk-SK" sz="1800" dirty="0"/>
              <a:t> in der </a:t>
            </a:r>
            <a:r>
              <a:rPr lang="sk-SK" sz="1800" dirty="0" err="1"/>
              <a:t>Grundschule</a:t>
            </a:r>
            <a:r>
              <a:rPr lang="sk-SK" sz="1800" dirty="0"/>
              <a:t>. </a:t>
            </a:r>
            <a:r>
              <a:rPr lang="sk-SK" sz="1800" dirty="0" err="1" smtClean="0"/>
              <a:t>Fernstudieneinheit</a:t>
            </a:r>
            <a:r>
              <a:rPr lang="sk-SK" sz="1800" dirty="0" smtClean="0"/>
              <a:t> 10. </a:t>
            </a:r>
            <a:r>
              <a:rPr lang="sk-SK" sz="1800" dirty="0" err="1" smtClean="0"/>
              <a:t>München</a:t>
            </a:r>
            <a:r>
              <a:rPr lang="sk-SK" sz="1800" dirty="0" smtClean="0"/>
              <a:t> </a:t>
            </a:r>
            <a:r>
              <a:rPr lang="sk-SK" sz="1800" dirty="0"/>
              <a:t>: Goethe </a:t>
            </a:r>
            <a:r>
              <a:rPr lang="sk-SK" sz="1800" dirty="0" err="1"/>
              <a:t>Institut</a:t>
            </a:r>
            <a:r>
              <a:rPr lang="sk-SK" sz="1800" dirty="0"/>
              <a:t>, 1996. 200 </a:t>
            </a:r>
            <a:r>
              <a:rPr lang="sk-SK" sz="1800" dirty="0" smtClean="0"/>
              <a:t>s. </a:t>
            </a:r>
            <a:r>
              <a:rPr lang="sk-SK" sz="1800" dirty="0"/>
              <a:t>ISBN </a:t>
            </a:r>
            <a:r>
              <a:rPr lang="sk-SK" sz="1800" dirty="0" smtClean="0"/>
              <a:t>978-3-468-49670-7.</a:t>
            </a:r>
          </a:p>
          <a:p>
            <a:pPr>
              <a:spcBef>
                <a:spcPts val="0"/>
              </a:spcBef>
              <a:spcAft>
                <a:spcPts val="400"/>
              </a:spcAft>
            </a:pPr>
            <a:r>
              <a:rPr lang="sk-SK" sz="1800" dirty="0" smtClean="0"/>
              <a:t>BRINITZER</a:t>
            </a:r>
            <a:r>
              <a:rPr lang="sk-SK" sz="1800" dirty="0"/>
              <a:t>, </a:t>
            </a:r>
            <a:r>
              <a:rPr lang="sk-SK" sz="1800" dirty="0" smtClean="0"/>
              <a:t>M. </a:t>
            </a:r>
            <a:r>
              <a:rPr lang="sk-SK" sz="1800" dirty="0" err="1"/>
              <a:t>et</a:t>
            </a:r>
            <a:r>
              <a:rPr lang="sk-SK" sz="1800" dirty="0"/>
              <a:t> al.: </a:t>
            </a:r>
            <a:r>
              <a:rPr lang="sk-SK" sz="1800" i="1" dirty="0" err="1"/>
              <a:t>DaF</a:t>
            </a:r>
            <a:r>
              <a:rPr lang="sk-SK" sz="1800" i="1" dirty="0"/>
              <a:t> </a:t>
            </a:r>
            <a:r>
              <a:rPr lang="sk-SK" sz="1800" i="1" dirty="0" err="1"/>
              <a:t>unterrichten</a:t>
            </a:r>
            <a:r>
              <a:rPr lang="sk-SK" sz="1800" i="1" dirty="0"/>
              <a:t>. </a:t>
            </a:r>
            <a:r>
              <a:rPr lang="sk-SK" sz="1800" i="1" dirty="0" err="1"/>
              <a:t>Basiswissen</a:t>
            </a:r>
            <a:r>
              <a:rPr lang="sk-SK" sz="1800" i="1" dirty="0"/>
              <a:t> Didaktik. </a:t>
            </a:r>
            <a:r>
              <a:rPr lang="sk-SK" sz="1800" i="1" dirty="0" err="1"/>
              <a:t>Deutsch</a:t>
            </a:r>
            <a:r>
              <a:rPr lang="sk-SK" sz="1800" i="1" dirty="0"/>
              <a:t> </a:t>
            </a:r>
            <a:r>
              <a:rPr lang="sk-SK" sz="1800" i="1" dirty="0" err="1"/>
              <a:t>als</a:t>
            </a:r>
            <a:r>
              <a:rPr lang="sk-SK" sz="1800" i="1" dirty="0"/>
              <a:t> </a:t>
            </a:r>
            <a:r>
              <a:rPr lang="sk-SK" sz="1800" i="1" dirty="0" err="1"/>
              <a:t>Fremd</a:t>
            </a:r>
            <a:r>
              <a:rPr lang="sk-SK" sz="1800" i="1" dirty="0"/>
              <a:t>- </a:t>
            </a:r>
            <a:r>
              <a:rPr lang="sk-SK" sz="1800" i="1" dirty="0" err="1"/>
              <a:t>und</a:t>
            </a:r>
            <a:r>
              <a:rPr lang="sk-SK" sz="1800" i="1" dirty="0"/>
              <a:t> </a:t>
            </a:r>
            <a:r>
              <a:rPr lang="sk-SK" sz="1800" i="1" dirty="0" err="1"/>
              <a:t>Zweitsprache</a:t>
            </a:r>
            <a:r>
              <a:rPr lang="sk-SK" sz="1800" i="1" dirty="0"/>
              <a:t>. </a:t>
            </a:r>
            <a:r>
              <a:rPr lang="sk-SK" sz="1800" dirty="0" err="1"/>
              <a:t>Stuttgart</a:t>
            </a:r>
            <a:r>
              <a:rPr lang="sk-SK" sz="1800" dirty="0"/>
              <a:t> : </a:t>
            </a:r>
            <a:r>
              <a:rPr lang="sk-SK" sz="1800" dirty="0" err="1"/>
              <a:t>Ernst</a:t>
            </a:r>
            <a:r>
              <a:rPr lang="sk-SK" sz="1800" dirty="0"/>
              <a:t> </a:t>
            </a:r>
            <a:r>
              <a:rPr lang="sk-SK" sz="1800" dirty="0" err="1"/>
              <a:t>Klett</a:t>
            </a:r>
            <a:r>
              <a:rPr lang="sk-SK" sz="1800" dirty="0"/>
              <a:t> </a:t>
            </a:r>
            <a:r>
              <a:rPr lang="sk-SK" sz="1800" dirty="0" err="1"/>
              <a:t>Sprachen</a:t>
            </a:r>
            <a:r>
              <a:rPr lang="sk-SK" sz="1800" dirty="0"/>
              <a:t> </a:t>
            </a:r>
            <a:r>
              <a:rPr lang="sk-SK" sz="1800" dirty="0" err="1"/>
              <a:t>GmbH</a:t>
            </a:r>
            <a:r>
              <a:rPr lang="sk-SK" sz="1800" dirty="0"/>
              <a:t>, 2013. 184 </a:t>
            </a:r>
            <a:r>
              <a:rPr lang="sk-SK" sz="1800" dirty="0" smtClean="0"/>
              <a:t>s. </a:t>
            </a:r>
            <a:r>
              <a:rPr lang="sk-SK" sz="1800" dirty="0"/>
              <a:t>ISBN </a:t>
            </a:r>
            <a:r>
              <a:rPr lang="sk-SK" sz="1800" dirty="0" smtClean="0"/>
              <a:t>978-3-12-675309-8.</a:t>
            </a:r>
          </a:p>
          <a:p>
            <a:pPr>
              <a:spcBef>
                <a:spcPts val="0"/>
              </a:spcBef>
              <a:spcAft>
                <a:spcPts val="400"/>
              </a:spcAft>
            </a:pPr>
            <a:r>
              <a:rPr lang="sk-SK" sz="1800" dirty="0" smtClean="0"/>
              <a:t>DALHAUS</a:t>
            </a:r>
            <a:r>
              <a:rPr lang="sk-SK" sz="1800" dirty="0"/>
              <a:t>, </a:t>
            </a:r>
            <a:r>
              <a:rPr lang="sk-SK" sz="1800" dirty="0" smtClean="0"/>
              <a:t>B.: </a:t>
            </a:r>
            <a:r>
              <a:rPr lang="sk-SK" sz="1800" i="1" dirty="0" err="1"/>
              <a:t>Fertigkeit</a:t>
            </a:r>
            <a:r>
              <a:rPr lang="sk-SK" sz="1800" i="1" dirty="0"/>
              <a:t> H</a:t>
            </a:r>
            <a:r>
              <a:rPr lang="de-DE" sz="1800" i="1" dirty="0" err="1"/>
              <a:t>ören</a:t>
            </a:r>
            <a:r>
              <a:rPr lang="sk-SK" sz="1800" dirty="0" smtClean="0"/>
              <a:t>. </a:t>
            </a:r>
            <a:r>
              <a:rPr lang="sk-SK" sz="1800" i="1" dirty="0" err="1" smtClean="0"/>
              <a:t>Fernstudieneinheit</a:t>
            </a:r>
            <a:r>
              <a:rPr lang="sk-SK" sz="1800" i="1" dirty="0" smtClean="0"/>
              <a:t> 5.</a:t>
            </a:r>
            <a:r>
              <a:rPr lang="sk-SK" sz="1800" dirty="0" smtClean="0"/>
              <a:t> </a:t>
            </a:r>
            <a:r>
              <a:rPr lang="sk-SK" sz="1800" dirty="0" err="1"/>
              <a:t>München</a:t>
            </a:r>
            <a:r>
              <a:rPr lang="sk-SK" sz="1800" dirty="0"/>
              <a:t> : Goethe </a:t>
            </a:r>
            <a:r>
              <a:rPr lang="sk-SK" sz="1800" dirty="0" err="1"/>
              <a:t>Institut</a:t>
            </a:r>
            <a:r>
              <a:rPr lang="sk-SK" sz="1800" dirty="0"/>
              <a:t>, 1994. 192 </a:t>
            </a:r>
            <a:r>
              <a:rPr lang="sk-SK" sz="1800" dirty="0" smtClean="0"/>
              <a:t>s. </a:t>
            </a:r>
            <a:r>
              <a:rPr lang="sk-SK" sz="1800" dirty="0"/>
              <a:t>ISBN </a:t>
            </a:r>
            <a:r>
              <a:rPr lang="sk-SK" sz="1800" dirty="0" smtClean="0"/>
              <a:t>978-3-468-49675-2.</a:t>
            </a:r>
          </a:p>
          <a:p>
            <a:pPr>
              <a:spcBef>
                <a:spcPts val="0"/>
              </a:spcBef>
              <a:spcAft>
                <a:spcPts val="400"/>
              </a:spcAft>
            </a:pPr>
            <a:r>
              <a:rPr lang="sk-SK" sz="1800" dirty="0" smtClean="0"/>
              <a:t>HANULJAKOVÁ, H.: </a:t>
            </a:r>
            <a:r>
              <a:rPr lang="sk-SK" sz="1800" i="1" dirty="0" smtClean="0"/>
              <a:t>Testovanie žiakov na výstupe zo vzdelávacieho stupňa ISCED 3. Prezentácia na vzdelávanie autorov úloh. </a:t>
            </a:r>
            <a:r>
              <a:rPr lang="sk-SK" sz="1800" dirty="0" smtClean="0"/>
              <a:t>Bratislava, NÚCEM, 2013.</a:t>
            </a:r>
          </a:p>
          <a:p>
            <a:pPr>
              <a:spcBef>
                <a:spcPts val="0"/>
              </a:spcBef>
              <a:spcAft>
                <a:spcPts val="400"/>
              </a:spcAft>
            </a:pPr>
            <a:r>
              <a:rPr lang="sk-SK" sz="1800" dirty="0" smtClean="0"/>
              <a:t>MARCIOVÁ, M.: Tvorba didaktických testov v anglickom jazyku. Bratislava : Metodicko-pedagogické centrum, 2011. 75 s. ISBN 978-80-8052-364-0.</a:t>
            </a:r>
          </a:p>
          <a:p>
            <a:pPr>
              <a:spcBef>
                <a:spcPts val="0"/>
              </a:spcBef>
              <a:spcAft>
                <a:spcPts val="400"/>
              </a:spcAft>
            </a:pPr>
            <a:r>
              <a:rPr lang="sk-SK" sz="1800" dirty="0" smtClean="0">
                <a:hlinkClick r:id="rId3"/>
              </a:rPr>
              <a:t>http</a:t>
            </a:r>
            <a:r>
              <a:rPr lang="sk-SK" sz="1800" dirty="0">
                <a:hlinkClick r:id="rId3"/>
              </a:rPr>
              <a:t>://janus.ttk.pte.hu/tamop/tananyagok/dig_jegy_nemet/101_fertigkeiten.html</a:t>
            </a:r>
            <a:r>
              <a:rPr lang="sk-SK" sz="1800" dirty="0"/>
              <a:t>, </a:t>
            </a:r>
            <a:r>
              <a:rPr lang="sk-SK" sz="1800" dirty="0" smtClean="0"/>
              <a:t>[cit. 09.07.2014]</a:t>
            </a:r>
          </a:p>
          <a:p>
            <a:pPr>
              <a:spcBef>
                <a:spcPts val="0"/>
              </a:spcBef>
              <a:spcAft>
                <a:spcPts val="400"/>
              </a:spcAft>
            </a:pPr>
            <a:r>
              <a:rPr lang="sk-SK" sz="1800" u="sng" dirty="0" smtClean="0">
                <a:hlinkClick r:id="rId4"/>
              </a:rPr>
              <a:t>http</a:t>
            </a:r>
            <a:r>
              <a:rPr lang="sk-SK" sz="1800" u="sng" dirty="0">
                <a:hlinkClick r:id="rId4"/>
              </a:rPr>
              <a:t>://www.nucem.sk/documents//45/testovanie_isced_3/Zbierka_cudzie_jazyky_AJ%2CNJ%2CRJ.pdf</a:t>
            </a:r>
            <a:r>
              <a:rPr lang="sk-SK" sz="1800" dirty="0" smtClean="0"/>
              <a:t>,</a:t>
            </a:r>
            <a:r>
              <a:rPr lang="en-US" sz="1800" dirty="0" smtClean="0"/>
              <a:t> [cit. </a:t>
            </a:r>
            <a:r>
              <a:rPr lang="sk-SK" sz="1800" dirty="0" smtClean="0"/>
              <a:t>10.07.2014</a:t>
            </a:r>
            <a:r>
              <a:rPr lang="en-US" sz="1800" dirty="0" smtClean="0"/>
              <a:t>]</a:t>
            </a:r>
            <a:r>
              <a:rPr lang="sk-SK" sz="1800" dirty="0" smtClean="0"/>
              <a:t>, upravené</a:t>
            </a:r>
          </a:p>
          <a:p>
            <a:pPr>
              <a:spcBef>
                <a:spcPts val="0"/>
              </a:spcBef>
              <a:spcAft>
                <a:spcPts val="400"/>
              </a:spcAft>
            </a:pPr>
            <a:r>
              <a:rPr lang="sk-SK" sz="1800" dirty="0" smtClean="0">
                <a:hlinkClick r:id="rId5"/>
              </a:rPr>
              <a:t>https</a:t>
            </a:r>
            <a:r>
              <a:rPr lang="sk-SK" sz="1800" dirty="0">
                <a:hlinkClick r:id="rId5"/>
              </a:rPr>
              <a:t>://www.alumniportal-deutschland.org/deutsche-sprache/deutsch-auf-die-schnelle/artikel/online-deutsch-lernen-uebungen-einwohner.html</a:t>
            </a:r>
            <a:r>
              <a:rPr lang="sk-SK" sz="1800" dirty="0"/>
              <a:t>, </a:t>
            </a:r>
            <a:r>
              <a:rPr lang="de-DE" sz="1800" dirty="0"/>
              <a:t>Weniger Deutsche – 80 Millionen Einwohner leben in Deutschland</a:t>
            </a:r>
            <a:r>
              <a:rPr lang="sk-SK" sz="1800" dirty="0"/>
              <a:t>, </a:t>
            </a:r>
            <a:r>
              <a:rPr lang="en-US" sz="1800" dirty="0" smtClean="0"/>
              <a:t>[cit. </a:t>
            </a:r>
            <a:r>
              <a:rPr lang="sk-SK" sz="1800" dirty="0" smtClean="0"/>
              <a:t>09</a:t>
            </a:r>
            <a:r>
              <a:rPr lang="sk-SK" sz="1800" dirty="0"/>
              <a:t>. 07. </a:t>
            </a:r>
            <a:r>
              <a:rPr lang="sk-SK" sz="1800" dirty="0" smtClean="0"/>
              <a:t>2014</a:t>
            </a:r>
            <a:r>
              <a:rPr lang="en-US" sz="1800" dirty="0"/>
              <a:t>]</a:t>
            </a:r>
            <a:endParaRPr lang="de-DE" sz="1800" dirty="0"/>
          </a:p>
          <a:p>
            <a:pPr marL="0" indent="0">
              <a:buNone/>
            </a:pPr>
            <a:endParaRPr lang="sk-SK" sz="1600" dirty="0"/>
          </a:p>
          <a:p>
            <a:pPr marL="0" indent="0">
              <a:buNone/>
            </a:pPr>
            <a:endParaRPr lang="sk-SK" sz="1600" dirty="0"/>
          </a:p>
          <a:p>
            <a:pPr marL="0" indent="0">
              <a:buNone/>
            </a:pPr>
            <a:endParaRPr lang="sk-SK" sz="1600" dirty="0"/>
          </a:p>
        </p:txBody>
      </p:sp>
    </p:spTree>
    <p:extLst>
      <p:ext uri="{BB962C8B-B14F-4D97-AF65-F5344CB8AC3E}">
        <p14:creationId xmlns:p14="http://schemas.microsoft.com/office/powerpoint/2010/main" val="245615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tgtEl>
                                          <p:spTgt spid="4">
                                            <p:txEl>
                                              <p:pRg st="4" end="4"/>
                                            </p:txEl>
                                          </p:spTgt>
                                        </p:tgtEl>
                                      </p:cBhvr>
                                    </p:animEffect>
                                    <p:anim calcmode="lin" valueType="num">
                                      <p:cBhvr>
                                        <p:cTn id="2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00"/>
                                        <p:tgtEl>
                                          <p:spTgt spid="4">
                                            <p:txEl>
                                              <p:pRg st="5" end="5"/>
                                            </p:txEl>
                                          </p:spTgt>
                                        </p:tgtEl>
                                      </p:cBhvr>
                                    </p:animEffect>
                                    <p:anim calcmode="lin" valueType="num">
                                      <p:cBhvr>
                                        <p:cTn id="3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1000"/>
                                        <p:tgtEl>
                                          <p:spTgt spid="4">
                                            <p:txEl>
                                              <p:pRg st="6" end="6"/>
                                            </p:txEl>
                                          </p:spTgt>
                                        </p:tgtEl>
                                      </p:cBhvr>
                                    </p:animEffect>
                                    <p:anim calcmode="lin" valueType="num">
                                      <p:cBhvr>
                                        <p:cTn id="3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1000"/>
                                        <p:tgtEl>
                                          <p:spTgt spid="4">
                                            <p:txEl>
                                              <p:pRg st="7" end="7"/>
                                            </p:txEl>
                                          </p:spTgt>
                                        </p:tgtEl>
                                      </p:cBhvr>
                                    </p:animEffect>
                                    <p:anim calcmode="lin" valueType="num">
                                      <p:cBhvr>
                                        <p:cTn id="43"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1187624" y="1268760"/>
            <a:ext cx="6408712" cy="5184576"/>
          </a:xfrm>
        </p:spPr>
        <p:txBody>
          <a:bodyPr>
            <a:normAutofit/>
          </a:bodyPr>
          <a:lstStyle/>
          <a:p>
            <a:r>
              <a:rPr lang="de-DE" sz="2200" b="1" dirty="0">
                <a:solidFill>
                  <a:schemeClr val="accent1">
                    <a:lumMod val="50000"/>
                  </a:schemeClr>
                </a:solidFill>
              </a:rPr>
              <a:t/>
            </a:r>
            <a:br>
              <a:rPr lang="de-DE" sz="2200" b="1" dirty="0">
                <a:solidFill>
                  <a:schemeClr val="accent1">
                    <a:lumMod val="50000"/>
                  </a:schemeClr>
                </a:solidFill>
              </a:rPr>
            </a:br>
            <a:r>
              <a:rPr lang="de-DE" sz="2200" b="1" dirty="0" smtClean="0">
                <a:solidFill>
                  <a:schemeClr val="accent1">
                    <a:lumMod val="50000"/>
                  </a:schemeClr>
                </a:solidFill>
              </a:rPr>
              <a:t/>
            </a:r>
            <a:br>
              <a:rPr lang="de-DE" sz="2200" b="1" dirty="0" smtClean="0">
                <a:solidFill>
                  <a:schemeClr val="accent1">
                    <a:lumMod val="50000"/>
                  </a:schemeClr>
                </a:solidFill>
              </a:rPr>
            </a:br>
            <a:r>
              <a:rPr lang="de-DE" sz="2200" b="1" dirty="0">
                <a:solidFill>
                  <a:schemeClr val="accent1">
                    <a:lumMod val="50000"/>
                  </a:schemeClr>
                </a:solidFill>
              </a:rPr>
              <a:t/>
            </a:r>
            <a:br>
              <a:rPr lang="de-DE" sz="2200" b="1" dirty="0">
                <a:solidFill>
                  <a:schemeClr val="accent1">
                    <a:lumMod val="50000"/>
                  </a:schemeClr>
                </a:solidFill>
              </a:rPr>
            </a:br>
            <a:r>
              <a:rPr lang="de-DE" sz="2200" b="1" dirty="0" smtClean="0">
                <a:solidFill>
                  <a:schemeClr val="accent1">
                    <a:lumMod val="50000"/>
                  </a:schemeClr>
                </a:solidFill>
              </a:rPr>
              <a:t/>
            </a:r>
            <a:br>
              <a:rPr lang="de-DE" sz="2200" b="1" dirty="0" smtClean="0">
                <a:solidFill>
                  <a:schemeClr val="accent1">
                    <a:lumMod val="50000"/>
                  </a:schemeClr>
                </a:solidFill>
              </a:rPr>
            </a:br>
            <a:r>
              <a:rPr lang="de-DE" sz="2200" b="1" dirty="0">
                <a:solidFill>
                  <a:schemeClr val="accent1">
                    <a:lumMod val="50000"/>
                  </a:schemeClr>
                </a:solidFill>
              </a:rPr>
              <a:t/>
            </a:r>
            <a:br>
              <a:rPr lang="de-DE" sz="2200" b="1" dirty="0">
                <a:solidFill>
                  <a:schemeClr val="accent1">
                    <a:lumMod val="50000"/>
                  </a:schemeClr>
                </a:solidFill>
              </a:rPr>
            </a:br>
            <a:r>
              <a:rPr lang="sk-SK" sz="2400" b="1" dirty="0" smtClean="0">
                <a:solidFill>
                  <a:schemeClr val="accent1">
                    <a:lumMod val="50000"/>
                  </a:schemeClr>
                </a:solidFill>
              </a:rPr>
              <a:t>Ďakujem </a:t>
            </a:r>
            <a:r>
              <a:rPr lang="sk-SK" sz="2400" b="1" dirty="0">
                <a:solidFill>
                  <a:schemeClr val="accent1">
                    <a:lumMod val="50000"/>
                  </a:schemeClr>
                </a:solidFill>
              </a:rPr>
              <a:t>za </a:t>
            </a:r>
            <a:r>
              <a:rPr lang="sk-SK" sz="2400" b="1" dirty="0" smtClean="0">
                <a:solidFill>
                  <a:schemeClr val="accent1">
                    <a:lumMod val="50000"/>
                  </a:schemeClr>
                </a:solidFill>
              </a:rPr>
              <a:t>pozornosť.</a:t>
            </a:r>
            <a:r>
              <a:rPr lang="de-DE" sz="2200" b="1" dirty="0" smtClean="0">
                <a:solidFill>
                  <a:schemeClr val="accent1">
                    <a:lumMod val="50000"/>
                  </a:schemeClr>
                </a:solidFill>
              </a:rPr>
              <a:t/>
            </a:r>
            <a:br>
              <a:rPr lang="de-DE" sz="2200" b="1" dirty="0" smtClean="0">
                <a:solidFill>
                  <a:schemeClr val="accent1">
                    <a:lumMod val="50000"/>
                  </a:schemeClr>
                </a:solidFill>
              </a:rPr>
            </a:br>
            <a:r>
              <a:rPr lang="de-DE" sz="2200" b="1" dirty="0">
                <a:solidFill>
                  <a:schemeClr val="accent1">
                    <a:lumMod val="50000"/>
                  </a:schemeClr>
                </a:solidFill>
              </a:rPr>
              <a:t/>
            </a:r>
            <a:br>
              <a:rPr lang="de-DE" sz="2200" b="1" dirty="0">
                <a:solidFill>
                  <a:schemeClr val="accent1">
                    <a:lumMod val="50000"/>
                  </a:schemeClr>
                </a:solidFill>
              </a:rPr>
            </a:br>
            <a:r>
              <a:rPr lang="de-DE" sz="2200" b="1" dirty="0" smtClean="0">
                <a:solidFill>
                  <a:schemeClr val="accent1">
                    <a:lumMod val="50000"/>
                  </a:schemeClr>
                </a:solidFill>
              </a:rPr>
              <a:t/>
            </a:r>
            <a:br>
              <a:rPr lang="de-DE" sz="2200" b="1" dirty="0" smtClean="0">
                <a:solidFill>
                  <a:schemeClr val="accent1">
                    <a:lumMod val="50000"/>
                  </a:schemeClr>
                </a:solidFill>
              </a:rPr>
            </a:br>
            <a:r>
              <a:rPr lang="de-DE" sz="2200" b="1" dirty="0">
                <a:solidFill>
                  <a:schemeClr val="accent1">
                    <a:lumMod val="50000"/>
                  </a:schemeClr>
                </a:solidFill>
              </a:rPr>
              <a:t/>
            </a:r>
            <a:br>
              <a:rPr lang="de-DE" sz="2200" b="1" dirty="0">
                <a:solidFill>
                  <a:schemeClr val="accent1">
                    <a:lumMod val="50000"/>
                  </a:schemeClr>
                </a:solidFill>
              </a:rPr>
            </a:br>
            <a:r>
              <a:rPr lang="sk-SK" sz="2200" b="1" dirty="0" smtClean="0">
                <a:solidFill>
                  <a:schemeClr val="accent1">
                    <a:lumMod val="50000"/>
                  </a:schemeClr>
                </a:solidFill>
              </a:rPr>
              <a:t/>
            </a:r>
            <a:br>
              <a:rPr lang="sk-SK" sz="2200" b="1" dirty="0" smtClean="0">
                <a:solidFill>
                  <a:schemeClr val="accent1">
                    <a:lumMod val="50000"/>
                  </a:schemeClr>
                </a:solidFill>
              </a:rPr>
            </a:br>
            <a:r>
              <a:rPr lang="sk-SK" sz="1800" b="1" dirty="0">
                <a:solidFill>
                  <a:schemeClr val="accent1">
                    <a:lumMod val="50000"/>
                  </a:schemeClr>
                </a:solidFill>
              </a:rPr>
              <a:t/>
            </a:r>
            <a:br>
              <a:rPr lang="sk-SK" sz="1800" b="1" dirty="0">
                <a:solidFill>
                  <a:schemeClr val="accent1">
                    <a:lumMod val="50000"/>
                  </a:schemeClr>
                </a:solidFill>
              </a:rPr>
            </a:br>
            <a:r>
              <a:rPr lang="sk-SK" sz="1800" b="1" dirty="0" smtClean="0">
                <a:solidFill>
                  <a:schemeClr val="accent1">
                    <a:lumMod val="50000"/>
                  </a:schemeClr>
                </a:solidFill>
              </a:rPr>
              <a:t>© Mgr. Jana Kucharová, PhD.</a:t>
            </a:r>
            <a:br>
              <a:rPr lang="sk-SK" sz="1800" b="1" dirty="0" smtClean="0">
                <a:solidFill>
                  <a:schemeClr val="accent1">
                    <a:lumMod val="50000"/>
                  </a:schemeClr>
                </a:solidFill>
              </a:rPr>
            </a:br>
            <a:r>
              <a:rPr lang="sk-SK" sz="1800" b="1" dirty="0" smtClean="0">
                <a:solidFill>
                  <a:schemeClr val="accent1">
                    <a:lumMod val="50000"/>
                  </a:schemeClr>
                </a:solidFill>
              </a:rPr>
              <a:t>Národný ústav certifikovaných meraní vzdelávania</a:t>
            </a:r>
            <a:br>
              <a:rPr lang="sk-SK" sz="1800" b="1" dirty="0" smtClean="0">
                <a:solidFill>
                  <a:schemeClr val="accent1">
                    <a:lumMod val="50000"/>
                  </a:schemeClr>
                </a:solidFill>
              </a:rPr>
            </a:br>
            <a:r>
              <a:rPr lang="de-DE" sz="1800" b="1" dirty="0">
                <a:solidFill>
                  <a:schemeClr val="accent1">
                    <a:lumMod val="50000"/>
                  </a:schemeClr>
                </a:solidFill>
              </a:rPr>
              <a:t/>
            </a:r>
            <a:br>
              <a:rPr lang="de-DE" sz="1800" b="1" dirty="0">
                <a:solidFill>
                  <a:schemeClr val="accent1">
                    <a:lumMod val="50000"/>
                  </a:schemeClr>
                </a:solidFill>
              </a:rPr>
            </a:br>
            <a:r>
              <a:rPr lang="de-DE" sz="1800" b="1" dirty="0" smtClean="0">
                <a:solidFill>
                  <a:schemeClr val="accent1">
                    <a:lumMod val="50000"/>
                  </a:schemeClr>
                </a:solidFill>
              </a:rPr>
              <a:t>jana.kucharova@nucem.sk</a:t>
            </a:r>
            <a:r>
              <a:rPr lang="sk-SK" sz="1800" b="1" dirty="0" smtClean="0">
                <a:solidFill>
                  <a:schemeClr val="accent1">
                    <a:lumMod val="50000"/>
                  </a:schemeClr>
                </a:solidFill>
              </a:rPr>
              <a:t> </a:t>
            </a:r>
            <a:endParaRPr lang="sk-SK" sz="1800" b="1" dirty="0">
              <a:solidFill>
                <a:schemeClr val="accent1">
                  <a:lumMod val="50000"/>
                </a:schemeClr>
              </a:solidFill>
            </a:endParaRPr>
          </a:p>
        </p:txBody>
      </p:sp>
    </p:spTree>
    <p:extLst>
      <p:ext uri="{BB962C8B-B14F-4D97-AF65-F5344CB8AC3E}">
        <p14:creationId xmlns:p14="http://schemas.microsoft.com/office/powerpoint/2010/main" val="245615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descr="podklad3.png"/>
          <p:cNvPicPr>
            <a:picLocks noChangeAspect="1"/>
          </p:cNvPicPr>
          <p:nvPr/>
        </p:nvPicPr>
        <p:blipFill>
          <a:blip r:embed="rId2" cstate="print"/>
          <a:stretch>
            <a:fillRect/>
          </a:stretch>
        </p:blipFill>
        <p:spPr>
          <a:xfrm>
            <a:off x="0" y="-18694"/>
            <a:ext cx="9180512" cy="6858000"/>
          </a:xfrm>
          <a:prstGeom prst="rect">
            <a:avLst/>
          </a:prstGeom>
        </p:spPr>
      </p:pic>
      <p:sp>
        <p:nvSpPr>
          <p:cNvPr id="2" name="Nadpis 1"/>
          <p:cNvSpPr>
            <a:spLocks noGrp="1"/>
          </p:cNvSpPr>
          <p:nvPr>
            <p:ph type="title"/>
          </p:nvPr>
        </p:nvSpPr>
        <p:spPr/>
        <p:txBody>
          <a:bodyPr>
            <a:normAutofit/>
          </a:bodyPr>
          <a:lstStyle/>
          <a:p>
            <a:r>
              <a:rPr lang="sk-SK" sz="4000" b="1" dirty="0">
                <a:solidFill>
                  <a:schemeClr val="accent1">
                    <a:lumMod val="50000"/>
                  </a:schemeClr>
                </a:solidFill>
              </a:rPr>
              <a:t>Počúvanie </a:t>
            </a:r>
            <a:r>
              <a:rPr lang="sk-SK" sz="4000" b="1" dirty="0" smtClean="0">
                <a:solidFill>
                  <a:schemeClr val="accent1">
                    <a:lumMod val="50000"/>
                  </a:schemeClr>
                </a:solidFill>
              </a:rPr>
              <a:t>vo </a:t>
            </a:r>
            <a:r>
              <a:rPr lang="sk-SK" sz="4000" b="1" dirty="0">
                <a:solidFill>
                  <a:schemeClr val="accent1">
                    <a:lumMod val="50000"/>
                  </a:schemeClr>
                </a:solidFill>
              </a:rPr>
              <a:t>výučbe cudzích jazykov</a:t>
            </a:r>
          </a:p>
        </p:txBody>
      </p:sp>
      <p:sp>
        <p:nvSpPr>
          <p:cNvPr id="3" name="Podnadpis 2"/>
          <p:cNvSpPr>
            <a:spLocks noGrp="1"/>
          </p:cNvSpPr>
          <p:nvPr>
            <p:ph idx="1"/>
          </p:nvPr>
        </p:nvSpPr>
        <p:spPr>
          <a:xfrm>
            <a:off x="323528" y="1600200"/>
            <a:ext cx="8424936" cy="5069160"/>
          </a:xfrm>
        </p:spPr>
        <p:txBody>
          <a:bodyPr>
            <a:noAutofit/>
          </a:bodyPr>
          <a:lstStyle/>
          <a:p>
            <a:pPr marL="342900" indent="-342900" algn="l">
              <a:buFont typeface="Arial" panose="020B0604020202020204" pitchFamily="34" charset="0"/>
              <a:buChar char="•"/>
            </a:pPr>
            <a:r>
              <a:rPr lang="sk-SK" sz="2400" dirty="0" smtClean="0"/>
              <a:t>s</a:t>
            </a:r>
            <a:r>
              <a:rPr lang="sk-SK" sz="2400" dirty="0" smtClean="0">
                <a:solidFill>
                  <a:schemeClr val="tx1"/>
                </a:solidFill>
              </a:rPr>
              <a:t>chopnosť porozumieť hovoreným cudzojazyčným textom</a:t>
            </a:r>
          </a:p>
          <a:p>
            <a:pPr marL="0" indent="0" algn="l">
              <a:buNone/>
            </a:pPr>
            <a:r>
              <a:rPr lang="sk-SK" sz="2400" b="1" dirty="0" smtClean="0">
                <a:solidFill>
                  <a:schemeClr val="tx1"/>
                </a:solidFill>
              </a:rPr>
              <a:t>Špecifiká:</a:t>
            </a:r>
            <a:r>
              <a:rPr lang="sk-SK" sz="2400" dirty="0" smtClean="0">
                <a:solidFill>
                  <a:schemeClr val="tx1"/>
                </a:solidFill>
              </a:rPr>
              <a:t> </a:t>
            </a:r>
          </a:p>
          <a:p>
            <a:pPr marL="342900" indent="-342900" algn="l">
              <a:buFont typeface="Arial" panose="020B0604020202020204" pitchFamily="34" charset="0"/>
              <a:buChar char="•"/>
            </a:pPr>
            <a:r>
              <a:rPr lang="sk-SK" sz="2400" dirty="0">
                <a:solidFill>
                  <a:schemeClr val="tx1"/>
                </a:solidFill>
              </a:rPr>
              <a:t>t</a:t>
            </a:r>
            <a:r>
              <a:rPr lang="sk-SK" sz="2400" dirty="0" smtClean="0">
                <a:solidFill>
                  <a:schemeClr val="tx1"/>
                </a:solidFill>
              </a:rPr>
              <a:t>o, čo počujeme, nemôžeme ovplyvniť </a:t>
            </a:r>
          </a:p>
          <a:p>
            <a:pPr marL="342900" indent="-342900" algn="l">
              <a:buFont typeface="Arial" panose="020B0604020202020204" pitchFamily="34" charset="0"/>
              <a:buChar char="•"/>
            </a:pPr>
            <a:r>
              <a:rPr lang="sk-SK" sz="2400" dirty="0" smtClean="0">
                <a:solidFill>
                  <a:schemeClr val="tx1"/>
                </a:solidFill>
              </a:rPr>
              <a:t>„prchavosť“, pominuteľnosť počutého</a:t>
            </a:r>
          </a:p>
          <a:p>
            <a:pPr marL="342900" indent="-342900" algn="l">
              <a:buFont typeface="Arial" panose="020B0604020202020204" pitchFamily="34" charset="0"/>
              <a:buChar char="•"/>
            </a:pPr>
            <a:r>
              <a:rPr lang="sk-SK" sz="2400" dirty="0">
                <a:solidFill>
                  <a:schemeClr val="tx1"/>
                </a:solidFill>
              </a:rPr>
              <a:t>b</a:t>
            </a:r>
            <a:r>
              <a:rPr lang="sk-SK" sz="2400" dirty="0" smtClean="0">
                <a:solidFill>
                  <a:schemeClr val="tx1"/>
                </a:solidFill>
              </a:rPr>
              <a:t>ezprostrednosť, priamosť počutého, recepcia je neovládateľný, neriadený proces</a:t>
            </a:r>
          </a:p>
          <a:p>
            <a:pPr marL="342900" indent="-342900" algn="l">
              <a:buFont typeface="Arial" panose="020B0604020202020204" pitchFamily="34" charset="0"/>
              <a:buChar char="•"/>
            </a:pPr>
            <a:r>
              <a:rPr lang="sk-SK" sz="2400" dirty="0" smtClean="0">
                <a:solidFill>
                  <a:schemeClr val="tx1"/>
                </a:solidFill>
              </a:rPr>
              <a:t>paralelný priebeh viacerých kognitívnych procesov (dekódovanie, redukcia, ukladanie, predvídanie, tvorenie hypotéz a ich overovanie a verifikácia prípadne modifikácia)</a:t>
            </a:r>
          </a:p>
          <a:p>
            <a:pPr marL="342900" indent="-342900" algn="l">
              <a:buFont typeface="Arial" panose="020B0604020202020204" pitchFamily="34" charset="0"/>
              <a:buChar char="•"/>
            </a:pPr>
            <a:r>
              <a:rPr lang="sk-SK" sz="2400" dirty="0"/>
              <a:t>j</a:t>
            </a:r>
            <a:r>
              <a:rPr lang="sk-SK" sz="2400" dirty="0" smtClean="0"/>
              <a:t>azyk je spontánny, závisí od momentálnej situácie hovoriaceho, stavba viet je jednoduchá, počúvanie je sprevádzané zvukmi z prostredia, v ktorom prebieha (</a:t>
            </a:r>
            <a:r>
              <a:rPr lang="sk-SK" sz="2400" dirty="0" err="1" smtClean="0"/>
              <a:t>Brinitzer</a:t>
            </a:r>
            <a:r>
              <a:rPr lang="sk-SK" sz="2400" dirty="0" smtClean="0"/>
              <a:t>, </a:t>
            </a:r>
            <a:r>
              <a:rPr lang="sk-SK" sz="2400" dirty="0" err="1" smtClean="0"/>
              <a:t>et</a:t>
            </a:r>
            <a:r>
              <a:rPr lang="sk-SK" sz="2400" dirty="0" smtClean="0"/>
              <a:t> al., 2013, s. 24-25)  </a:t>
            </a:r>
            <a:r>
              <a:rPr lang="sk-SK" sz="2400" dirty="0" smtClean="0">
                <a:solidFill>
                  <a:schemeClr val="tx1"/>
                </a:solidFill>
              </a:rPr>
              <a:t> </a:t>
            </a:r>
            <a:endParaRPr lang="sk-SK"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a:xfrm>
            <a:off x="539552" y="548680"/>
            <a:ext cx="8157592" cy="1359024"/>
          </a:xfrm>
        </p:spPr>
        <p:txBody>
          <a:bodyPr>
            <a:noAutofit/>
          </a:bodyPr>
          <a:lstStyle/>
          <a:p>
            <a:r>
              <a:rPr lang="sk-SK" sz="4000" b="1" dirty="0">
                <a:solidFill>
                  <a:schemeClr val="accent1">
                    <a:lumMod val="50000"/>
                  </a:schemeClr>
                </a:solidFill>
              </a:rPr>
              <a:t>Funkcie počúvania </a:t>
            </a:r>
            <a:r>
              <a:rPr lang="sk-SK" sz="4000" b="1" dirty="0" smtClean="0">
                <a:solidFill>
                  <a:schemeClr val="accent1">
                    <a:lumMod val="50000"/>
                  </a:schemeClr>
                </a:solidFill>
              </a:rPr>
              <a:t>vo </a:t>
            </a:r>
            <a:r>
              <a:rPr lang="sk-SK" sz="4000" b="1" dirty="0">
                <a:solidFill>
                  <a:schemeClr val="accent1">
                    <a:lumMod val="50000"/>
                  </a:schemeClr>
                </a:solidFill>
              </a:rPr>
              <a:t>výučbe cudzích jazykov</a:t>
            </a:r>
          </a:p>
        </p:txBody>
      </p:sp>
      <p:sp>
        <p:nvSpPr>
          <p:cNvPr id="4" name="Zástupný symbol obsahu 3"/>
          <p:cNvSpPr>
            <a:spLocks noGrp="1"/>
          </p:cNvSpPr>
          <p:nvPr>
            <p:ph idx="1"/>
          </p:nvPr>
        </p:nvSpPr>
        <p:spPr>
          <a:xfrm>
            <a:off x="457200" y="2348880"/>
            <a:ext cx="8229600" cy="3960440"/>
          </a:xfrm>
        </p:spPr>
        <p:txBody>
          <a:bodyPr>
            <a:normAutofit/>
          </a:bodyPr>
          <a:lstStyle/>
          <a:p>
            <a:r>
              <a:rPr lang="sk-SK" sz="2400" dirty="0"/>
              <a:t>p</a:t>
            </a:r>
            <a:r>
              <a:rPr lang="sk-SK" sz="2400" dirty="0" smtClean="0"/>
              <a:t>rostriedok na spoznanie a porozumenie </a:t>
            </a:r>
            <a:r>
              <a:rPr lang="sk-SK" sz="2400" b="1" dirty="0" smtClean="0"/>
              <a:t>hovorenej reči</a:t>
            </a:r>
            <a:endParaRPr lang="sk-SK" sz="2400" dirty="0" smtClean="0"/>
          </a:p>
          <a:p>
            <a:r>
              <a:rPr lang="sk-SK" sz="2400" dirty="0"/>
              <a:t>p</a:t>
            </a:r>
            <a:r>
              <a:rPr lang="sk-SK" sz="2400" dirty="0" smtClean="0"/>
              <a:t>rostriedok na </a:t>
            </a:r>
            <a:r>
              <a:rPr lang="sk-SK" sz="2400" b="1" dirty="0" smtClean="0"/>
              <a:t>získanie </a:t>
            </a:r>
            <a:r>
              <a:rPr lang="sk-SK" sz="2400" dirty="0" smtClean="0"/>
              <a:t>určitej </a:t>
            </a:r>
            <a:r>
              <a:rPr lang="sk-SK" sz="2400" b="1" dirty="0" smtClean="0"/>
              <a:t>informácie</a:t>
            </a:r>
            <a:r>
              <a:rPr lang="sk-SK" sz="2400" dirty="0" smtClean="0"/>
              <a:t> (kognitívne učebné ciele), ale aj na </a:t>
            </a:r>
            <a:r>
              <a:rPr lang="sk-SK" sz="2400" b="1" dirty="0" smtClean="0"/>
              <a:t>formovanie postojov a osobnosti </a:t>
            </a:r>
            <a:r>
              <a:rPr lang="sk-SK" sz="2400" dirty="0" smtClean="0"/>
              <a:t>učiacich sa (socio-afektívne učebné ciele) – </a:t>
            </a:r>
            <a:r>
              <a:rPr lang="sk-SK" sz="2400" i="1" dirty="0" smtClean="0"/>
              <a:t>príklad: spoznať hymnu danej krajiny, v NJ spoznať hymnu EÚ</a:t>
            </a:r>
            <a:endParaRPr lang="sk-SK" sz="2400" dirty="0" smtClean="0"/>
          </a:p>
          <a:p>
            <a:r>
              <a:rPr lang="sk-SK" sz="2400" dirty="0"/>
              <a:t>p</a:t>
            </a:r>
            <a:r>
              <a:rPr lang="sk-SK" sz="2400" dirty="0" smtClean="0"/>
              <a:t>očúvanie ako </a:t>
            </a:r>
            <a:r>
              <a:rPr lang="sk-SK" sz="2400" b="1" dirty="0" smtClean="0"/>
              <a:t>prostriedok vedúci k rozvoju počúvania s porozumením</a:t>
            </a:r>
            <a:r>
              <a:rPr lang="sk-SK" sz="2400" dirty="0" smtClean="0"/>
              <a:t> – rozvíjanie schopnosti porozumieť cudzojazyčnému textu pomocou istých stratégií </a:t>
            </a:r>
          </a:p>
          <a:p>
            <a:pPr marL="0" indent="0">
              <a:buNone/>
            </a:pPr>
            <a:endParaRPr lang="sk-SK" sz="2400" dirty="0" smtClean="0"/>
          </a:p>
        </p:txBody>
      </p:sp>
    </p:spTree>
    <p:extLst>
      <p:ext uri="{BB962C8B-B14F-4D97-AF65-F5344CB8AC3E}">
        <p14:creationId xmlns:p14="http://schemas.microsoft.com/office/powerpoint/2010/main" val="1648523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5" name="Nadpis 4"/>
          <p:cNvSpPr>
            <a:spLocks noGrp="1"/>
          </p:cNvSpPr>
          <p:nvPr>
            <p:ph type="title"/>
          </p:nvPr>
        </p:nvSpPr>
        <p:spPr>
          <a:xfrm>
            <a:off x="457200" y="620688"/>
            <a:ext cx="8229600" cy="1152128"/>
          </a:xfrm>
        </p:spPr>
        <p:txBody>
          <a:bodyPr>
            <a:noAutofit/>
          </a:bodyPr>
          <a:lstStyle/>
          <a:p>
            <a:r>
              <a:rPr lang="sk-SK" sz="4000" b="1" dirty="0">
                <a:solidFill>
                  <a:schemeClr val="accent1">
                    <a:lumMod val="50000"/>
                  </a:schemeClr>
                </a:solidFill>
              </a:rPr>
              <a:t>Testovanie počúvania s porozumením vo výučbe cudzích jazykov</a:t>
            </a:r>
          </a:p>
        </p:txBody>
      </p:sp>
      <p:sp>
        <p:nvSpPr>
          <p:cNvPr id="6" name="Zástupný symbol obsahu 5"/>
          <p:cNvSpPr>
            <a:spLocks noGrp="1"/>
          </p:cNvSpPr>
          <p:nvPr>
            <p:ph idx="1"/>
          </p:nvPr>
        </p:nvSpPr>
        <p:spPr>
          <a:xfrm>
            <a:off x="457200" y="1844824"/>
            <a:ext cx="8229600" cy="4536504"/>
          </a:xfrm>
        </p:spPr>
        <p:txBody>
          <a:bodyPr>
            <a:noAutofit/>
          </a:bodyPr>
          <a:lstStyle/>
          <a:p>
            <a:r>
              <a:rPr lang="sk-SK" sz="2100" dirty="0"/>
              <a:t>p</a:t>
            </a:r>
            <a:r>
              <a:rPr lang="sk-SK" sz="2100" dirty="0" smtClean="0"/>
              <a:t>ochopenie </a:t>
            </a:r>
            <a:r>
              <a:rPr lang="sk-SK" sz="2100" b="1" dirty="0" smtClean="0"/>
              <a:t>priameho významu </a:t>
            </a:r>
            <a:r>
              <a:rPr lang="sk-SK" sz="2100" dirty="0" smtClean="0"/>
              <a:t>(explicitná informácia) – schopnosť porozumieť hovorenému textu na globálnej/detailnej úrovni (porozumenie informáciám, ktoré sú priamo vyjadrené v texte)</a:t>
            </a:r>
          </a:p>
          <a:p>
            <a:r>
              <a:rPr lang="sk-SK" sz="2100" dirty="0"/>
              <a:t>p</a:t>
            </a:r>
            <a:r>
              <a:rPr lang="sk-SK" sz="2100" dirty="0" smtClean="0"/>
              <a:t>ochopenie </a:t>
            </a:r>
            <a:r>
              <a:rPr lang="sk-SK" sz="2100" b="1" dirty="0" smtClean="0"/>
              <a:t>vyvodeného významu </a:t>
            </a:r>
            <a:r>
              <a:rPr lang="sk-SK" sz="2100" dirty="0" smtClean="0"/>
              <a:t>(implicitná informácia) – pochopenie komunikatívnej funkcie výrokov, dedukcia významu neznámych slov na základe kontextu (porozumenie informácií, ktoré nie sú priamo povedané, ale je možné si ich na základe počúvania textu vyvodiť)</a:t>
            </a:r>
          </a:p>
          <a:p>
            <a:r>
              <a:rPr lang="sk-SK" sz="2100" dirty="0"/>
              <a:t>p</a:t>
            </a:r>
            <a:r>
              <a:rPr lang="sk-SK" sz="2100" dirty="0" smtClean="0"/>
              <a:t>ochopenie </a:t>
            </a:r>
            <a:r>
              <a:rPr lang="sk-SK" sz="2100" b="1" dirty="0" smtClean="0"/>
              <a:t>nepriameho významu </a:t>
            </a:r>
            <a:r>
              <a:rPr lang="sk-SK" sz="2100" dirty="0" smtClean="0"/>
              <a:t>(fonologické črty, gramatické pojmy, syntaktické štruktúry, gramatické a lexikálna kohézia)</a:t>
            </a:r>
          </a:p>
          <a:p>
            <a:r>
              <a:rPr lang="sk-SK" sz="2100" dirty="0"/>
              <a:t>p</a:t>
            </a:r>
            <a:r>
              <a:rPr lang="sk-SK" sz="2100" dirty="0" smtClean="0"/>
              <a:t>očúvanie a písanie – schopnosť </a:t>
            </a:r>
            <a:r>
              <a:rPr lang="sk-SK" sz="2100" b="1" dirty="0" smtClean="0"/>
              <a:t>vybrať kľúčové informácie </a:t>
            </a:r>
            <a:r>
              <a:rPr lang="sk-SK" sz="2100" dirty="0" smtClean="0"/>
              <a:t>a </a:t>
            </a:r>
            <a:r>
              <a:rPr lang="sk-SK" sz="2100" b="1" dirty="0" smtClean="0"/>
              <a:t>zapísať</a:t>
            </a:r>
            <a:r>
              <a:rPr lang="sk-SK" sz="2100" dirty="0" smtClean="0"/>
              <a:t> ich, najmä pri úlohách s krátkou odpoveďou (Marciová, 2011, s. 26-27)   </a:t>
            </a:r>
          </a:p>
        </p:txBody>
      </p:sp>
    </p:spTree>
    <p:extLst>
      <p:ext uri="{BB962C8B-B14F-4D97-AF65-F5344CB8AC3E}">
        <p14:creationId xmlns:p14="http://schemas.microsoft.com/office/powerpoint/2010/main" val="120770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podklad3.png"/>
          <p:cNvPicPr>
            <a:picLocks noChangeAspect="1"/>
          </p:cNvPicPr>
          <p:nvPr/>
        </p:nvPicPr>
        <p:blipFill>
          <a:blip r:embed="rId2" cstate="print"/>
          <a:stretch>
            <a:fillRect/>
          </a:stretch>
        </p:blipFill>
        <p:spPr>
          <a:xfrm>
            <a:off x="0" y="0"/>
            <a:ext cx="9144000" cy="6858000"/>
          </a:xfrm>
          <a:prstGeom prst="rect">
            <a:avLst/>
          </a:prstGeom>
        </p:spPr>
      </p:pic>
      <p:sp>
        <p:nvSpPr>
          <p:cNvPr id="3" name="Nadpis 2"/>
          <p:cNvSpPr>
            <a:spLocks noGrp="1"/>
          </p:cNvSpPr>
          <p:nvPr>
            <p:ph type="title"/>
          </p:nvPr>
        </p:nvSpPr>
        <p:spPr/>
        <p:txBody>
          <a:bodyPr>
            <a:noAutofit/>
          </a:bodyPr>
          <a:lstStyle/>
          <a:p>
            <a:r>
              <a:rPr lang="sk-SK" sz="4000" b="1" dirty="0">
                <a:solidFill>
                  <a:schemeClr val="accent1">
                    <a:lumMod val="50000"/>
                  </a:schemeClr>
                </a:solidFill>
              </a:rPr>
              <a:t>Tematická klasifikácia </a:t>
            </a:r>
            <a:r>
              <a:rPr lang="sk-SK" sz="4000" b="1" dirty="0" smtClean="0">
                <a:solidFill>
                  <a:schemeClr val="accent1">
                    <a:lumMod val="50000"/>
                  </a:schemeClr>
                </a:solidFill>
              </a:rPr>
              <a:t> </a:t>
            </a:r>
            <a:br>
              <a:rPr lang="sk-SK" sz="4000" b="1" dirty="0" smtClean="0">
                <a:solidFill>
                  <a:schemeClr val="accent1">
                    <a:lumMod val="50000"/>
                  </a:schemeClr>
                </a:solidFill>
              </a:rPr>
            </a:br>
            <a:r>
              <a:rPr lang="sk-SK" sz="4000" b="1" dirty="0" smtClean="0">
                <a:solidFill>
                  <a:schemeClr val="accent1">
                    <a:lumMod val="50000"/>
                  </a:schemeClr>
                </a:solidFill>
              </a:rPr>
              <a:t>v systéme </a:t>
            </a:r>
            <a:r>
              <a:rPr lang="sk-SK" sz="4000" b="1" dirty="0" err="1" smtClean="0">
                <a:solidFill>
                  <a:schemeClr val="accent1">
                    <a:lumMod val="50000"/>
                  </a:schemeClr>
                </a:solidFill>
              </a:rPr>
              <a:t>E-test</a:t>
            </a:r>
            <a:endParaRPr lang="sk-SK" sz="4000" b="1" dirty="0">
              <a:solidFill>
                <a:schemeClr val="accent1">
                  <a:lumMod val="50000"/>
                </a:schemeClr>
              </a:solidFill>
            </a:endParaRPr>
          </a:p>
        </p:txBody>
      </p:sp>
      <p:sp>
        <p:nvSpPr>
          <p:cNvPr id="4" name="Zástupný symbol obsahu 3"/>
          <p:cNvSpPr>
            <a:spLocks noGrp="1"/>
          </p:cNvSpPr>
          <p:nvPr>
            <p:ph idx="1"/>
          </p:nvPr>
        </p:nvSpPr>
        <p:spPr>
          <a:xfrm>
            <a:off x="457200" y="1988840"/>
            <a:ext cx="8229600" cy="4464496"/>
          </a:xfrm>
        </p:spPr>
        <p:txBody>
          <a:bodyPr>
            <a:normAutofit fontScale="92500"/>
          </a:bodyPr>
          <a:lstStyle/>
          <a:p>
            <a:pPr marL="0" indent="0">
              <a:buNone/>
            </a:pPr>
            <a:r>
              <a:rPr lang="sk-SK" sz="2400" dirty="0" smtClean="0"/>
              <a:t>Členenie počúvania s porozumením na </a:t>
            </a:r>
            <a:r>
              <a:rPr lang="sk-SK" sz="2400" dirty="0" err="1" smtClean="0"/>
              <a:t>podkategórie</a:t>
            </a:r>
            <a:r>
              <a:rPr lang="sk-SK" sz="2400" dirty="0" smtClean="0"/>
              <a:t>:</a:t>
            </a:r>
          </a:p>
          <a:p>
            <a:r>
              <a:rPr lang="sk-SK" sz="2400" dirty="0"/>
              <a:t>p</a:t>
            </a:r>
            <a:r>
              <a:rPr lang="sk-SK" sz="2400" dirty="0" smtClean="0"/>
              <a:t>očúvanie zamerané na </a:t>
            </a:r>
            <a:r>
              <a:rPr lang="sk-SK" sz="2400" b="1" dirty="0" smtClean="0"/>
              <a:t>globálne porozumenie</a:t>
            </a:r>
            <a:r>
              <a:rPr lang="sk-SK" sz="2400" dirty="0" smtClean="0"/>
              <a:t>,</a:t>
            </a:r>
          </a:p>
          <a:p>
            <a:r>
              <a:rPr lang="sk-SK" sz="2400" dirty="0"/>
              <a:t>p</a:t>
            </a:r>
            <a:r>
              <a:rPr lang="sk-SK" sz="2400" dirty="0" smtClean="0"/>
              <a:t>očúvanie zamerané na </a:t>
            </a:r>
            <a:r>
              <a:rPr lang="sk-SK" sz="2400" b="1" dirty="0" smtClean="0"/>
              <a:t>detailné porozumenie</a:t>
            </a:r>
            <a:r>
              <a:rPr lang="sk-SK" sz="2400" dirty="0" smtClean="0"/>
              <a:t>,</a:t>
            </a:r>
          </a:p>
          <a:p>
            <a:r>
              <a:rPr lang="sk-SK" sz="2400" dirty="0"/>
              <a:t>p</a:t>
            </a:r>
            <a:r>
              <a:rPr lang="sk-SK" sz="2400" dirty="0" smtClean="0"/>
              <a:t>očúvanie zamerané na </a:t>
            </a:r>
            <a:r>
              <a:rPr lang="sk-SK" sz="2400" b="1" dirty="0" smtClean="0"/>
              <a:t>pochopenie naznačených súvislostí </a:t>
            </a:r>
            <a:r>
              <a:rPr lang="sk-SK" sz="2400" dirty="0" smtClean="0"/>
              <a:t>(</a:t>
            </a:r>
            <a:r>
              <a:rPr lang="de-DE" sz="2400" dirty="0"/>
              <a:t>v CP </a:t>
            </a:r>
            <a:r>
              <a:rPr lang="de-DE" sz="2400" dirty="0" err="1"/>
              <a:t>pre</a:t>
            </a:r>
            <a:r>
              <a:rPr lang="de-DE" sz="2400" dirty="0"/>
              <a:t> </a:t>
            </a:r>
            <a:r>
              <a:rPr lang="de-DE" sz="2400" dirty="0" err="1"/>
              <a:t>jazykov</a:t>
            </a:r>
            <a:r>
              <a:rPr lang="sk-SK" sz="2400" dirty="0"/>
              <a:t>ú úroveň C1</a:t>
            </a:r>
            <a:r>
              <a:rPr lang="sk-SK" sz="2400" dirty="0" smtClean="0"/>
              <a:t>).</a:t>
            </a:r>
            <a:endParaRPr lang="sk-SK" sz="2400" dirty="0" smtClean="0"/>
          </a:p>
          <a:p>
            <a:pPr marL="0" indent="0">
              <a:buNone/>
            </a:pPr>
            <a:endParaRPr lang="sk-SK" sz="2400" dirty="0" smtClean="0"/>
          </a:p>
          <a:p>
            <a:pPr marL="0" indent="0">
              <a:buNone/>
            </a:pPr>
            <a:r>
              <a:rPr lang="sk-SK" sz="2400" dirty="0" smtClean="0"/>
              <a:t>Členenie jednotlivých </a:t>
            </a:r>
            <a:r>
              <a:rPr lang="sk-SK" sz="2400" dirty="0" err="1" smtClean="0"/>
              <a:t>podkategórií</a:t>
            </a:r>
            <a:r>
              <a:rPr lang="sk-SK" sz="2400" dirty="0" smtClean="0"/>
              <a:t> počúvania s porozumením podľa:</a:t>
            </a:r>
          </a:p>
          <a:p>
            <a:r>
              <a:rPr lang="sk-SK" sz="2400" b="1" dirty="0" smtClean="0"/>
              <a:t>typov úloh </a:t>
            </a:r>
            <a:endParaRPr lang="sk-SK" sz="2400" dirty="0" smtClean="0"/>
          </a:p>
          <a:p>
            <a:r>
              <a:rPr lang="sk-SK" sz="2400" b="1" dirty="0" smtClean="0"/>
              <a:t>tematických okruhov </a:t>
            </a:r>
            <a:r>
              <a:rPr lang="sk-SK" sz="2400" dirty="0" smtClean="0"/>
              <a:t>zodpovedajúcich príslušnému </a:t>
            </a:r>
            <a:r>
              <a:rPr lang="sk-SK" sz="2400" i="1" dirty="0" smtClean="0"/>
              <a:t>Štátnemu vzdelávaciemu programu </a:t>
            </a:r>
            <a:r>
              <a:rPr lang="sk-SK" sz="2400" dirty="0" smtClean="0"/>
              <a:t>(ďalej len </a:t>
            </a:r>
            <a:r>
              <a:rPr lang="sk-SK" sz="2400" i="1" dirty="0" smtClean="0"/>
              <a:t>ŠVP</a:t>
            </a:r>
            <a:r>
              <a:rPr lang="sk-SK" sz="2400" dirty="0" smtClean="0"/>
              <a:t>) a </a:t>
            </a:r>
            <a:r>
              <a:rPr lang="sk-SK" sz="2400" i="1" dirty="0" smtClean="0"/>
              <a:t>Cieľovým požiadavkám na vedomosti a zručnosti maturantov </a:t>
            </a:r>
            <a:r>
              <a:rPr lang="sk-SK" sz="2400" dirty="0" smtClean="0"/>
              <a:t>(ďalej len </a:t>
            </a:r>
            <a:r>
              <a:rPr lang="sk-SK" sz="2400" i="1" dirty="0" smtClean="0"/>
              <a:t>CP</a:t>
            </a:r>
            <a:r>
              <a:rPr lang="sk-SK" sz="2400" dirty="0" smtClean="0"/>
              <a:t>)</a:t>
            </a:r>
          </a:p>
        </p:txBody>
      </p:sp>
    </p:spTree>
    <p:extLst>
      <p:ext uri="{BB962C8B-B14F-4D97-AF65-F5344CB8AC3E}">
        <p14:creationId xmlns:p14="http://schemas.microsoft.com/office/powerpoint/2010/main" val="135221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descr="podklad3.png"/>
          <p:cNvPicPr>
            <a:picLocks noChangeAspect="1"/>
          </p:cNvPicPr>
          <p:nvPr/>
        </p:nvPicPr>
        <p:blipFill>
          <a:blip r:embed="rId2" cstate="print"/>
          <a:stretch>
            <a:fillRect/>
          </a:stretch>
        </p:blipFill>
        <p:spPr>
          <a:xfrm>
            <a:off x="14308" y="-27384"/>
            <a:ext cx="9144000" cy="6858000"/>
          </a:xfrm>
          <a:prstGeom prst="rect">
            <a:avLst/>
          </a:prstGeom>
        </p:spPr>
      </p:pic>
      <p:sp>
        <p:nvSpPr>
          <p:cNvPr id="2" name="Nadpis 1"/>
          <p:cNvSpPr>
            <a:spLocks noGrp="1"/>
          </p:cNvSpPr>
          <p:nvPr>
            <p:ph type="title"/>
          </p:nvPr>
        </p:nvSpPr>
        <p:spPr/>
        <p:txBody>
          <a:bodyPr>
            <a:normAutofit fontScale="90000"/>
          </a:bodyPr>
          <a:lstStyle/>
          <a:p>
            <a:r>
              <a:rPr lang="sk-SK" b="1" dirty="0">
                <a:solidFill>
                  <a:schemeClr val="accent1">
                    <a:lumMod val="50000"/>
                  </a:schemeClr>
                </a:solidFill>
              </a:rPr>
              <a:t>Tematická klasifikácia  </a:t>
            </a:r>
            <a:br>
              <a:rPr lang="sk-SK" b="1" dirty="0">
                <a:solidFill>
                  <a:schemeClr val="accent1">
                    <a:lumMod val="50000"/>
                  </a:schemeClr>
                </a:solidFill>
              </a:rPr>
            </a:br>
            <a:r>
              <a:rPr lang="sk-SK" b="1" dirty="0" smtClean="0">
                <a:solidFill>
                  <a:schemeClr val="accent1">
                    <a:lumMod val="50000"/>
                  </a:schemeClr>
                </a:solidFill>
              </a:rPr>
              <a:t>v systéme </a:t>
            </a:r>
            <a:r>
              <a:rPr lang="sk-SK" b="1" dirty="0" err="1" smtClean="0">
                <a:solidFill>
                  <a:schemeClr val="accent1">
                    <a:lumMod val="50000"/>
                  </a:schemeClr>
                </a:solidFill>
              </a:rPr>
              <a:t>E-test</a:t>
            </a:r>
            <a:endParaRPr lang="sk-SK" dirty="0"/>
          </a:p>
        </p:txBody>
      </p:sp>
      <p:pic>
        <p:nvPicPr>
          <p:cNvPr id="7" name="Picture 3" descr="C:\Users\kucharova\AppData\Local\Microsoft\Windows\Temporary Internet Files\Content.Outlook\R4VSONW9\Snímka1 (2).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71600" y="1700808"/>
            <a:ext cx="3960714" cy="2679306"/>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pic>
        <p:nvPicPr>
          <p:cNvPr id="8" name="Picture 4" descr="C:\Users\kucharova\AppData\Local\Microsoft\Windows\Temporary Internet Files\Content.Outlook\R4VSONW9\Snímka2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4380114"/>
            <a:ext cx="5535901" cy="1641174"/>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58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descr="podklad3.png"/>
          <p:cNvPicPr>
            <a:picLocks noChangeAspect="1"/>
          </p:cNvPicPr>
          <p:nvPr/>
        </p:nvPicPr>
        <p:blipFill>
          <a:blip r:embed="rId2" cstate="print"/>
          <a:stretch>
            <a:fillRect/>
          </a:stretch>
        </p:blipFill>
        <p:spPr>
          <a:xfrm>
            <a:off x="6804" y="0"/>
            <a:ext cx="9144000" cy="6858000"/>
          </a:xfrm>
          <a:prstGeom prst="rect">
            <a:avLst/>
          </a:prstGeom>
        </p:spPr>
      </p:pic>
      <p:sp>
        <p:nvSpPr>
          <p:cNvPr id="2" name="Nadpis 1"/>
          <p:cNvSpPr>
            <a:spLocks noGrp="1"/>
          </p:cNvSpPr>
          <p:nvPr>
            <p:ph type="title"/>
          </p:nvPr>
        </p:nvSpPr>
        <p:spPr/>
        <p:txBody>
          <a:bodyPr>
            <a:normAutofit fontScale="90000"/>
          </a:bodyPr>
          <a:lstStyle/>
          <a:p>
            <a:r>
              <a:rPr lang="sk-SK" b="1" dirty="0">
                <a:solidFill>
                  <a:schemeClr val="accent1">
                    <a:lumMod val="50000"/>
                  </a:schemeClr>
                </a:solidFill>
              </a:rPr>
              <a:t>Tematická klasifikácia  </a:t>
            </a:r>
            <a:br>
              <a:rPr lang="sk-SK" b="1" dirty="0">
                <a:solidFill>
                  <a:schemeClr val="accent1">
                    <a:lumMod val="50000"/>
                  </a:schemeClr>
                </a:solidFill>
              </a:rPr>
            </a:br>
            <a:r>
              <a:rPr lang="sk-SK" b="1" dirty="0">
                <a:solidFill>
                  <a:schemeClr val="accent1">
                    <a:lumMod val="50000"/>
                  </a:schemeClr>
                </a:solidFill>
              </a:rPr>
              <a:t>v systéme </a:t>
            </a:r>
            <a:r>
              <a:rPr lang="sk-SK" b="1" dirty="0" err="1">
                <a:solidFill>
                  <a:schemeClr val="accent1">
                    <a:lumMod val="50000"/>
                  </a:schemeClr>
                </a:solidFill>
              </a:rPr>
              <a:t>E-test</a:t>
            </a:r>
            <a:endParaRPr lang="sk-SK" dirty="0"/>
          </a:p>
        </p:txBody>
      </p:sp>
      <p:pic>
        <p:nvPicPr>
          <p:cNvPr id="8" name="Picture 2" descr="C:\Users\kucharova\AppData\Local\Microsoft\Windows\Temporary Internet Files\Content.Outlook\R4VSONW9\Snímka3 (2).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99592" y="1484784"/>
            <a:ext cx="4372586" cy="2743583"/>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pic>
        <p:nvPicPr>
          <p:cNvPr id="9" name="Picture 3" descr="C:\Users\kucharova\AppData\Local\Microsoft\Windows\Temporary Internet Files\Content.Outlook\R4VSONW9\Snímka4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4149080"/>
            <a:ext cx="4115375" cy="2267267"/>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46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ok 3" descr="podklad3.png"/>
          <p:cNvPicPr>
            <a:picLocks noChangeAspect="1"/>
          </p:cNvPicPr>
          <p:nvPr/>
        </p:nvPicPr>
        <p:blipFill>
          <a:blip r:embed="rId2" cstate="print"/>
          <a:stretch>
            <a:fillRect/>
          </a:stretch>
        </p:blipFill>
        <p:spPr>
          <a:xfrm>
            <a:off x="0" y="0"/>
            <a:ext cx="9144000" cy="6858000"/>
          </a:xfrm>
          <a:prstGeom prst="rect">
            <a:avLst/>
          </a:prstGeom>
        </p:spPr>
      </p:pic>
      <p:sp>
        <p:nvSpPr>
          <p:cNvPr id="2" name="Nadpis 1"/>
          <p:cNvSpPr>
            <a:spLocks noGrp="1"/>
          </p:cNvSpPr>
          <p:nvPr>
            <p:ph type="title"/>
          </p:nvPr>
        </p:nvSpPr>
        <p:spPr/>
        <p:txBody>
          <a:bodyPr>
            <a:normAutofit fontScale="90000"/>
          </a:bodyPr>
          <a:lstStyle/>
          <a:p>
            <a:r>
              <a:rPr lang="sk-SK" b="1" dirty="0">
                <a:solidFill>
                  <a:schemeClr val="accent1">
                    <a:lumMod val="50000"/>
                  </a:schemeClr>
                </a:solidFill>
              </a:rPr>
              <a:t>Tematická klasifikácia  </a:t>
            </a:r>
            <a:br>
              <a:rPr lang="sk-SK" b="1" dirty="0">
                <a:solidFill>
                  <a:schemeClr val="accent1">
                    <a:lumMod val="50000"/>
                  </a:schemeClr>
                </a:solidFill>
              </a:rPr>
            </a:br>
            <a:r>
              <a:rPr lang="sk-SK" b="1" dirty="0">
                <a:solidFill>
                  <a:schemeClr val="accent1">
                    <a:lumMod val="50000"/>
                  </a:schemeClr>
                </a:solidFill>
              </a:rPr>
              <a:t>v </a:t>
            </a:r>
            <a:r>
              <a:rPr lang="sk-SK" b="1" dirty="0" smtClean="0">
                <a:solidFill>
                  <a:schemeClr val="accent1">
                    <a:lumMod val="50000"/>
                  </a:schemeClr>
                </a:solidFill>
              </a:rPr>
              <a:t>systéme </a:t>
            </a:r>
            <a:r>
              <a:rPr lang="sk-SK" b="1" dirty="0" err="1" smtClean="0">
                <a:solidFill>
                  <a:schemeClr val="accent1">
                    <a:lumMod val="50000"/>
                  </a:schemeClr>
                </a:solidFill>
              </a:rPr>
              <a:t>E-test</a:t>
            </a:r>
            <a:endParaRPr lang="sk-SK" dirty="0"/>
          </a:p>
        </p:txBody>
      </p:sp>
      <p:graphicFrame>
        <p:nvGraphicFramePr>
          <p:cNvPr id="5" name="Zástupný symbol obsahu 4"/>
          <p:cNvGraphicFramePr>
            <a:graphicFrameLocks noGrp="1"/>
          </p:cNvGraphicFramePr>
          <p:nvPr>
            <p:ph idx="1"/>
            <p:extLst>
              <p:ext uri="{D42A27DB-BD31-4B8C-83A1-F6EECF244321}">
                <p14:modId xmlns:p14="http://schemas.microsoft.com/office/powerpoint/2010/main" val="1723804856"/>
              </p:ext>
            </p:extLst>
          </p:nvPr>
        </p:nvGraphicFramePr>
        <p:xfrm>
          <a:off x="446856" y="2100200"/>
          <a:ext cx="8229600" cy="2840968"/>
        </p:xfrm>
        <a:graphic>
          <a:graphicData uri="http://schemas.openxmlformats.org/drawingml/2006/table">
            <a:tbl>
              <a:tblPr firstRow="1" bandRow="1">
                <a:tableStyleId>{5C22544A-7EE6-4342-B048-85BDC9FD1C3A}</a:tableStyleId>
              </a:tblPr>
              <a:tblGrid>
                <a:gridCol w="4114800"/>
                <a:gridCol w="4114800"/>
              </a:tblGrid>
              <a:tr h="529237">
                <a:tc>
                  <a:txBody>
                    <a:bodyPr/>
                    <a:lstStyle/>
                    <a:p>
                      <a:r>
                        <a:rPr lang="sk-SK" sz="1600" dirty="0" err="1" smtClean="0">
                          <a:solidFill>
                            <a:schemeClr val="tx1"/>
                          </a:solidFill>
                        </a:rPr>
                        <a:t>Podkategória</a:t>
                      </a:r>
                      <a:r>
                        <a:rPr lang="sk-SK" sz="1600" dirty="0" smtClean="0">
                          <a:solidFill>
                            <a:schemeClr val="tx1"/>
                          </a:solidFill>
                        </a:rPr>
                        <a:t>  počúvania s porozumením</a:t>
                      </a:r>
                      <a:endParaRPr lang="sk-SK" sz="1600" dirty="0">
                        <a:solidFill>
                          <a:schemeClr val="tx1"/>
                        </a:solidFill>
                      </a:endParaRPr>
                    </a:p>
                  </a:txBody>
                  <a:tcPr/>
                </a:tc>
                <a:tc>
                  <a:txBody>
                    <a:bodyPr/>
                    <a:lstStyle/>
                    <a:p>
                      <a:r>
                        <a:rPr lang="sk-SK" sz="1600" dirty="0" smtClean="0">
                          <a:solidFill>
                            <a:schemeClr val="tx1"/>
                          </a:solidFill>
                        </a:rPr>
                        <a:t>Výkonový štandard</a:t>
                      </a:r>
                      <a:endParaRPr lang="sk-SK" sz="1600" dirty="0">
                        <a:solidFill>
                          <a:schemeClr val="tx1"/>
                        </a:solidFill>
                      </a:endParaRPr>
                    </a:p>
                  </a:txBody>
                  <a:tcPr/>
                </a:tc>
              </a:tr>
              <a:tr h="646242">
                <a:tc rowSpan="4">
                  <a:txBody>
                    <a:bodyPr/>
                    <a:lstStyle/>
                    <a:p>
                      <a:pPr algn="l"/>
                      <a:r>
                        <a:rPr lang="sk-SK" sz="1600" b="0" kern="1200" dirty="0" smtClean="0">
                          <a:solidFill>
                            <a:schemeClr val="dk1"/>
                          </a:solidFill>
                          <a:effectLst/>
                          <a:latin typeface="+mn-lt"/>
                          <a:ea typeface="+mn-ea"/>
                          <a:cs typeface="+mn-cs"/>
                        </a:rPr>
                        <a:t>Počúvanie zamerané na globálne porozumenie  (porozumenie dôležitým informáciám)</a:t>
                      </a:r>
                      <a:endParaRPr lang="sk-SK" sz="1600" b="0" dirty="0"/>
                    </a:p>
                  </a:txBody>
                  <a:tcPr/>
                </a:tc>
                <a:tc>
                  <a:txBody>
                    <a:bodyPr/>
                    <a:lstStyle/>
                    <a:p>
                      <a:pPr>
                        <a:lnSpc>
                          <a:spcPct val="115000"/>
                        </a:lnSpc>
                        <a:spcAft>
                          <a:spcPts val="0"/>
                        </a:spcAft>
                      </a:pPr>
                      <a:r>
                        <a:rPr lang="sk-SK" sz="1600" dirty="0">
                          <a:effectLst/>
                          <a:latin typeface="Calibri"/>
                          <a:ea typeface="Calibri"/>
                          <a:cs typeface="Times New Roman"/>
                        </a:rPr>
                        <a:t>Porozumenie vetám, slovným spojeniam a slovám, jednoduchým pokynom</a:t>
                      </a:r>
                    </a:p>
                  </a:txBody>
                  <a:tcPr marL="68580" marR="68580" marT="0" marB="0"/>
                </a:tc>
              </a:tr>
              <a:tr h="625834">
                <a:tc vMerge="1">
                  <a:txBody>
                    <a:bodyPr/>
                    <a:lstStyle/>
                    <a:p>
                      <a:endParaRPr lang="sk-SK" sz="1600" dirty="0"/>
                    </a:p>
                  </a:txBody>
                  <a:tcPr/>
                </a:tc>
                <a:tc>
                  <a:txBody>
                    <a:bodyPr/>
                    <a:lstStyle/>
                    <a:p>
                      <a:pPr>
                        <a:lnSpc>
                          <a:spcPct val="115000"/>
                        </a:lnSpc>
                        <a:spcAft>
                          <a:spcPts val="0"/>
                        </a:spcAft>
                      </a:pPr>
                      <a:r>
                        <a:rPr lang="sk-SK" sz="1600" dirty="0">
                          <a:effectLst/>
                          <a:latin typeface="Calibri"/>
                          <a:ea typeface="Calibri"/>
                          <a:cs typeface="Times New Roman"/>
                        </a:rPr>
                        <a:t>Pochopenie hlavnej myšlienky (dôležitých informácií)</a:t>
                      </a:r>
                    </a:p>
                  </a:txBody>
                  <a:tcPr marL="68580" marR="68580" marT="0" marB="0"/>
                </a:tc>
              </a:tr>
              <a:tr h="413821">
                <a:tc vMerge="1">
                  <a:txBody>
                    <a:bodyPr/>
                    <a:lstStyle/>
                    <a:p>
                      <a:endParaRPr lang="sk-SK" sz="1600" dirty="0"/>
                    </a:p>
                  </a:txBody>
                  <a:tcPr/>
                </a:tc>
                <a:tc>
                  <a:txBody>
                    <a:bodyPr/>
                    <a:lstStyle/>
                    <a:p>
                      <a:pPr>
                        <a:lnSpc>
                          <a:spcPct val="115000"/>
                        </a:lnSpc>
                        <a:spcAft>
                          <a:spcPts val="0"/>
                        </a:spcAft>
                      </a:pPr>
                      <a:r>
                        <a:rPr lang="sk-SK" sz="1600" dirty="0">
                          <a:effectLst/>
                          <a:latin typeface="Calibri"/>
                          <a:ea typeface="Calibri"/>
                          <a:cs typeface="Times New Roman"/>
                        </a:rPr>
                        <a:t>Identifikovanie témy hovoreného prejavu</a:t>
                      </a:r>
                    </a:p>
                  </a:txBody>
                  <a:tcPr marL="68580" marR="68580" marT="0" marB="0"/>
                </a:tc>
              </a:tr>
              <a:tr h="625834">
                <a:tc vMerge="1">
                  <a:txBody>
                    <a:bodyPr/>
                    <a:lstStyle/>
                    <a:p>
                      <a:endParaRPr lang="sk-SK" sz="1600" dirty="0"/>
                    </a:p>
                  </a:txBody>
                  <a:tcPr/>
                </a:tc>
                <a:tc>
                  <a:txBody>
                    <a:bodyPr/>
                    <a:lstStyle/>
                    <a:p>
                      <a:pPr>
                        <a:lnSpc>
                          <a:spcPct val="115000"/>
                        </a:lnSpc>
                        <a:spcAft>
                          <a:spcPts val="0"/>
                        </a:spcAft>
                      </a:pPr>
                      <a:r>
                        <a:rPr lang="sk-SK" sz="1600" dirty="0">
                          <a:effectLst/>
                          <a:latin typeface="Calibri"/>
                          <a:ea typeface="Calibri"/>
                          <a:cs typeface="Times New Roman"/>
                        </a:rPr>
                        <a:t>Zachytenie logickej štruktúry hovoreného prejavu</a:t>
                      </a:r>
                    </a:p>
                  </a:txBody>
                  <a:tcPr marL="68580" marR="68580" marT="0" marB="0"/>
                </a:tc>
              </a:tr>
            </a:tbl>
          </a:graphicData>
        </a:graphic>
      </p:graphicFrame>
    </p:spTree>
    <p:extLst>
      <p:ext uri="{BB962C8B-B14F-4D97-AF65-F5344CB8AC3E}">
        <p14:creationId xmlns:p14="http://schemas.microsoft.com/office/powerpoint/2010/main" val="299464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776</TotalTime>
  <Words>1340</Words>
  <Application>Microsoft Office PowerPoint</Application>
  <PresentationFormat>Prezentácia na obrazovke (4:3)</PresentationFormat>
  <Paragraphs>151</Paragraphs>
  <Slides>27</Slides>
  <Notes>0</Notes>
  <HiddenSlides>0</HiddenSlides>
  <MMClips>0</MMClips>
  <ScaleCrop>false</ScaleCrop>
  <HeadingPairs>
    <vt:vector size="4" baseType="variant">
      <vt:variant>
        <vt:lpstr>Motív</vt:lpstr>
      </vt:variant>
      <vt:variant>
        <vt:i4>1</vt:i4>
      </vt:variant>
      <vt:variant>
        <vt:lpstr>Nadpisy snímok</vt:lpstr>
      </vt:variant>
      <vt:variant>
        <vt:i4>27</vt:i4>
      </vt:variant>
    </vt:vector>
  </HeadingPairs>
  <TitlesOfParts>
    <vt:vector size="28" baseType="lpstr">
      <vt:lpstr>Motív Office</vt:lpstr>
      <vt:lpstr>Prezentácia programu PowerPoint</vt:lpstr>
      <vt:lpstr>Obsah</vt:lpstr>
      <vt:lpstr>Počúvanie vo výučbe cudzích jazykov</vt:lpstr>
      <vt:lpstr>Funkcie počúvania vo výučbe cudzích jazykov</vt:lpstr>
      <vt:lpstr>Testovanie počúvania s porozumením vo výučbe cudzích jazykov</vt:lpstr>
      <vt:lpstr>Tematická klasifikácia   v systéme E-test</vt:lpstr>
      <vt:lpstr>Tematická klasifikácia   v systéme E-test</vt:lpstr>
      <vt:lpstr>Tematická klasifikácia   v systéme E-test</vt:lpstr>
      <vt:lpstr>Tematická klasifikácia   v systéme E-test</vt:lpstr>
      <vt:lpstr>Tematická klasifikácia   v systéme E-test</vt:lpstr>
      <vt:lpstr>Výber textov  pri tvorbe úloh zameraných na počúvanie s porozumením</vt:lpstr>
      <vt:lpstr>Výber textov  pri tvorbe úloh zameraných na počúvanie s porozumením</vt:lpstr>
      <vt:lpstr>Výber textov  pri tvorbe úloh zameraných na počúvanie s porozumením</vt:lpstr>
      <vt:lpstr>Prezentácia programu PowerPoint</vt:lpstr>
      <vt:lpstr>Aktivita 1</vt:lpstr>
      <vt:lpstr>Aktivita 1</vt:lpstr>
      <vt:lpstr>Typy úloh na testovanie počúvania s porozumením</vt:lpstr>
      <vt:lpstr>Aktivita 2</vt:lpstr>
      <vt:lpstr>Aktivita 3</vt:lpstr>
      <vt:lpstr>Aktivita 3 – úloha 1</vt:lpstr>
      <vt:lpstr>Aktivita 3 – úloha 1</vt:lpstr>
      <vt:lpstr>Aktivita 3 – úloha 2</vt:lpstr>
      <vt:lpstr>Aktivita 3 – úloha 2</vt:lpstr>
      <vt:lpstr>Aktivita 3 – úloha 3</vt:lpstr>
      <vt:lpstr>Aktivita 3 – úloha 3</vt:lpstr>
      <vt:lpstr>Použitá literatúra</vt:lpstr>
      <vt:lpstr>     Ďakujem za pozornosť.      © Mgr. Jana Kucharová, PhD. Národný ústav certifikovaných meraní vzdelávania  jana.kucharova@nucem.sk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Snímka 1</dc:title>
  <dc:creator>dusan</dc:creator>
  <cp:lastModifiedBy>kucharova</cp:lastModifiedBy>
  <cp:revision>79</cp:revision>
  <dcterms:created xsi:type="dcterms:W3CDTF">2014-06-26T14:50:33Z</dcterms:created>
  <dcterms:modified xsi:type="dcterms:W3CDTF">2014-08-07T13:38:11Z</dcterms:modified>
</cp:coreProperties>
</file>