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74" r:id="rId3"/>
    <p:sldId id="263" r:id="rId4"/>
    <p:sldId id="266" r:id="rId5"/>
    <p:sldId id="265" r:id="rId6"/>
    <p:sldId id="272" r:id="rId7"/>
    <p:sldId id="290" r:id="rId8"/>
    <p:sldId id="292" r:id="rId9"/>
    <p:sldId id="293" r:id="rId10"/>
    <p:sldId id="294" r:id="rId11"/>
    <p:sldId id="257" r:id="rId12"/>
    <p:sldId id="267" r:id="rId13"/>
    <p:sldId id="270" r:id="rId14"/>
    <p:sldId id="258" r:id="rId15"/>
    <p:sldId id="259" r:id="rId16"/>
    <p:sldId id="260" r:id="rId17"/>
    <p:sldId id="275" r:id="rId18"/>
    <p:sldId id="261" r:id="rId19"/>
    <p:sldId id="277" r:id="rId20"/>
    <p:sldId id="289" r:id="rId21"/>
    <p:sldId id="291" r:id="rId22"/>
    <p:sldId id="279" r:id="rId23"/>
    <p:sldId id="280" r:id="rId24"/>
    <p:sldId id="282" r:id="rId25"/>
    <p:sldId id="284" r:id="rId26"/>
    <p:sldId id="286" r:id="rId27"/>
    <p:sldId id="287" r:id="rId28"/>
    <p:sldId id="288" r:id="rId29"/>
  </p:sldIdLst>
  <p:sldSz cx="9144000" cy="6858000" type="screen4x3"/>
  <p:notesSz cx="6858000" cy="9947275"/>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C2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7" autoAdjust="0"/>
    <p:restoredTop sz="94205" autoAdjust="0"/>
  </p:normalViewPr>
  <p:slideViewPr>
    <p:cSldViewPr>
      <p:cViewPr>
        <p:scale>
          <a:sx n="100" d="100"/>
          <a:sy n="100" d="100"/>
        </p:scale>
        <p:origin x="-1950" y="-3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hlavičky 1"/>
          <p:cNvSpPr>
            <a:spLocks noGrp="1"/>
          </p:cNvSpPr>
          <p:nvPr>
            <p:ph type="hdr" sz="quarter"/>
          </p:nvPr>
        </p:nvSpPr>
        <p:spPr>
          <a:xfrm>
            <a:off x="0" y="0"/>
            <a:ext cx="2971800" cy="497364"/>
          </a:xfrm>
          <a:prstGeom prst="rect">
            <a:avLst/>
          </a:prstGeom>
        </p:spPr>
        <p:txBody>
          <a:bodyPr vert="horz" lIns="91440" tIns="45720" rIns="91440" bIns="45720" rtlCol="0"/>
          <a:lstStyle>
            <a:lvl1pPr algn="l">
              <a:defRPr sz="1200"/>
            </a:lvl1pPr>
          </a:lstStyle>
          <a:p>
            <a:endParaRPr lang="sk-SK"/>
          </a:p>
        </p:txBody>
      </p:sp>
      <p:sp>
        <p:nvSpPr>
          <p:cNvPr id="3" name="Zástupný symbol dátumu 2"/>
          <p:cNvSpPr>
            <a:spLocks noGrp="1"/>
          </p:cNvSpPr>
          <p:nvPr>
            <p:ph type="dt" idx="1"/>
          </p:nvPr>
        </p:nvSpPr>
        <p:spPr>
          <a:xfrm>
            <a:off x="3884613" y="0"/>
            <a:ext cx="2971800" cy="497364"/>
          </a:xfrm>
          <a:prstGeom prst="rect">
            <a:avLst/>
          </a:prstGeom>
        </p:spPr>
        <p:txBody>
          <a:bodyPr vert="horz" lIns="91440" tIns="45720" rIns="91440" bIns="45720" rtlCol="0"/>
          <a:lstStyle>
            <a:lvl1pPr algn="r">
              <a:defRPr sz="1200"/>
            </a:lvl1pPr>
          </a:lstStyle>
          <a:p>
            <a:fld id="{7F0F0EAA-8468-4B22-84A1-6C246028E9FF}" type="datetimeFigureOut">
              <a:rPr lang="sk-SK" smtClean="0"/>
              <a:t>14. 8. 2014</a:t>
            </a:fld>
            <a:endParaRPr lang="sk-SK"/>
          </a:p>
        </p:txBody>
      </p:sp>
      <p:sp>
        <p:nvSpPr>
          <p:cNvPr id="4" name="Zástupný symbol obrazu snímky 3"/>
          <p:cNvSpPr>
            <a:spLocks noGrp="1" noRot="1" noChangeAspect="1"/>
          </p:cNvSpPr>
          <p:nvPr>
            <p:ph type="sldImg" idx="2"/>
          </p:nvPr>
        </p:nvSpPr>
        <p:spPr>
          <a:xfrm>
            <a:off x="942975" y="746125"/>
            <a:ext cx="4972050" cy="3730625"/>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symbol poznámok 4"/>
          <p:cNvSpPr>
            <a:spLocks noGrp="1"/>
          </p:cNvSpPr>
          <p:nvPr>
            <p:ph type="body" sz="quarter" idx="3"/>
          </p:nvPr>
        </p:nvSpPr>
        <p:spPr>
          <a:xfrm>
            <a:off x="685800" y="4724956"/>
            <a:ext cx="5486400" cy="4476274"/>
          </a:xfrm>
          <a:prstGeom prst="rect">
            <a:avLst/>
          </a:prstGeom>
        </p:spPr>
        <p:txBody>
          <a:bodyPr vert="horz" lIns="91440" tIns="45720" rIns="91440" bIns="45720" rtlCol="0"/>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6" name="Zástupný symbol päty 5"/>
          <p:cNvSpPr>
            <a:spLocks noGrp="1"/>
          </p:cNvSpPr>
          <p:nvPr>
            <p:ph type="ftr" sz="quarter" idx="4"/>
          </p:nvPr>
        </p:nvSpPr>
        <p:spPr>
          <a:xfrm>
            <a:off x="0" y="9448185"/>
            <a:ext cx="2971800" cy="497364"/>
          </a:xfrm>
          <a:prstGeom prst="rect">
            <a:avLst/>
          </a:prstGeom>
        </p:spPr>
        <p:txBody>
          <a:bodyPr vert="horz" lIns="91440" tIns="45720" rIns="91440" bIns="45720" rtlCol="0" anchor="b"/>
          <a:lstStyle>
            <a:lvl1pPr algn="l">
              <a:defRPr sz="1200"/>
            </a:lvl1pPr>
          </a:lstStyle>
          <a:p>
            <a:endParaRPr lang="sk-SK"/>
          </a:p>
        </p:txBody>
      </p:sp>
      <p:sp>
        <p:nvSpPr>
          <p:cNvPr id="7" name="Zástupný symbol čísla snímky 6"/>
          <p:cNvSpPr>
            <a:spLocks noGrp="1"/>
          </p:cNvSpPr>
          <p:nvPr>
            <p:ph type="sldNum" sz="quarter" idx="5"/>
          </p:nvPr>
        </p:nvSpPr>
        <p:spPr>
          <a:xfrm>
            <a:off x="3884613" y="9448185"/>
            <a:ext cx="2971800" cy="497364"/>
          </a:xfrm>
          <a:prstGeom prst="rect">
            <a:avLst/>
          </a:prstGeom>
        </p:spPr>
        <p:txBody>
          <a:bodyPr vert="horz" lIns="91440" tIns="45720" rIns="91440" bIns="45720" rtlCol="0" anchor="b"/>
          <a:lstStyle>
            <a:lvl1pPr algn="r">
              <a:defRPr sz="1200"/>
            </a:lvl1pPr>
          </a:lstStyle>
          <a:p>
            <a:fld id="{999A6B81-C1B3-4EE0-81A8-D550A15F2225}" type="slidenum">
              <a:rPr lang="sk-SK" smtClean="0"/>
              <a:t>‹#›</a:t>
            </a:fld>
            <a:endParaRPr lang="sk-SK"/>
          </a:p>
        </p:txBody>
      </p:sp>
    </p:spTree>
    <p:extLst>
      <p:ext uri="{BB962C8B-B14F-4D97-AF65-F5344CB8AC3E}">
        <p14:creationId xmlns:p14="http://schemas.microsoft.com/office/powerpoint/2010/main" val="278205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sk-SK" smtClean="0"/>
              <a:t>Kliknite sem a upravte štýl predlohy nadpisov.</a:t>
            </a:r>
            <a:endParaRPr lang="sk-SK"/>
          </a:p>
        </p:txBody>
      </p:sp>
      <p:sp>
        <p:nvSpPr>
          <p:cNvPr id="3" name="Podnadpi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k-SK" smtClean="0"/>
              <a:t>Kliknite sem a upravte štýl predlohy podnadpisov.</a:t>
            </a:r>
            <a:endParaRPr lang="sk-SK"/>
          </a:p>
        </p:txBody>
      </p:sp>
      <p:sp>
        <p:nvSpPr>
          <p:cNvPr id="4" name="Zástupný symbol dátumu 3"/>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Kliknite sem a upravte štýl predlohy nadpisov.</a:t>
            </a:r>
            <a:endParaRPr lang="sk-SK"/>
          </a:p>
        </p:txBody>
      </p:sp>
      <p:sp>
        <p:nvSpPr>
          <p:cNvPr id="3" name="Zástupný symbol zvislého textu 2"/>
          <p:cNvSpPr>
            <a:spLocks noGrp="1"/>
          </p:cNvSpPr>
          <p:nvPr>
            <p:ph type="body" orient="vert" idx="1"/>
          </p:nvPr>
        </p:nvSpPr>
        <p:spPr/>
        <p:txBody>
          <a:bodyPr vert="eaVert"/>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6629400" y="274638"/>
            <a:ext cx="2057400" cy="5851525"/>
          </a:xfrm>
        </p:spPr>
        <p:txBody>
          <a:bodyPr vert="eaVert"/>
          <a:lstStyle/>
          <a:p>
            <a:r>
              <a:rPr lang="sk-SK" smtClean="0"/>
              <a:t>Kliknite sem a upravte štýl predlohy nadpisov.</a:t>
            </a:r>
            <a:endParaRPr lang="sk-SK"/>
          </a:p>
        </p:txBody>
      </p:sp>
      <p:sp>
        <p:nvSpPr>
          <p:cNvPr id="3" name="Zástupný symbol zvislého textu 2"/>
          <p:cNvSpPr>
            <a:spLocks noGrp="1"/>
          </p:cNvSpPr>
          <p:nvPr>
            <p:ph type="body" orient="vert" idx="1"/>
          </p:nvPr>
        </p:nvSpPr>
        <p:spPr>
          <a:xfrm>
            <a:off x="457200" y="274638"/>
            <a:ext cx="6019800" cy="5851525"/>
          </a:xfrm>
        </p:spPr>
        <p:txBody>
          <a:bodyPr vert="eaVert"/>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Kliknite sem a upravte štýl predlohy nadpisov.</a:t>
            </a:r>
            <a:endParaRPr lang="sk-SK"/>
          </a:p>
        </p:txBody>
      </p:sp>
      <p:sp>
        <p:nvSpPr>
          <p:cNvPr id="3" name="Zástupný symbol obsahu 2"/>
          <p:cNvSpPr>
            <a:spLocks noGrp="1"/>
          </p:cNvSpPr>
          <p:nvPr>
            <p:ph idx="1"/>
          </p:nvPr>
        </p:nvSpPr>
        <p:spPr/>
        <p:txBody>
          <a:body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sk-SK" smtClean="0"/>
              <a:t>Kliknite sem a upravte štýl predlohy nadpisov.</a:t>
            </a:r>
            <a:endParaRPr lang="sk-SK"/>
          </a:p>
        </p:txBody>
      </p:sp>
      <p:sp>
        <p:nvSpPr>
          <p:cNvPr id="3" name="Zástupný symbol tex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smtClean="0"/>
              <a:t>Kliknite sem a upravte štýly predlohy textu.</a:t>
            </a:r>
          </a:p>
        </p:txBody>
      </p:sp>
      <p:sp>
        <p:nvSpPr>
          <p:cNvPr id="4" name="Zástupný symbol dátumu 3"/>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11"/>
          </p:nvPr>
        </p:nvSpPr>
        <p:spPr/>
        <p:txBody>
          <a:bodyPr/>
          <a:lstStyle/>
          <a:p>
            <a:endParaRPr lang="sk-SK"/>
          </a:p>
        </p:txBody>
      </p:sp>
      <p:sp>
        <p:nvSpPr>
          <p:cNvPr id="6" name="Zástupný symbol čísla snímky 5"/>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Kliknite sem a upravte štýl predlohy nadpisov.</a:t>
            </a:r>
            <a:endParaRPr lang="sk-SK"/>
          </a:p>
        </p:txBody>
      </p:sp>
      <p:sp>
        <p:nvSpPr>
          <p:cNvPr id="3" name="Zástupný symbol obsah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obsah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symbol dátumu 4"/>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6" name="Zástupný symbol päty 5"/>
          <p:cNvSpPr>
            <a:spLocks noGrp="1"/>
          </p:cNvSpPr>
          <p:nvPr>
            <p:ph type="ftr" sz="quarter" idx="11"/>
          </p:nvPr>
        </p:nvSpPr>
        <p:spPr/>
        <p:txBody>
          <a:bodyPr/>
          <a:lstStyle/>
          <a:p>
            <a:endParaRPr lang="sk-SK"/>
          </a:p>
        </p:txBody>
      </p:sp>
      <p:sp>
        <p:nvSpPr>
          <p:cNvPr id="7" name="Zástupný symbol čísla snímky 6"/>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sk-SK" smtClean="0"/>
              <a:t>Kliknite sem a upravte štýl predlohy nadpisov.</a:t>
            </a:r>
            <a:endParaRPr lang="sk-SK"/>
          </a:p>
        </p:txBody>
      </p:sp>
      <p:sp>
        <p:nvSpPr>
          <p:cNvPr id="3" name="Zástupný symbol tex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Kliknite sem a upravte štýly predlohy textu.</a:t>
            </a:r>
          </a:p>
        </p:txBody>
      </p:sp>
      <p:sp>
        <p:nvSpPr>
          <p:cNvPr id="4" name="Zástupný symbol obsah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symbol tex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Kliknite sem a upravte štýly predlohy textu.</a:t>
            </a:r>
          </a:p>
        </p:txBody>
      </p:sp>
      <p:sp>
        <p:nvSpPr>
          <p:cNvPr id="6" name="Zástupný symbol obsah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7" name="Zástupný symbol dátumu 6"/>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8" name="Zástupný symbol päty 7"/>
          <p:cNvSpPr>
            <a:spLocks noGrp="1"/>
          </p:cNvSpPr>
          <p:nvPr>
            <p:ph type="ftr" sz="quarter" idx="11"/>
          </p:nvPr>
        </p:nvSpPr>
        <p:spPr/>
        <p:txBody>
          <a:bodyPr/>
          <a:lstStyle/>
          <a:p>
            <a:endParaRPr lang="sk-SK"/>
          </a:p>
        </p:txBody>
      </p:sp>
      <p:sp>
        <p:nvSpPr>
          <p:cNvPr id="9" name="Zástupný symbol čísla snímky 8"/>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Kliknite sem a upravte štýl predlohy nadpisov.</a:t>
            </a:r>
            <a:endParaRPr lang="sk-SK"/>
          </a:p>
        </p:txBody>
      </p:sp>
      <p:sp>
        <p:nvSpPr>
          <p:cNvPr id="3" name="Zástupný symbol dátumu 2"/>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4" name="Zástupný symbol päty 3"/>
          <p:cNvSpPr>
            <a:spLocks noGrp="1"/>
          </p:cNvSpPr>
          <p:nvPr>
            <p:ph type="ftr" sz="quarter" idx="11"/>
          </p:nvPr>
        </p:nvSpPr>
        <p:spPr/>
        <p:txBody>
          <a:bodyPr/>
          <a:lstStyle/>
          <a:p>
            <a:endParaRPr lang="sk-SK"/>
          </a:p>
        </p:txBody>
      </p:sp>
      <p:sp>
        <p:nvSpPr>
          <p:cNvPr id="5" name="Zástupný symbol čísla snímky 4"/>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symbol dátumu 1"/>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3" name="Zástupný symbol päty 2"/>
          <p:cNvSpPr>
            <a:spLocks noGrp="1"/>
          </p:cNvSpPr>
          <p:nvPr>
            <p:ph type="ftr" sz="quarter" idx="11"/>
          </p:nvPr>
        </p:nvSpPr>
        <p:spPr/>
        <p:txBody>
          <a:bodyPr/>
          <a:lstStyle/>
          <a:p>
            <a:endParaRPr lang="sk-SK"/>
          </a:p>
        </p:txBody>
      </p:sp>
      <p:sp>
        <p:nvSpPr>
          <p:cNvPr id="4" name="Zástupný symbol čísla snímky 3"/>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sk-SK" smtClean="0"/>
              <a:t>Kliknite sem a upravte štýl predlohy nadpisov.</a:t>
            </a:r>
            <a:endParaRPr lang="sk-SK"/>
          </a:p>
        </p:txBody>
      </p:sp>
      <p:sp>
        <p:nvSpPr>
          <p:cNvPr id="3" name="Zástupný symbol obsah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tex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Kliknite sem a upravte štýly predlohy textu.</a:t>
            </a:r>
          </a:p>
        </p:txBody>
      </p:sp>
      <p:sp>
        <p:nvSpPr>
          <p:cNvPr id="5" name="Zástupný symbol dátumu 4"/>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6" name="Zástupný symbol päty 5"/>
          <p:cNvSpPr>
            <a:spLocks noGrp="1"/>
          </p:cNvSpPr>
          <p:nvPr>
            <p:ph type="ftr" sz="quarter" idx="11"/>
          </p:nvPr>
        </p:nvSpPr>
        <p:spPr/>
        <p:txBody>
          <a:bodyPr/>
          <a:lstStyle/>
          <a:p>
            <a:endParaRPr lang="sk-SK"/>
          </a:p>
        </p:txBody>
      </p:sp>
      <p:sp>
        <p:nvSpPr>
          <p:cNvPr id="7" name="Zástupný symbol čísla snímky 6"/>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sk-SK" smtClean="0"/>
              <a:t>Kliknite sem a upravte štýl predlohy nadpisov.</a:t>
            </a:r>
            <a:endParaRPr lang="sk-SK"/>
          </a:p>
        </p:txBody>
      </p:sp>
      <p:sp>
        <p:nvSpPr>
          <p:cNvPr id="3" name="Zástupný symbol obrázka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symbol tex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Kliknite sem a upravte štýly predlohy textu.</a:t>
            </a:r>
          </a:p>
        </p:txBody>
      </p:sp>
      <p:sp>
        <p:nvSpPr>
          <p:cNvPr id="5" name="Zástupný symbol dátumu 4"/>
          <p:cNvSpPr>
            <a:spLocks noGrp="1"/>
          </p:cNvSpPr>
          <p:nvPr>
            <p:ph type="dt" sz="half" idx="10"/>
          </p:nvPr>
        </p:nvSpPr>
        <p:spPr/>
        <p:txBody>
          <a:bodyPr/>
          <a:lstStyle/>
          <a:p>
            <a:fld id="{FD334963-D168-4B20-BA24-D9DA031FFEE7}" type="datetimeFigureOut">
              <a:rPr lang="sk-SK" smtClean="0"/>
              <a:pPr/>
              <a:t>14. 8. 2014</a:t>
            </a:fld>
            <a:endParaRPr lang="sk-SK"/>
          </a:p>
        </p:txBody>
      </p:sp>
      <p:sp>
        <p:nvSpPr>
          <p:cNvPr id="6" name="Zástupný symbol päty 5"/>
          <p:cNvSpPr>
            <a:spLocks noGrp="1"/>
          </p:cNvSpPr>
          <p:nvPr>
            <p:ph type="ftr" sz="quarter" idx="11"/>
          </p:nvPr>
        </p:nvSpPr>
        <p:spPr/>
        <p:txBody>
          <a:bodyPr/>
          <a:lstStyle/>
          <a:p>
            <a:endParaRPr lang="sk-SK"/>
          </a:p>
        </p:txBody>
      </p:sp>
      <p:sp>
        <p:nvSpPr>
          <p:cNvPr id="7" name="Zástupný symbol čísla snímky 6"/>
          <p:cNvSpPr>
            <a:spLocks noGrp="1"/>
          </p:cNvSpPr>
          <p:nvPr>
            <p:ph type="sldNum" sz="quarter" idx="12"/>
          </p:nvPr>
        </p:nvSpPr>
        <p:spPr/>
        <p:txBody>
          <a:bodyPr/>
          <a:lstStyle/>
          <a:p>
            <a:fld id="{8DD80CE8-5AF1-4C65-82F5-26EA26A370D9}" type="slidenum">
              <a:rPr lang="sk-SK" smtClean="0"/>
              <a:pPr/>
              <a:t>‹#›</a:t>
            </a:fld>
            <a:endParaRPr lang="sk-S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nadpi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k-SK" smtClean="0"/>
              <a:t>Kliknite sem a upravte štýl predlohy nadpisov.</a:t>
            </a:r>
            <a:endParaRPr lang="sk-SK"/>
          </a:p>
        </p:txBody>
      </p:sp>
      <p:sp>
        <p:nvSpPr>
          <p:cNvPr id="3" name="Zástupný symbol tex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k-SK" smtClean="0"/>
              <a:t>Kliknite sem a upravte štýly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334963-D168-4B20-BA24-D9DA031FFEE7}" type="datetimeFigureOut">
              <a:rPr lang="sk-SK" smtClean="0"/>
              <a:pPr/>
              <a:t>14. 8. 2014</a:t>
            </a:fld>
            <a:endParaRPr lang="sk-SK"/>
          </a:p>
        </p:txBody>
      </p:sp>
      <p:sp>
        <p:nvSpPr>
          <p:cNvPr id="5" name="Zástupný symbol päty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Zástupný symbol čísla snímky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D80CE8-5AF1-4C65-82F5-26EA26A370D9}" type="slidenum">
              <a:rPr lang="sk-SK" smtClean="0"/>
              <a:pPr/>
              <a:t>‹#›</a:t>
            </a:fld>
            <a:endParaRPr lang="sk-S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3" Type="http://schemas.openxmlformats.org/officeDocument/2006/relationships/hyperlink" Target="http://www.inside-graz.at/menschen/kubinzky-kennt-die-vergangenheit-von-graz.html"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coe.int/t/dg4/education/elp/elp-reg/Source/Publications/Language_examining_EN.pdf" TargetMode="External"/><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janus.ttk.pte.hu/tamop/tananyagok/dig_jegy_nemet/101_fertigkeiten.html"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0.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Obrázok 12" descr="podklad2.2.2.png"/>
          <p:cNvPicPr>
            <a:picLocks noChangeAspect="1"/>
          </p:cNvPicPr>
          <p:nvPr/>
        </p:nvPicPr>
        <p:blipFill>
          <a:blip r:embed="rId2"/>
          <a:stretch>
            <a:fillRect/>
          </a:stretch>
        </p:blipFill>
        <p:spPr>
          <a:xfrm>
            <a:off x="0" y="0"/>
            <a:ext cx="9144000" cy="6858000"/>
          </a:xfrm>
          <a:prstGeom prst="rect">
            <a:avLst/>
          </a:prstGeom>
        </p:spPr>
      </p:pic>
      <p:sp>
        <p:nvSpPr>
          <p:cNvPr id="5" name="Nadpis 1"/>
          <p:cNvSpPr>
            <a:spLocks noGrp="1"/>
          </p:cNvSpPr>
          <p:nvPr/>
        </p:nvSpPr>
        <p:spPr>
          <a:xfrm>
            <a:off x="0" y="2852936"/>
            <a:ext cx="9144000" cy="200482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sk-SK" sz="4100" b="1" dirty="0" smtClean="0">
                <a:solidFill>
                  <a:schemeClr val="accent1">
                    <a:lumMod val="50000"/>
                  </a:schemeClr>
                </a:solidFill>
              </a:rPr>
              <a:t>Testovanie čítania s porozumením</a:t>
            </a:r>
          </a:p>
          <a:p>
            <a:endParaRPr lang="sk-SK" dirty="0"/>
          </a:p>
        </p:txBody>
      </p:sp>
      <p:sp>
        <p:nvSpPr>
          <p:cNvPr id="6" name="Podnadpis 2"/>
          <p:cNvSpPr>
            <a:spLocks noGrp="1"/>
          </p:cNvSpPr>
          <p:nvPr/>
        </p:nvSpPr>
        <p:spPr>
          <a:xfrm>
            <a:off x="0" y="4786322"/>
            <a:ext cx="9144000" cy="428628"/>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sk-SK" sz="2400" dirty="0" smtClean="0">
                <a:solidFill>
                  <a:srgbClr val="C00000"/>
                </a:solidFill>
              </a:rPr>
              <a:t>Letná škola </a:t>
            </a:r>
            <a:r>
              <a:rPr lang="sk-SK" sz="2400" b="1" dirty="0" smtClean="0">
                <a:solidFill>
                  <a:srgbClr val="C00000"/>
                </a:solidFill>
              </a:rPr>
              <a:t>–</a:t>
            </a:r>
            <a:r>
              <a:rPr lang="sk-SK" sz="2400" dirty="0" smtClean="0">
                <a:solidFill>
                  <a:srgbClr val="C00000"/>
                </a:solidFill>
              </a:rPr>
              <a:t> august 2014</a:t>
            </a:r>
            <a:endParaRPr lang="sk-SK" sz="2400" dirty="0">
              <a:solidFill>
                <a:srgbClr val="C00000"/>
              </a:solidFill>
            </a:endParaRPr>
          </a:p>
        </p:txBody>
      </p:sp>
      <p:sp>
        <p:nvSpPr>
          <p:cNvPr id="7" name="Zástupný symbol päty 5"/>
          <p:cNvSpPr>
            <a:spLocks noGrp="1"/>
          </p:cNvSpPr>
          <p:nvPr/>
        </p:nvSpPr>
        <p:spPr>
          <a:xfrm>
            <a:off x="611560" y="6165304"/>
            <a:ext cx="8064896" cy="432048"/>
          </a:xfrm>
          <a:prstGeom prst="rect">
            <a:avLst/>
          </a:prstGeom>
          <a:no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sk-SK" sz="1600" dirty="0" smtClean="0">
                <a:solidFill>
                  <a:schemeClr val="tx1"/>
                </a:solidFill>
              </a:rPr>
              <a:t>Moderné vzdelávanie pre vedomostnú spoločnosť/Projekt je spolufinancovaný zo zdrojov EÚ</a:t>
            </a:r>
          </a:p>
        </p:txBody>
      </p:sp>
      <p:pic>
        <p:nvPicPr>
          <p:cNvPr id="8" name="Obrázok 7" descr="OPV farebne.png"/>
          <p:cNvPicPr>
            <a:picLocks noChangeAspect="1"/>
          </p:cNvPicPr>
          <p:nvPr/>
        </p:nvPicPr>
        <p:blipFill>
          <a:blip r:embed="rId3"/>
          <a:stretch>
            <a:fillRect/>
          </a:stretch>
        </p:blipFill>
        <p:spPr>
          <a:xfrm>
            <a:off x="6929454" y="571480"/>
            <a:ext cx="1857388" cy="1861799"/>
          </a:xfrm>
          <a:prstGeom prst="rect">
            <a:avLst/>
          </a:prstGeom>
        </p:spPr>
      </p:pic>
      <p:pic>
        <p:nvPicPr>
          <p:cNvPr id="9" name="Obrázok 8" descr="EU-ESF-VERTICAL-COLOR.png"/>
          <p:cNvPicPr>
            <a:picLocks noChangeAspect="1"/>
          </p:cNvPicPr>
          <p:nvPr/>
        </p:nvPicPr>
        <p:blipFill>
          <a:blip r:embed="rId4" cstate="print"/>
          <a:stretch>
            <a:fillRect/>
          </a:stretch>
        </p:blipFill>
        <p:spPr>
          <a:xfrm>
            <a:off x="428596" y="500042"/>
            <a:ext cx="2214577" cy="2002402"/>
          </a:xfrm>
          <a:prstGeom prst="rect">
            <a:avLst/>
          </a:prstGeom>
        </p:spPr>
      </p:pic>
      <p:pic>
        <p:nvPicPr>
          <p:cNvPr id="10" name="Obrázok 9" descr="NUCEM_priehl.png"/>
          <p:cNvPicPr>
            <a:picLocks noChangeAspect="1"/>
          </p:cNvPicPr>
          <p:nvPr/>
        </p:nvPicPr>
        <p:blipFill>
          <a:blip r:embed="rId5"/>
          <a:stretch>
            <a:fillRect/>
          </a:stretch>
        </p:blipFill>
        <p:spPr>
          <a:xfrm>
            <a:off x="4000496" y="1071546"/>
            <a:ext cx="1727351" cy="785818"/>
          </a:xfrm>
          <a:prstGeom prst="rect">
            <a:avLst/>
          </a:prstGeom>
        </p:spPr>
      </p:pic>
      <p:pic>
        <p:nvPicPr>
          <p:cNvPr id="11" name="Obrázok 10" descr="Zvysovanie kvality vzdel_priehl.png"/>
          <p:cNvPicPr>
            <a:picLocks noChangeAspect="1"/>
          </p:cNvPicPr>
          <p:nvPr/>
        </p:nvPicPr>
        <p:blipFill>
          <a:blip r:embed="rId6"/>
          <a:stretch>
            <a:fillRect/>
          </a:stretch>
        </p:blipFill>
        <p:spPr>
          <a:xfrm>
            <a:off x="3786184" y="5209992"/>
            <a:ext cx="1571634" cy="86221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6"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Nadpis 1"/>
          <p:cNvSpPr>
            <a:spLocks noGrp="1"/>
          </p:cNvSpPr>
          <p:nvPr>
            <p:ph type="title"/>
          </p:nvPr>
        </p:nvSpPr>
        <p:spPr/>
        <p:txBody>
          <a:bodyPr>
            <a:normAutofit/>
          </a:bodyPr>
          <a:lstStyle/>
          <a:p>
            <a:r>
              <a:rPr lang="sk-SK" sz="3600" b="1" dirty="0">
                <a:solidFill>
                  <a:schemeClr val="accent1">
                    <a:lumMod val="50000"/>
                  </a:schemeClr>
                </a:solidFill>
              </a:rPr>
              <a:t>Tematická klasifikácia v systéme </a:t>
            </a:r>
            <a:r>
              <a:rPr lang="sk-SK" sz="3600" b="1" dirty="0" err="1">
                <a:solidFill>
                  <a:schemeClr val="accent1">
                    <a:lumMod val="50000"/>
                  </a:schemeClr>
                </a:solidFill>
              </a:rPr>
              <a:t>E-test</a:t>
            </a:r>
            <a:endParaRPr lang="sk-SK" sz="3600" dirty="0"/>
          </a:p>
        </p:txBody>
      </p:sp>
      <p:graphicFrame>
        <p:nvGraphicFramePr>
          <p:cNvPr id="7" name="Zástupný symbol obsahu 6"/>
          <p:cNvGraphicFramePr>
            <a:graphicFrameLocks noGrp="1"/>
          </p:cNvGraphicFramePr>
          <p:nvPr>
            <p:ph idx="1"/>
            <p:extLst>
              <p:ext uri="{D42A27DB-BD31-4B8C-83A1-F6EECF244321}">
                <p14:modId xmlns:p14="http://schemas.microsoft.com/office/powerpoint/2010/main" val="2146657030"/>
              </p:ext>
            </p:extLst>
          </p:nvPr>
        </p:nvGraphicFramePr>
        <p:xfrm>
          <a:off x="451304" y="2204864"/>
          <a:ext cx="8229600" cy="266192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k-SK" sz="1800" dirty="0" err="1" smtClean="0">
                          <a:solidFill>
                            <a:schemeClr val="bg1"/>
                          </a:solidFill>
                        </a:rPr>
                        <a:t>Podkategória</a:t>
                      </a:r>
                      <a:r>
                        <a:rPr lang="sk-SK" sz="1800" dirty="0" smtClean="0">
                          <a:solidFill>
                            <a:schemeClr val="bg1"/>
                          </a:solidFill>
                        </a:rPr>
                        <a:t> čítania s porozumením</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k-SK" sz="1800" dirty="0" smtClean="0"/>
                        <a:t>Výkonový štandard</a:t>
                      </a:r>
                    </a:p>
                  </a:txBody>
                  <a:tcPr/>
                </a:tc>
              </a:tr>
              <a:tr h="370840">
                <a:tc>
                  <a:txBody>
                    <a:bodyPr/>
                    <a:lstStyle/>
                    <a:p>
                      <a:r>
                        <a:rPr lang="sk-SK" sz="1800" b="1" kern="1200" dirty="0" smtClean="0">
                          <a:solidFill>
                            <a:schemeClr val="dk1"/>
                          </a:solidFill>
                          <a:effectLst/>
                          <a:latin typeface="+mn-lt"/>
                          <a:ea typeface="+mn-ea"/>
                          <a:cs typeface="+mn-cs"/>
                        </a:rPr>
                        <a:t>3. </a:t>
                      </a:r>
                      <a:r>
                        <a:rPr lang="sk-SK" sz="1800" b="1" kern="1200" dirty="0" smtClean="0">
                          <a:solidFill>
                            <a:schemeClr val="dk1"/>
                          </a:solidFill>
                          <a:effectLst/>
                          <a:latin typeface="+mn-lt"/>
                          <a:ea typeface="+mn-ea"/>
                          <a:cs typeface="+mn-cs"/>
                        </a:rPr>
                        <a:t>Čítanie</a:t>
                      </a:r>
                      <a:r>
                        <a:rPr lang="sk-SK" sz="1800" b="1" kern="1200" baseline="0" dirty="0" smtClean="0">
                          <a:solidFill>
                            <a:schemeClr val="dk1"/>
                          </a:solidFill>
                          <a:effectLst/>
                          <a:latin typeface="+mn-lt"/>
                          <a:ea typeface="+mn-ea"/>
                          <a:cs typeface="+mn-cs"/>
                        </a:rPr>
                        <a:t> zamerané na selektívne porozumenie</a:t>
                      </a:r>
                      <a:endParaRPr lang="sk-SK" sz="1800" dirty="0"/>
                    </a:p>
                  </a:txBody>
                  <a:tcPr/>
                </a:tc>
                <a:tc>
                  <a:txBody>
                    <a:bodyPr/>
                    <a:lstStyle/>
                    <a:p>
                      <a:r>
                        <a:rPr lang="sk-SK" sz="1800" kern="1200" dirty="0" smtClean="0">
                          <a:solidFill>
                            <a:schemeClr val="dk1"/>
                          </a:solidFill>
                          <a:effectLst/>
                          <a:latin typeface="+mn-lt"/>
                          <a:ea typeface="+mn-ea"/>
                          <a:cs typeface="+mn-cs"/>
                        </a:rPr>
                        <a:t>Identifikovanie kľúčových informácií v texte</a:t>
                      </a:r>
                      <a:endParaRPr lang="sk-SK" sz="1800" dirty="0"/>
                    </a:p>
                  </a:txBody>
                  <a:tcPr/>
                </a:tc>
              </a:tr>
              <a:tr h="370840">
                <a:tc>
                  <a:txBody>
                    <a:bodyPr/>
                    <a:lstStyle/>
                    <a:p>
                      <a:endParaRPr lang="sk-SK"/>
                    </a:p>
                  </a:txBody>
                  <a:tcPr/>
                </a:tc>
                <a:tc>
                  <a:txBody>
                    <a:bodyPr/>
                    <a:lstStyle/>
                    <a:p>
                      <a:endParaRPr lang="sk-SK"/>
                    </a:p>
                  </a:txBody>
                  <a:tcPr/>
                </a:tc>
              </a:tr>
              <a:tr h="370840">
                <a:tc rowSpan="2">
                  <a:txBody>
                    <a:bodyPr/>
                    <a:lstStyle/>
                    <a:p>
                      <a:r>
                        <a:rPr lang="sk-SK" sz="1800" b="1" kern="1200" dirty="0" smtClean="0">
                          <a:solidFill>
                            <a:schemeClr val="dk1"/>
                          </a:solidFill>
                          <a:effectLst/>
                          <a:latin typeface="+mn-lt"/>
                          <a:ea typeface="+mn-ea"/>
                          <a:cs typeface="+mn-cs"/>
                        </a:rPr>
                        <a:t>4. Čítanie zamerané na pochopenie naznačených súvislostí</a:t>
                      </a:r>
                      <a:endParaRPr lang="sk-SK" dirty="0"/>
                    </a:p>
                  </a:txBody>
                  <a:tcPr/>
                </a:tc>
                <a:tc>
                  <a:txBody>
                    <a:bodyPr/>
                    <a:lstStyle/>
                    <a:p>
                      <a:r>
                        <a:rPr lang="sk-SK" sz="1800" kern="1200" dirty="0" smtClean="0">
                          <a:solidFill>
                            <a:schemeClr val="dk1"/>
                          </a:solidFill>
                          <a:effectLst/>
                          <a:latin typeface="+mn-lt"/>
                          <a:ea typeface="+mn-ea"/>
                          <a:cs typeface="+mn-cs"/>
                        </a:rPr>
                        <a:t>Rozlíšenie názorov a postojov vyjadrených v texte</a:t>
                      </a:r>
                      <a:endParaRPr lang="sk-SK" dirty="0"/>
                    </a:p>
                  </a:txBody>
                  <a:tcPr/>
                </a:tc>
              </a:tr>
              <a:tr h="370840">
                <a:tc vMerge="1">
                  <a:txBody>
                    <a:bodyPr/>
                    <a:lstStyle/>
                    <a:p>
                      <a:endParaRPr lang="sk-SK" dirty="0"/>
                    </a:p>
                  </a:txBody>
                  <a:tcPr/>
                </a:tc>
                <a:tc>
                  <a:txBody>
                    <a:bodyPr/>
                    <a:lstStyle/>
                    <a:p>
                      <a:r>
                        <a:rPr lang="sk-SK" sz="1800" kern="1200" dirty="0" smtClean="0">
                          <a:solidFill>
                            <a:schemeClr val="dk1"/>
                          </a:solidFill>
                          <a:effectLst/>
                          <a:latin typeface="+mn-lt"/>
                          <a:ea typeface="+mn-ea"/>
                          <a:cs typeface="+mn-cs"/>
                        </a:rPr>
                        <a:t>Pochopenie významu naznačených postojov a názorov vyplývajúcich z textu</a:t>
                      </a:r>
                      <a:endParaRPr lang="sk-SK" dirty="0"/>
                    </a:p>
                  </a:txBody>
                  <a:tcPr/>
                </a:tc>
              </a:tr>
            </a:tbl>
          </a:graphicData>
        </a:graphic>
      </p:graphicFrame>
    </p:spTree>
    <p:extLst>
      <p:ext uri="{BB962C8B-B14F-4D97-AF65-F5344CB8AC3E}">
        <p14:creationId xmlns:p14="http://schemas.microsoft.com/office/powerpoint/2010/main" val="369653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ok 2" descr="podklad2.2.2.png"/>
          <p:cNvPicPr>
            <a:picLocks noChangeAspect="1"/>
          </p:cNvPicPr>
          <p:nvPr/>
        </p:nvPicPr>
        <p:blipFill>
          <a:blip r:embed="rId2"/>
          <a:stretch>
            <a:fillRect/>
          </a:stretch>
        </p:blipFill>
        <p:spPr>
          <a:xfrm>
            <a:off x="0" y="0"/>
            <a:ext cx="9144000" cy="6858000"/>
          </a:xfrm>
          <a:prstGeom prst="rect">
            <a:avLst/>
          </a:prstGeom>
        </p:spPr>
      </p:pic>
      <p:sp>
        <p:nvSpPr>
          <p:cNvPr id="7" name="Nadpis 6"/>
          <p:cNvSpPr>
            <a:spLocks noGrp="1"/>
          </p:cNvSpPr>
          <p:nvPr>
            <p:ph type="title"/>
          </p:nvPr>
        </p:nvSpPr>
        <p:spPr/>
        <p:txBody>
          <a:bodyPr>
            <a:normAutofit/>
          </a:bodyPr>
          <a:lstStyle/>
          <a:p>
            <a:r>
              <a:rPr lang="sk-SK" sz="4000" b="1" dirty="0">
                <a:solidFill>
                  <a:schemeClr val="accent1">
                    <a:lumMod val="50000"/>
                  </a:schemeClr>
                </a:solidFill>
              </a:rPr>
              <a:t>Výber</a:t>
            </a:r>
            <a:r>
              <a:rPr lang="sk-SK" dirty="0" smtClean="0"/>
              <a:t> </a:t>
            </a:r>
            <a:r>
              <a:rPr lang="sk-SK" sz="4000" b="1" dirty="0" smtClean="0">
                <a:solidFill>
                  <a:schemeClr val="accent1">
                    <a:lumMod val="50000"/>
                  </a:schemeClr>
                </a:solidFill>
              </a:rPr>
              <a:t>textov - zdroje</a:t>
            </a:r>
            <a:endParaRPr lang="sk-SK" sz="4000" b="1" dirty="0">
              <a:solidFill>
                <a:schemeClr val="accent1">
                  <a:lumMod val="50000"/>
                </a:schemeClr>
              </a:solidFill>
            </a:endParaRPr>
          </a:p>
        </p:txBody>
      </p:sp>
      <p:sp>
        <p:nvSpPr>
          <p:cNvPr id="8" name="Zástupný symbol obsahu 7"/>
          <p:cNvSpPr>
            <a:spLocks noGrp="1"/>
          </p:cNvSpPr>
          <p:nvPr>
            <p:ph idx="1"/>
          </p:nvPr>
        </p:nvSpPr>
        <p:spPr>
          <a:xfrm>
            <a:off x="457200" y="1340768"/>
            <a:ext cx="8229600" cy="4785395"/>
          </a:xfrm>
        </p:spPr>
        <p:txBody>
          <a:bodyPr>
            <a:normAutofit fontScale="85000" lnSpcReduction="20000"/>
          </a:bodyPr>
          <a:lstStyle/>
          <a:p>
            <a:r>
              <a:rPr lang="sk-SK" sz="3100" b="1" dirty="0"/>
              <a:t>Autentické texty</a:t>
            </a:r>
            <a:r>
              <a:rPr lang="sk-SK" sz="3100" dirty="0"/>
              <a:t> - vytvorené na účely komunikácie bez akéhokoľvek úmyslu používať ich vo </a:t>
            </a:r>
            <a:r>
              <a:rPr lang="sk-SK" sz="3100" dirty="0" smtClean="0"/>
              <a:t>výučbe, </a:t>
            </a:r>
            <a:r>
              <a:rPr lang="sk-SK" sz="3100" dirty="0"/>
              <a:t>napríklad</a:t>
            </a:r>
            <a:r>
              <a:rPr lang="sk-SK" sz="3100" dirty="0" smtClean="0"/>
              <a:t>:</a:t>
            </a:r>
          </a:p>
          <a:p>
            <a:pPr lvl="1" algn="just">
              <a:buFont typeface="Wingdings" panose="05000000000000000000" pitchFamily="2" charset="2"/>
              <a:buChar char="Ø"/>
            </a:pPr>
            <a:r>
              <a:rPr lang="sk-SK" sz="3100" dirty="0" smtClean="0"/>
              <a:t>Autor vyberá </a:t>
            </a:r>
            <a:r>
              <a:rPr lang="sk-SK" sz="3100" dirty="0" smtClean="0">
                <a:effectLst>
                  <a:outerShdw blurRad="38100" dist="38100" dir="2700000" algn="tl">
                    <a:srgbClr val="000000">
                      <a:alpha val="43137"/>
                    </a:srgbClr>
                  </a:outerShdw>
                </a:effectLst>
              </a:rPr>
              <a:t>neupravené </a:t>
            </a:r>
            <a:r>
              <a:rPr lang="sk-SK" sz="3100" dirty="0">
                <a:effectLst>
                  <a:outerShdw blurRad="38100" dist="38100" dir="2700000" algn="tl">
                    <a:srgbClr val="000000">
                      <a:alpha val="43137"/>
                    </a:srgbClr>
                  </a:outerShdw>
                </a:effectLst>
              </a:rPr>
              <a:t>texty</a:t>
            </a:r>
            <a:r>
              <a:rPr lang="sk-SK" sz="3100" dirty="0"/>
              <a:t>, s ktorými sa </a:t>
            </a:r>
            <a:r>
              <a:rPr lang="sk-SK" sz="3100" dirty="0" smtClean="0"/>
              <a:t>žiak stretáva </a:t>
            </a:r>
            <a:r>
              <a:rPr lang="sk-SK" sz="3100" dirty="0"/>
              <a:t>v priebehu priamej skúsenosti </a:t>
            </a:r>
            <a:r>
              <a:rPr lang="sk-SK" sz="3100" dirty="0" smtClean="0"/>
              <a:t>s používaním </a:t>
            </a:r>
            <a:r>
              <a:rPr lang="sk-SK" sz="3100" dirty="0"/>
              <a:t>jazyka (denná tlač, časopisy, </a:t>
            </a:r>
            <a:r>
              <a:rPr lang="sk-SK" sz="3100" dirty="0" smtClean="0"/>
              <a:t>internet, vysielanie </a:t>
            </a:r>
            <a:r>
              <a:rPr lang="sk-SK" sz="3100" dirty="0"/>
              <a:t>atď</a:t>
            </a:r>
            <a:r>
              <a:rPr lang="sk-SK" sz="3100" dirty="0" smtClean="0"/>
              <a:t>.).</a:t>
            </a:r>
            <a:endParaRPr lang="sk-SK" sz="3100" dirty="0"/>
          </a:p>
          <a:p>
            <a:pPr lvl="1" algn="just">
              <a:buFont typeface="Wingdings" panose="05000000000000000000" pitchFamily="2" charset="2"/>
              <a:buChar char="Ø"/>
            </a:pPr>
            <a:r>
              <a:rPr lang="sk-SK" sz="3100" dirty="0" smtClean="0"/>
              <a:t>Autor texty didakticky spracuje tak, aby boli v teste zaradené texty, ktoré </a:t>
            </a:r>
            <a:r>
              <a:rPr lang="sk-SK" sz="3100" dirty="0"/>
              <a:t>sú vybrané, odstupňované podľa ich jazykovej náročnosti a/alebo upravené tak, aby bolo možné ich pokladať za primerané vzhľadom na </a:t>
            </a:r>
            <a:r>
              <a:rPr lang="sk-SK" sz="3100" dirty="0">
                <a:effectLst>
                  <a:outerShdw blurRad="38100" dist="38100" dir="2700000" algn="tl">
                    <a:srgbClr val="000000">
                      <a:alpha val="43137"/>
                    </a:srgbClr>
                  </a:outerShdw>
                </a:effectLst>
              </a:rPr>
              <a:t>skúsenosti</a:t>
            </a:r>
            <a:r>
              <a:rPr lang="sk-SK" sz="3100" i="1" dirty="0"/>
              <a:t> </a:t>
            </a:r>
            <a:r>
              <a:rPr lang="sk-SK" sz="3100" dirty="0"/>
              <a:t>a </a:t>
            </a:r>
            <a:r>
              <a:rPr lang="sk-SK" sz="3100" dirty="0">
                <a:effectLst>
                  <a:outerShdw blurRad="38100" dist="38100" dir="2700000" algn="tl">
                    <a:srgbClr val="000000">
                      <a:alpha val="43137"/>
                    </a:srgbClr>
                  </a:outerShdw>
                </a:effectLst>
              </a:rPr>
              <a:t>záujmy</a:t>
            </a:r>
            <a:r>
              <a:rPr lang="sk-SK" sz="3100" dirty="0"/>
              <a:t> učiaceho sa a jeho </a:t>
            </a:r>
            <a:r>
              <a:rPr lang="sk-SK" sz="3100" dirty="0">
                <a:effectLst>
                  <a:outerShdw blurRad="38100" dist="38100" dir="2700000" algn="tl">
                    <a:srgbClr val="000000">
                      <a:alpha val="43137"/>
                    </a:srgbClr>
                  </a:outerShdw>
                </a:effectLst>
              </a:rPr>
              <a:t>charakteristické vlastnosti </a:t>
            </a:r>
            <a:r>
              <a:rPr lang="sk-SK" sz="3100" dirty="0"/>
              <a:t>(SERR, s.146).</a:t>
            </a:r>
          </a:p>
          <a:p>
            <a:pPr marL="342900" lvl="1" indent="-342900">
              <a:buFont typeface="Arial" pitchFamily="34" charset="0"/>
              <a:buChar char="•"/>
            </a:pPr>
            <a:r>
              <a:rPr lang="sk-SK" sz="3100" b="1" i="1" dirty="0" smtClean="0">
                <a:solidFill>
                  <a:schemeClr val="accent2">
                    <a:lumMod val="75000"/>
                  </a:schemeClr>
                </a:solidFill>
              </a:rPr>
              <a:t>Texty </a:t>
            </a:r>
            <a:r>
              <a:rPr lang="sk-SK" sz="3100" b="1" i="1" dirty="0">
                <a:solidFill>
                  <a:schemeClr val="accent2">
                    <a:lumMod val="75000"/>
                  </a:schemeClr>
                </a:solidFill>
              </a:rPr>
              <a:t>nesmú byť prevzaté z materiálov určených na skúšku z cudzích jazykov ani iných didakticky upravovaných materiálov</a:t>
            </a:r>
            <a:r>
              <a:rPr lang="sk-SK" sz="3100" b="1" i="1" dirty="0" smtClean="0">
                <a:solidFill>
                  <a:schemeClr val="accent2">
                    <a:lumMod val="75000"/>
                  </a:schemeClr>
                </a:solidFill>
              </a:rPr>
              <a:t>.</a:t>
            </a:r>
            <a:endParaRPr lang="sk-SK" sz="3100" b="1" i="1" dirty="0">
              <a:solidFill>
                <a:schemeClr val="accent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1000"/>
                                        <p:tgtEl>
                                          <p:spTgt spid="8">
                                            <p:txEl>
                                              <p:pRg st="1" end="1"/>
                                            </p:txEl>
                                          </p:spTgt>
                                        </p:tgtEl>
                                      </p:cBhvr>
                                    </p:animEffect>
                                    <p:anim calcmode="lin" valueType="num">
                                      <p:cBhvr>
                                        <p:cTn id="13"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1000"/>
                                        <p:tgtEl>
                                          <p:spTgt spid="8">
                                            <p:txEl>
                                              <p:pRg st="2" end="2"/>
                                            </p:txEl>
                                          </p:spTgt>
                                        </p:tgtEl>
                                      </p:cBhvr>
                                    </p:animEffect>
                                    <p:anim calcmode="lin" valueType="num">
                                      <p:cBhvr>
                                        <p:cTn id="1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1000"/>
                                        <p:tgtEl>
                                          <p:spTgt spid="8">
                                            <p:txEl>
                                              <p:pRg st="3" end="3"/>
                                            </p:txEl>
                                          </p:spTgt>
                                        </p:tgtEl>
                                      </p:cBhvr>
                                    </p:animEffect>
                                    <p:anim calcmode="lin" valueType="num">
                                      <p:cBhvr>
                                        <p:cTn id="23"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Nadpis 3"/>
          <p:cNvSpPr>
            <a:spLocks noGrp="1"/>
          </p:cNvSpPr>
          <p:nvPr>
            <p:ph type="title"/>
          </p:nvPr>
        </p:nvSpPr>
        <p:spPr/>
        <p:txBody>
          <a:bodyPr>
            <a:normAutofit/>
          </a:bodyPr>
          <a:lstStyle/>
          <a:p>
            <a:r>
              <a:rPr lang="sk-SK" sz="4000" b="1" dirty="0">
                <a:solidFill>
                  <a:schemeClr val="accent1">
                    <a:lumMod val="50000"/>
                  </a:schemeClr>
                </a:solidFill>
              </a:rPr>
              <a:t>Výber textov – vhodné typy</a:t>
            </a:r>
          </a:p>
        </p:txBody>
      </p:sp>
      <p:graphicFrame>
        <p:nvGraphicFramePr>
          <p:cNvPr id="6" name="Zástupný symbol obsahu 5"/>
          <p:cNvGraphicFramePr>
            <a:graphicFrameLocks noGrp="1"/>
          </p:cNvGraphicFramePr>
          <p:nvPr>
            <p:ph idx="1"/>
            <p:extLst>
              <p:ext uri="{D42A27DB-BD31-4B8C-83A1-F6EECF244321}">
                <p14:modId xmlns:p14="http://schemas.microsoft.com/office/powerpoint/2010/main" val="2976911426"/>
              </p:ext>
            </p:extLst>
          </p:nvPr>
        </p:nvGraphicFramePr>
        <p:xfrm>
          <a:off x="457200" y="1600200"/>
          <a:ext cx="8229600" cy="4790440"/>
        </p:xfrm>
        <a:graphic>
          <a:graphicData uri="http://schemas.openxmlformats.org/drawingml/2006/table">
            <a:tbl>
              <a:tblPr firstRow="1" bandRow="1">
                <a:tableStyleId>{5C22544A-7EE6-4342-B048-85BDC9FD1C3A}</a:tableStyleId>
              </a:tblPr>
              <a:tblGrid>
                <a:gridCol w="946448"/>
                <a:gridCol w="3744416"/>
                <a:gridCol w="3538736"/>
              </a:tblGrid>
              <a:tr h="370840">
                <a:tc>
                  <a:txBody>
                    <a:bodyPr/>
                    <a:lstStyle/>
                    <a:p>
                      <a:r>
                        <a:rPr lang="sk-SK" sz="1700" dirty="0" smtClean="0"/>
                        <a:t>Úroveň</a:t>
                      </a:r>
                      <a:endParaRPr lang="sk-SK" sz="1700" dirty="0"/>
                    </a:p>
                  </a:txBody>
                  <a:tcPr/>
                </a:tc>
                <a:tc>
                  <a:txBody>
                    <a:bodyPr/>
                    <a:lstStyle/>
                    <a:p>
                      <a:r>
                        <a:rPr lang="sk-SK" sz="1700" dirty="0" smtClean="0"/>
                        <a:t>Typy písomných</a:t>
                      </a:r>
                      <a:r>
                        <a:rPr lang="sk-SK" sz="1700" baseline="0" dirty="0" smtClean="0"/>
                        <a:t> textov</a:t>
                      </a:r>
                      <a:endParaRPr lang="sk-SK" sz="1700" dirty="0"/>
                    </a:p>
                  </a:txBody>
                  <a:tcPr/>
                </a:tc>
                <a:tc>
                  <a:txBody>
                    <a:bodyPr/>
                    <a:lstStyle/>
                    <a:p>
                      <a:r>
                        <a:rPr lang="sk-SK" sz="1700" dirty="0" smtClean="0"/>
                        <a:t>Všeobecn</a:t>
                      </a:r>
                      <a:r>
                        <a:rPr lang="sk-SK" sz="1700" baseline="0" dirty="0" smtClean="0"/>
                        <a:t>á charakteristika</a:t>
                      </a:r>
                      <a:endParaRPr lang="sk-SK" sz="1700" dirty="0"/>
                    </a:p>
                  </a:txBody>
                  <a:tcPr/>
                </a:tc>
              </a:tr>
              <a:tr h="370840">
                <a:tc>
                  <a:txBody>
                    <a:bodyPr/>
                    <a:lstStyle/>
                    <a:p>
                      <a:r>
                        <a:rPr lang="sk-SK" sz="1700" dirty="0" smtClean="0"/>
                        <a:t>A2</a:t>
                      </a:r>
                      <a:endParaRPr lang="sk-SK" sz="1700" dirty="0"/>
                    </a:p>
                  </a:txBody>
                  <a:tcPr/>
                </a:tc>
                <a:tc>
                  <a:txBody>
                    <a:bodyPr/>
                    <a:lstStyle/>
                    <a:p>
                      <a:r>
                        <a:rPr lang="sk-SK" sz="1700" dirty="0" smtClean="0"/>
                        <a:t>Inzeráty a brožúry</a:t>
                      </a:r>
                    </a:p>
                    <a:p>
                      <a:r>
                        <a:rPr lang="sk-SK" sz="1700" dirty="0" smtClean="0"/>
                        <a:t>Jedálne lístky</a:t>
                      </a:r>
                    </a:p>
                    <a:p>
                      <a:r>
                        <a:rPr lang="sk-SK" sz="1700" dirty="0" smtClean="0"/>
                        <a:t>Cestovné poriadky</a:t>
                      </a:r>
                    </a:p>
                    <a:p>
                      <a:r>
                        <a:rPr lang="sk-SK" sz="1700" dirty="0" smtClean="0"/>
                        <a:t>Osobné listy</a:t>
                      </a:r>
                    </a:p>
                    <a:p>
                      <a:r>
                        <a:rPr lang="sk-SK" sz="1700" dirty="0" smtClean="0"/>
                        <a:t>Návody na použitie prístrojov každodennej potreby</a:t>
                      </a:r>
                    </a:p>
                    <a:p>
                      <a:r>
                        <a:rPr lang="sk-SK" sz="1700" dirty="0" smtClean="0"/>
                        <a:t>Nápisy a upozornenia na verejných miestach</a:t>
                      </a:r>
                      <a:endParaRPr lang="sk-SK" sz="1700" dirty="0"/>
                    </a:p>
                  </a:txBody>
                  <a:tcPr/>
                </a:tc>
                <a:tc>
                  <a:txBody>
                    <a:bodyPr/>
                    <a:lstStyle/>
                    <a:p>
                      <a:pPr marL="285750" indent="-285750">
                        <a:buFont typeface="Wingdings" panose="05000000000000000000" pitchFamily="2" charset="2"/>
                        <a:buChar char="ü"/>
                      </a:pPr>
                      <a:r>
                        <a:rPr lang="sk-SK" sz="1700" dirty="0" smtClean="0"/>
                        <a:t>Krátke jednoduché texty</a:t>
                      </a:r>
                    </a:p>
                    <a:p>
                      <a:pPr marL="285750" indent="-285750">
                        <a:buFont typeface="Wingdings" panose="05000000000000000000" pitchFamily="2" charset="2"/>
                        <a:buChar char="ü"/>
                      </a:pPr>
                      <a:r>
                        <a:rPr lang="sk-SK" sz="1700" dirty="0" smtClean="0"/>
                        <a:t>Veľmi frekventovaná slovná zásoba každodenného jazyka</a:t>
                      </a:r>
                    </a:p>
                    <a:p>
                      <a:pPr marL="285750" indent="-285750">
                        <a:buFont typeface="Wingdings" panose="05000000000000000000" pitchFamily="2" charset="2"/>
                        <a:buChar char="ü"/>
                      </a:pPr>
                      <a:r>
                        <a:rPr lang="sk-SK" sz="1700" dirty="0" smtClean="0"/>
                        <a:t>Internacionalizmy, ktoré sa vyskytujú v materinskom jazyku</a:t>
                      </a:r>
                    </a:p>
                  </a:txBody>
                  <a:tcPr/>
                </a:tc>
              </a:tr>
              <a:tr h="370840">
                <a:tc>
                  <a:txBody>
                    <a:bodyPr/>
                    <a:lstStyle/>
                    <a:p>
                      <a:r>
                        <a:rPr lang="sk-SK" sz="1700" dirty="0" smtClean="0"/>
                        <a:t>B1</a:t>
                      </a:r>
                      <a:endParaRPr lang="sk-SK" sz="1700" dirty="0"/>
                    </a:p>
                  </a:txBody>
                  <a:tcPr/>
                </a:tc>
                <a:tc>
                  <a:txBody>
                    <a:bodyPr/>
                    <a:lstStyle/>
                    <a:p>
                      <a:r>
                        <a:rPr lang="sk-SK" sz="1700" dirty="0" smtClean="0"/>
                        <a:t>Novinové články</a:t>
                      </a:r>
                    </a:p>
                    <a:p>
                      <a:pPr marL="0" marR="0" indent="0" algn="l" defTabSz="914400" rtl="0" eaLnBrk="1" fontAlgn="auto" latinLnBrk="0" hangingPunct="1">
                        <a:lnSpc>
                          <a:spcPct val="100000"/>
                        </a:lnSpc>
                        <a:spcBef>
                          <a:spcPts val="0"/>
                        </a:spcBef>
                        <a:spcAft>
                          <a:spcPts val="0"/>
                        </a:spcAft>
                        <a:buClrTx/>
                        <a:buSzTx/>
                        <a:buFontTx/>
                        <a:buNone/>
                        <a:tabLst/>
                        <a:defRPr/>
                      </a:pPr>
                      <a:r>
                        <a:rPr lang="sk-SK" sz="1700" dirty="0" smtClean="0"/>
                        <a:t>Polemické texty</a:t>
                      </a:r>
                    </a:p>
                    <a:p>
                      <a:pPr marL="0" marR="0" indent="0" algn="l" defTabSz="914400" rtl="0" eaLnBrk="1" fontAlgn="auto" latinLnBrk="0" hangingPunct="1">
                        <a:lnSpc>
                          <a:spcPct val="100000"/>
                        </a:lnSpc>
                        <a:spcBef>
                          <a:spcPts val="0"/>
                        </a:spcBef>
                        <a:spcAft>
                          <a:spcPts val="0"/>
                        </a:spcAft>
                        <a:buClrTx/>
                        <a:buSzTx/>
                        <a:buFontTx/>
                        <a:buNone/>
                        <a:tabLst/>
                        <a:defRPr/>
                      </a:pPr>
                      <a:r>
                        <a:rPr lang="sk-SK" sz="1700" dirty="0" smtClean="0"/>
                        <a:t>Krátke oficiálne dokumenty</a:t>
                      </a:r>
                    </a:p>
                  </a:txBody>
                  <a:tcPr/>
                </a:tc>
                <a:tc>
                  <a:txBody>
                    <a:bodyPr/>
                    <a:lstStyle/>
                    <a:p>
                      <a:pPr marL="285750" indent="-285750">
                        <a:buFont typeface="Wingdings" panose="05000000000000000000" pitchFamily="2" charset="2"/>
                        <a:buChar char="ü"/>
                      </a:pPr>
                      <a:r>
                        <a:rPr lang="sk-SK" sz="1700" dirty="0" smtClean="0"/>
                        <a:t>Nekomplikované faktografické texty</a:t>
                      </a:r>
                    </a:p>
                    <a:p>
                      <a:pPr marL="285750" indent="-285750">
                        <a:buFont typeface="Wingdings" panose="05000000000000000000" pitchFamily="2" charset="2"/>
                        <a:buChar char="ü"/>
                      </a:pPr>
                      <a:r>
                        <a:rPr lang="sk-SK" sz="1700" dirty="0" smtClean="0"/>
                        <a:t>Napísané každodenným jazykom</a:t>
                      </a:r>
                    </a:p>
                    <a:p>
                      <a:pPr marL="285750" indent="-285750">
                        <a:buFont typeface="Wingdings" panose="05000000000000000000" pitchFamily="2" charset="2"/>
                        <a:buChar char="ü"/>
                      </a:pPr>
                      <a:r>
                        <a:rPr lang="sk-SK" sz="1700" dirty="0" smtClean="0"/>
                        <a:t>Témy z oblasti záujmu</a:t>
                      </a:r>
                      <a:endParaRPr lang="sk-SK" sz="1700" dirty="0"/>
                    </a:p>
                  </a:txBody>
                  <a:tcPr/>
                </a:tc>
              </a:tr>
              <a:tr h="370840">
                <a:tc>
                  <a:txBody>
                    <a:bodyPr/>
                    <a:lstStyle/>
                    <a:p>
                      <a:r>
                        <a:rPr lang="sk-SK" sz="1700" dirty="0" smtClean="0"/>
                        <a:t>B2</a:t>
                      </a:r>
                      <a:endParaRPr lang="sk-SK" sz="1700" dirty="0"/>
                    </a:p>
                  </a:txBody>
                  <a:tcPr/>
                </a:tc>
                <a:tc>
                  <a:txBody>
                    <a:bodyPr/>
                    <a:lstStyle/>
                    <a:p>
                      <a:r>
                        <a:rPr lang="sk-SK" sz="1700" dirty="0" smtClean="0"/>
                        <a:t>Odborné články</a:t>
                      </a:r>
                    </a:p>
                    <a:p>
                      <a:r>
                        <a:rPr lang="sk-SK" sz="1700" dirty="0" smtClean="0"/>
                        <a:t>Tlačové správy a reportáže</a:t>
                      </a:r>
                    </a:p>
                    <a:p>
                      <a:r>
                        <a:rPr lang="sk-SK" sz="1700" dirty="0" smtClean="0"/>
                        <a:t>Súčasná</a:t>
                      </a:r>
                      <a:r>
                        <a:rPr lang="sk-SK" sz="1700" baseline="0" dirty="0" smtClean="0"/>
                        <a:t> umelecká próza</a:t>
                      </a:r>
                      <a:endParaRPr lang="sk-SK" sz="1700" dirty="0" smtClean="0"/>
                    </a:p>
                    <a:p>
                      <a:endParaRPr lang="sk-SK" sz="1700" dirty="0"/>
                    </a:p>
                  </a:txBody>
                  <a:tcPr/>
                </a:tc>
                <a:tc>
                  <a:txBody>
                    <a:bodyPr/>
                    <a:lstStyle/>
                    <a:p>
                      <a:pPr marL="285750" indent="-285750">
                        <a:buFont typeface="Wingdings" panose="05000000000000000000" pitchFamily="2" charset="2"/>
                        <a:buChar char="ü"/>
                      </a:pPr>
                      <a:r>
                        <a:rPr lang="sk-SK" sz="1700" dirty="0" smtClean="0"/>
                        <a:t>Dlhšie a náročnejšie texty</a:t>
                      </a:r>
                    </a:p>
                    <a:p>
                      <a:pPr marL="285750" indent="-285750">
                        <a:buFont typeface="Wingdings" panose="05000000000000000000" pitchFamily="2" charset="2"/>
                        <a:buChar char="ü"/>
                      </a:pPr>
                      <a:r>
                        <a:rPr lang="sk-SK" sz="1700" dirty="0" smtClean="0"/>
                        <a:t>Konkrétne a abstraktné záležitosti</a:t>
                      </a:r>
                    </a:p>
                    <a:p>
                      <a:pPr marL="285750" indent="-285750">
                        <a:buFont typeface="Wingdings" panose="05000000000000000000" pitchFamily="2" charset="2"/>
                        <a:buChar char="ü"/>
                      </a:pPr>
                      <a:r>
                        <a:rPr lang="sk-SK" sz="1700" dirty="0" smtClean="0"/>
                        <a:t>Široký okruh odborných tém</a:t>
                      </a:r>
                      <a:endParaRPr lang="sk-SK" sz="1700" dirty="0"/>
                    </a:p>
                  </a:txBody>
                  <a:tcPr/>
                </a:tc>
              </a:tr>
            </a:tbl>
          </a:graphicData>
        </a:graphic>
      </p:graphicFrame>
    </p:spTree>
    <p:extLst>
      <p:ext uri="{BB962C8B-B14F-4D97-AF65-F5344CB8AC3E}">
        <p14:creationId xmlns:p14="http://schemas.microsoft.com/office/powerpoint/2010/main" val="149951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4"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Autofit/>
          </a:bodyPr>
          <a:lstStyle/>
          <a:p>
            <a:r>
              <a:rPr lang="sk-SK" sz="4000" b="1" dirty="0">
                <a:solidFill>
                  <a:schemeClr val="accent1">
                    <a:lumMod val="50000"/>
                  </a:schemeClr>
                </a:solidFill>
              </a:rPr>
              <a:t>Výber textov – obsahová </a:t>
            </a:r>
            <a:r>
              <a:rPr lang="sk-SK" sz="4000" b="1" dirty="0" smtClean="0">
                <a:solidFill>
                  <a:schemeClr val="accent1">
                    <a:lumMod val="50000"/>
                  </a:schemeClr>
                </a:solidFill>
              </a:rPr>
              <a:t>stránka</a:t>
            </a:r>
            <a:endParaRPr lang="sk-SK" sz="4000" b="1" dirty="0">
              <a:solidFill>
                <a:schemeClr val="accent1">
                  <a:lumMod val="50000"/>
                </a:schemeClr>
              </a:solidFill>
            </a:endParaRPr>
          </a:p>
        </p:txBody>
      </p:sp>
      <p:sp>
        <p:nvSpPr>
          <p:cNvPr id="6" name="Zástupný symbol obsahu 5"/>
          <p:cNvSpPr>
            <a:spLocks noGrp="1"/>
          </p:cNvSpPr>
          <p:nvPr>
            <p:ph idx="1"/>
          </p:nvPr>
        </p:nvSpPr>
        <p:spPr>
          <a:xfrm>
            <a:off x="457200" y="1340768"/>
            <a:ext cx="8229600" cy="4785395"/>
          </a:xfrm>
        </p:spPr>
        <p:txBody>
          <a:bodyPr>
            <a:noAutofit/>
          </a:bodyPr>
          <a:lstStyle/>
          <a:p>
            <a:r>
              <a:rPr lang="sk-SK" sz="2550" dirty="0"/>
              <a:t>Texty nesmú byť po obsahovej stránke pre žiaka </a:t>
            </a:r>
            <a:r>
              <a:rPr lang="sk-SK" sz="2550" dirty="0">
                <a:effectLst>
                  <a:outerShdw blurRad="38100" dist="38100" dir="2700000" algn="tl">
                    <a:srgbClr val="000000">
                      <a:alpha val="43137"/>
                    </a:srgbClr>
                  </a:outerShdw>
                </a:effectLst>
              </a:rPr>
              <a:t>stresujúce </a:t>
            </a:r>
            <a:r>
              <a:rPr lang="sk-SK" sz="2550" dirty="0"/>
              <a:t>alebo </a:t>
            </a:r>
            <a:r>
              <a:rPr lang="sk-SK" sz="2550" dirty="0">
                <a:effectLst>
                  <a:outerShdw blurRad="38100" dist="38100" dir="2700000" algn="tl">
                    <a:srgbClr val="000000">
                      <a:alpha val="43137"/>
                    </a:srgbClr>
                  </a:outerShdw>
                </a:effectLst>
              </a:rPr>
              <a:t>diskriminačné </a:t>
            </a:r>
            <a:r>
              <a:rPr lang="sk-SK" sz="2550" dirty="0"/>
              <a:t>(smrť, autonehoda, rozvod, násilie, intolerancia, </a:t>
            </a:r>
            <a:r>
              <a:rPr lang="sk-SK" sz="2550" dirty="0" smtClean="0"/>
              <a:t>atď.).</a:t>
            </a:r>
          </a:p>
          <a:p>
            <a:r>
              <a:rPr lang="sk-SK" sz="2550" dirty="0" smtClean="0"/>
              <a:t>Texty </a:t>
            </a:r>
            <a:r>
              <a:rPr lang="sk-SK" sz="2550" dirty="0"/>
              <a:t>by nemali predpokladať vedomosti súvisiace s poznaním </a:t>
            </a:r>
            <a:r>
              <a:rPr lang="sk-SK" sz="2550" dirty="0">
                <a:effectLst>
                  <a:outerShdw blurRad="38100" dist="38100" dir="2700000" algn="tl">
                    <a:srgbClr val="000000">
                      <a:alpha val="43137"/>
                    </a:srgbClr>
                  </a:outerShdw>
                </a:effectLst>
              </a:rPr>
              <a:t>špecifík kultúrneho prostredia</a:t>
            </a:r>
            <a:r>
              <a:rPr lang="sk-SK" sz="2550" dirty="0"/>
              <a:t>, v ktorom je opisovaná situácia </a:t>
            </a:r>
            <a:r>
              <a:rPr lang="sk-SK" sz="2550" dirty="0" smtClean="0"/>
              <a:t>umiestnená.</a:t>
            </a:r>
          </a:p>
          <a:p>
            <a:r>
              <a:rPr lang="sk-SK" sz="2550" dirty="0" smtClean="0"/>
              <a:t>Treba sa vyhýbať bulvárnym </a:t>
            </a:r>
            <a:r>
              <a:rPr lang="sk-SK" sz="2550" dirty="0"/>
              <a:t>článkom, </a:t>
            </a:r>
            <a:r>
              <a:rPr lang="sk-SK" sz="2550" dirty="0">
                <a:effectLst>
                  <a:outerShdw blurRad="38100" dist="38100" dir="2700000" algn="tl">
                    <a:srgbClr val="000000">
                      <a:alpha val="43137"/>
                    </a:srgbClr>
                  </a:outerShdw>
                </a:effectLst>
              </a:rPr>
              <a:t>všeobecne známym príbehom</a:t>
            </a:r>
            <a:r>
              <a:rPr lang="sk-SK" sz="2550" dirty="0"/>
              <a:t>, poviedkam, </a:t>
            </a:r>
            <a:r>
              <a:rPr lang="sk-SK" sz="2550" dirty="0" smtClean="0"/>
              <a:t>príbehom </a:t>
            </a:r>
            <a:r>
              <a:rPr lang="sk-SK" sz="2550" dirty="0"/>
              <a:t>zo života celebrít a pod</a:t>
            </a:r>
            <a:r>
              <a:rPr lang="sk-SK" sz="2550" dirty="0" smtClean="0"/>
              <a:t>.</a:t>
            </a:r>
          </a:p>
          <a:p>
            <a:r>
              <a:rPr lang="sk-SK" sz="2550" dirty="0" smtClean="0"/>
              <a:t>Texty nesmú obsahovať </a:t>
            </a:r>
            <a:r>
              <a:rPr lang="sk-SK" sz="2550" dirty="0" smtClean="0">
                <a:effectLst>
                  <a:outerShdw blurRad="38100" dist="38100" dir="2700000" algn="tl">
                    <a:srgbClr val="000000">
                      <a:alpha val="43137"/>
                    </a:srgbClr>
                  </a:outerShdw>
                </a:effectLst>
              </a:rPr>
              <a:t>štylisticky príznakovú lexiku </a:t>
            </a:r>
            <a:r>
              <a:rPr lang="sk-SK" sz="2550" dirty="0" smtClean="0"/>
              <a:t>(slangové výrazy), </a:t>
            </a:r>
            <a:r>
              <a:rPr lang="sk-SK" sz="2550" dirty="0" smtClean="0">
                <a:effectLst>
                  <a:outerShdw blurRad="38100" dist="38100" dir="2700000" algn="tl">
                    <a:srgbClr val="000000">
                      <a:alpha val="43137"/>
                    </a:srgbClr>
                  </a:outerShdw>
                </a:effectLst>
              </a:rPr>
              <a:t>dialektizmy</a:t>
            </a:r>
            <a:r>
              <a:rPr lang="sk-SK" sz="2550" dirty="0" smtClean="0"/>
              <a:t>, </a:t>
            </a:r>
            <a:r>
              <a:rPr lang="sk-SK" sz="2550" dirty="0" smtClean="0">
                <a:effectLst>
                  <a:outerShdw blurRad="38100" dist="38100" dir="2700000" algn="tl">
                    <a:srgbClr val="000000">
                      <a:alpha val="43137"/>
                    </a:srgbClr>
                  </a:outerShdw>
                </a:effectLst>
              </a:rPr>
              <a:t>archaizmy</a:t>
            </a:r>
            <a:r>
              <a:rPr lang="sk-SK" sz="2550" dirty="0" smtClean="0"/>
              <a:t> a </a:t>
            </a:r>
            <a:r>
              <a:rPr lang="sk-SK" sz="2550" dirty="0" smtClean="0">
                <a:effectLst>
                  <a:outerShdw blurRad="38100" dist="38100" dir="2700000" algn="tl">
                    <a:srgbClr val="000000">
                      <a:alpha val="43137"/>
                    </a:srgbClr>
                  </a:outerShdw>
                </a:effectLst>
              </a:rPr>
              <a:t>zastarané slová</a:t>
            </a:r>
            <a:r>
              <a:rPr lang="sk-SK" sz="2550" dirty="0" smtClean="0"/>
              <a:t>.</a:t>
            </a:r>
            <a:endParaRPr lang="sk-SK" sz="2550" dirty="0"/>
          </a:p>
        </p:txBody>
      </p:sp>
    </p:spTree>
    <p:extLst>
      <p:ext uri="{BB962C8B-B14F-4D97-AF65-F5344CB8AC3E}">
        <p14:creationId xmlns:p14="http://schemas.microsoft.com/office/powerpoint/2010/main" val="184922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a:bodyPr>
          <a:lstStyle/>
          <a:p>
            <a:r>
              <a:rPr lang="sk-SK" sz="4000" b="1" dirty="0" smtClean="0">
                <a:solidFill>
                  <a:schemeClr val="accent1">
                    <a:lumMod val="50000"/>
                  </a:schemeClr>
                </a:solidFill>
              </a:rPr>
              <a:t>Výber textov – kritériá náročnosti</a:t>
            </a:r>
            <a:endParaRPr lang="sk-SK" sz="4000" b="1" dirty="0">
              <a:solidFill>
                <a:schemeClr val="accent1">
                  <a:lumMod val="50000"/>
                </a:schemeClr>
              </a:solidFill>
            </a:endParaRPr>
          </a:p>
        </p:txBody>
      </p:sp>
      <p:sp>
        <p:nvSpPr>
          <p:cNvPr id="6" name="Zástupný symbol obsahu 5"/>
          <p:cNvSpPr>
            <a:spLocks noGrp="1"/>
          </p:cNvSpPr>
          <p:nvPr>
            <p:ph idx="1"/>
          </p:nvPr>
        </p:nvSpPr>
        <p:spPr>
          <a:xfrm>
            <a:off x="457200" y="1412776"/>
            <a:ext cx="8229600" cy="4713387"/>
          </a:xfrm>
        </p:spPr>
        <p:txBody>
          <a:bodyPr>
            <a:noAutofit/>
          </a:bodyPr>
          <a:lstStyle/>
          <a:p>
            <a:r>
              <a:rPr lang="sk-SK" sz="2300" b="1" dirty="0" smtClean="0"/>
              <a:t>Jazyková štruktúra </a:t>
            </a:r>
            <a:r>
              <a:rPr lang="sk-SK" sz="2300" dirty="0" smtClean="0"/>
              <a:t>– zložitá syntaktická štruktúra, ako aj priveľké zjednodušenie syntaxe (eliminácia </a:t>
            </a:r>
            <a:r>
              <a:rPr lang="sk-SK" sz="2300" dirty="0"/>
              <a:t>redundancií, náznakov </a:t>
            </a:r>
            <a:r>
              <a:rPr lang="sk-SK" sz="2300" dirty="0" smtClean="0"/>
              <a:t>významu, </a:t>
            </a:r>
            <a:r>
              <a:rPr lang="sk-SK" sz="2300" dirty="0"/>
              <a:t>vďaka ktorým čítajúci má viac </a:t>
            </a:r>
            <a:r>
              <a:rPr lang="sk-SK" sz="2300" dirty="0" smtClean="0"/>
              <a:t>možností pochopiť informáciu) zvýši úroveň náročnosti (SERR, s. 165)</a:t>
            </a:r>
          </a:p>
          <a:p>
            <a:r>
              <a:rPr lang="sk-SK" sz="2300" b="1" dirty="0" smtClean="0"/>
              <a:t>Kontext použitia</a:t>
            </a:r>
            <a:r>
              <a:rPr lang="sk-SK" sz="2300" dirty="0" smtClean="0"/>
              <a:t> – priame oslovenie učiaceho sa, vizuálna podpora (obrázky, diagramy) znížia náročnosť (</a:t>
            </a:r>
            <a:r>
              <a:rPr lang="sk-SK" sz="2300" dirty="0" err="1" smtClean="0"/>
              <a:t>Milanovic</a:t>
            </a:r>
            <a:r>
              <a:rPr lang="sk-SK" sz="2300" dirty="0" smtClean="0"/>
              <a:t>, s. 28)</a:t>
            </a:r>
          </a:p>
          <a:p>
            <a:r>
              <a:rPr lang="sk-SK" sz="2300" b="1" dirty="0" smtClean="0"/>
              <a:t>Obsah</a:t>
            </a:r>
            <a:r>
              <a:rPr lang="sk-SK" sz="2300" dirty="0" smtClean="0"/>
              <a:t> – príbeh s malým počtom diferencovaných postáv,</a:t>
            </a:r>
            <a:r>
              <a:rPr lang="sk-SK" sz="2300" dirty="0"/>
              <a:t> </a:t>
            </a:r>
            <a:r>
              <a:rPr lang="sk-SK" sz="2300" dirty="0" smtClean="0"/>
              <a:t>časová postupnosť, neprítomnosť konfliktných a prekvapujúcich informácií znížia náročnosť </a:t>
            </a:r>
            <a:r>
              <a:rPr lang="sk-SK" sz="2300" dirty="0"/>
              <a:t>(</a:t>
            </a:r>
            <a:r>
              <a:rPr lang="sk-SK" sz="2300" dirty="0" err="1"/>
              <a:t>Milanovic</a:t>
            </a:r>
            <a:r>
              <a:rPr lang="sk-SK" sz="2300" dirty="0"/>
              <a:t>, s. 28)</a:t>
            </a:r>
            <a:endParaRPr lang="sk-SK" sz="2300" dirty="0" smtClean="0"/>
          </a:p>
          <a:p>
            <a:r>
              <a:rPr lang="sk-SK" sz="2300" b="1" dirty="0"/>
              <a:t>Typ vzťahu k čitateľovi </a:t>
            </a:r>
            <a:r>
              <a:rPr lang="sk-SK" sz="2300" dirty="0"/>
              <a:t>– veľmi formálne texty vyjadrujúce neosobný vzťah rovnako ako veľmi </a:t>
            </a:r>
            <a:r>
              <a:rPr lang="sk-SK" sz="2300" dirty="0" smtClean="0"/>
              <a:t>neformálne, osobné texty sú </a:t>
            </a:r>
            <a:r>
              <a:rPr lang="sk-SK" sz="2300" dirty="0"/>
              <a:t>ťažšie ako texty relatívne </a:t>
            </a:r>
            <a:r>
              <a:rPr lang="sk-SK" sz="2300" dirty="0" smtClean="0"/>
              <a:t>neutrálneho</a:t>
            </a:r>
            <a:r>
              <a:rPr lang="en-US" sz="2300" dirty="0" smtClean="0"/>
              <a:t>/</a:t>
            </a:r>
            <a:r>
              <a:rPr lang="sk-SK" sz="2300" dirty="0" smtClean="0"/>
              <a:t>mierne </a:t>
            </a:r>
            <a:r>
              <a:rPr lang="sk-SK" sz="2300" dirty="0"/>
              <a:t>neformálneho </a:t>
            </a:r>
            <a:r>
              <a:rPr lang="sk-SK" sz="2300" dirty="0" smtClean="0"/>
              <a:t>štýlu </a:t>
            </a:r>
            <a:r>
              <a:rPr lang="sk-SK" sz="2300" dirty="0"/>
              <a:t>(</a:t>
            </a:r>
            <a:r>
              <a:rPr lang="sk-SK" sz="2300" dirty="0" err="1"/>
              <a:t>Milanovic</a:t>
            </a:r>
            <a:r>
              <a:rPr lang="sk-SK" sz="2300" dirty="0"/>
              <a:t>, s. 28)</a:t>
            </a:r>
            <a:endParaRPr lang="sk-SK" sz="2300" dirty="0" smtClean="0"/>
          </a:p>
        </p:txBody>
      </p:sp>
    </p:spTree>
    <p:extLst>
      <p:ext uri="{BB962C8B-B14F-4D97-AF65-F5344CB8AC3E}">
        <p14:creationId xmlns:p14="http://schemas.microsoft.com/office/powerpoint/2010/main" val="256652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Nadpis 6"/>
          <p:cNvSpPr>
            <a:spLocks noGrp="1"/>
          </p:cNvSpPr>
          <p:nvPr>
            <p:ph type="title"/>
          </p:nvPr>
        </p:nvSpPr>
        <p:spPr/>
        <p:txBody>
          <a:bodyPr>
            <a:normAutofit/>
          </a:bodyPr>
          <a:lstStyle/>
          <a:p>
            <a:r>
              <a:rPr lang="sk-SK" sz="4000" b="1" dirty="0" smtClean="0">
                <a:solidFill>
                  <a:schemeClr val="accent1">
                    <a:lumMod val="50000"/>
                  </a:schemeClr>
                </a:solidFill>
              </a:rPr>
              <a:t>Výber</a:t>
            </a:r>
            <a:r>
              <a:rPr lang="sk-SK" dirty="0" smtClean="0"/>
              <a:t> </a:t>
            </a:r>
            <a:r>
              <a:rPr lang="sk-SK" sz="4000" b="1" dirty="0">
                <a:solidFill>
                  <a:schemeClr val="accent1">
                    <a:lumMod val="50000"/>
                  </a:schemeClr>
                </a:solidFill>
              </a:rPr>
              <a:t>textov – kritériá </a:t>
            </a:r>
            <a:r>
              <a:rPr lang="sk-SK" sz="4000" b="1" dirty="0" smtClean="0">
                <a:solidFill>
                  <a:schemeClr val="accent1">
                    <a:lumMod val="50000"/>
                  </a:schemeClr>
                </a:solidFill>
              </a:rPr>
              <a:t>náročnosti</a:t>
            </a:r>
            <a:endParaRPr lang="sk-SK" sz="4000" b="1" dirty="0">
              <a:solidFill>
                <a:schemeClr val="accent1">
                  <a:lumMod val="50000"/>
                </a:schemeClr>
              </a:solidFill>
            </a:endParaRPr>
          </a:p>
        </p:txBody>
      </p:sp>
      <p:sp>
        <p:nvSpPr>
          <p:cNvPr id="8" name="Zástupný symbol obsahu 7"/>
          <p:cNvSpPr>
            <a:spLocks noGrp="1"/>
          </p:cNvSpPr>
          <p:nvPr>
            <p:ph idx="1"/>
          </p:nvPr>
        </p:nvSpPr>
        <p:spPr/>
        <p:txBody>
          <a:bodyPr>
            <a:normAutofit fontScale="77500" lnSpcReduction="20000"/>
          </a:bodyPr>
          <a:lstStyle/>
          <a:p>
            <a:r>
              <a:rPr lang="sk-SK" b="1" dirty="0" smtClean="0"/>
              <a:t>Typy textov</a:t>
            </a:r>
            <a:r>
              <a:rPr lang="sk-SK" dirty="0" smtClean="0"/>
              <a:t> – známy žáner a oblasť </a:t>
            </a:r>
            <a:r>
              <a:rPr lang="sk-SK" dirty="0"/>
              <a:t>používania jazyka </a:t>
            </a:r>
            <a:r>
              <a:rPr lang="sk-SK" dirty="0" smtClean="0"/>
              <a:t>pomáha v </a:t>
            </a:r>
            <a:r>
              <a:rPr lang="sk-SK" dirty="0"/>
              <a:t>odhadovaní a porozumení štruktúry a obsahu </a:t>
            </a:r>
            <a:r>
              <a:rPr lang="sk-SK" dirty="0" smtClean="0"/>
              <a:t>textu; konkrétny opis</a:t>
            </a:r>
            <a:r>
              <a:rPr lang="sk-SK" dirty="0"/>
              <a:t>, inštrukcie alebo rozprávanie </a:t>
            </a:r>
            <a:r>
              <a:rPr lang="sk-SK" dirty="0" smtClean="0"/>
              <a:t>sú menej </a:t>
            </a:r>
            <a:r>
              <a:rPr lang="sk-SK" dirty="0"/>
              <a:t>náročné ako abstraktná </a:t>
            </a:r>
            <a:r>
              <a:rPr lang="sk-SK" dirty="0" smtClean="0"/>
              <a:t>polemika či vysvetľovanie (SERR, s. 165)</a:t>
            </a:r>
          </a:p>
          <a:p>
            <a:r>
              <a:rPr lang="sk-SK" b="1" dirty="0"/>
              <a:t>Dĺžka </a:t>
            </a:r>
            <a:r>
              <a:rPr lang="sk-SK" b="1" dirty="0" smtClean="0"/>
              <a:t>textu </a:t>
            </a:r>
            <a:r>
              <a:rPr lang="sk-SK" dirty="0" smtClean="0"/>
              <a:t>– krátky </a:t>
            </a:r>
            <a:r>
              <a:rPr lang="sk-SK" dirty="0"/>
              <a:t>text je menej náročný ako dlhý text </a:t>
            </a:r>
            <a:r>
              <a:rPr lang="sk-SK" dirty="0" smtClean="0"/>
              <a:t>na podobnú </a:t>
            </a:r>
            <a:r>
              <a:rPr lang="sk-SK" dirty="0"/>
              <a:t>tému, </a:t>
            </a:r>
            <a:r>
              <a:rPr lang="sk-SK" dirty="0" smtClean="0"/>
              <a:t>avšak </a:t>
            </a:r>
            <a:r>
              <a:rPr lang="sk-SK" dirty="0"/>
              <a:t>dlhší text, ktorý nie je príliš hutný a je charakterizovaný </a:t>
            </a:r>
            <a:r>
              <a:rPr lang="sk-SK" dirty="0" smtClean="0"/>
              <a:t>vysokou mierou redundancie, môže </a:t>
            </a:r>
            <a:r>
              <a:rPr lang="sk-SK" dirty="0"/>
              <a:t>byť ľahší ako krátky hutný text, ktorý prezentuje tie </a:t>
            </a:r>
            <a:r>
              <a:rPr lang="sk-SK" dirty="0" smtClean="0"/>
              <a:t>isté informácie </a:t>
            </a:r>
            <a:r>
              <a:rPr lang="sk-SK" dirty="0"/>
              <a:t>(SERR, s. 165)</a:t>
            </a:r>
            <a:endParaRPr lang="sk-SK" dirty="0" smtClean="0"/>
          </a:p>
          <a:p>
            <a:r>
              <a:rPr lang="sk-SK" b="1" dirty="0"/>
              <a:t>Dôležitosť pre učiaceho </a:t>
            </a:r>
            <a:r>
              <a:rPr lang="sk-SK" b="1" dirty="0" smtClean="0"/>
              <a:t>sa </a:t>
            </a:r>
            <a:r>
              <a:rPr lang="sk-SK" dirty="0" smtClean="0"/>
              <a:t>– vysoká </a:t>
            </a:r>
            <a:r>
              <a:rPr lang="sk-SK" dirty="0"/>
              <a:t>miera motivácie vyplývajúca z osobného záujmu o </a:t>
            </a:r>
            <a:r>
              <a:rPr lang="sk-SK" dirty="0" smtClean="0"/>
              <a:t>daný obsah </a:t>
            </a:r>
            <a:r>
              <a:rPr lang="sk-SK" dirty="0"/>
              <a:t>pomôže učiacemu sa porozumieť text a udržať sústavné úsilie o </a:t>
            </a:r>
            <a:r>
              <a:rPr lang="sk-SK" dirty="0" smtClean="0"/>
              <a:t>porozumenie </a:t>
            </a:r>
            <a:r>
              <a:rPr lang="sk-SK" dirty="0"/>
              <a:t>(SERR, s. 165)</a:t>
            </a:r>
          </a:p>
        </p:txBody>
      </p:sp>
    </p:spTree>
    <p:extLst>
      <p:ext uri="{BB962C8B-B14F-4D97-AF65-F5344CB8AC3E}">
        <p14:creationId xmlns:p14="http://schemas.microsoft.com/office/powerpoint/2010/main" val="26774039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1000"/>
                                        <p:tgtEl>
                                          <p:spTgt spid="8">
                                            <p:txEl>
                                              <p:pRg st="1" end="1"/>
                                            </p:txEl>
                                          </p:spTgt>
                                        </p:tgtEl>
                                      </p:cBhvr>
                                    </p:animEffect>
                                    <p:anim calcmode="lin" valueType="num">
                                      <p:cBhvr>
                                        <p:cTn id="1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1000"/>
                                        <p:tgtEl>
                                          <p:spTgt spid="8">
                                            <p:txEl>
                                              <p:pRg st="2" end="2"/>
                                            </p:txEl>
                                          </p:spTgt>
                                        </p:tgtEl>
                                      </p:cBhvr>
                                    </p:animEffect>
                                    <p:anim calcmode="lin" valueType="num">
                                      <p:cBhvr>
                                        <p:cTn id="2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a:xfrm>
            <a:off x="457200" y="274638"/>
            <a:ext cx="8291264" cy="778098"/>
          </a:xfrm>
        </p:spPr>
        <p:txBody>
          <a:bodyPr>
            <a:normAutofit/>
          </a:bodyPr>
          <a:lstStyle/>
          <a:p>
            <a:r>
              <a:rPr lang="sk-SK" sz="3600" b="1" dirty="0">
                <a:solidFill>
                  <a:schemeClr val="accent1">
                    <a:lumMod val="50000"/>
                  </a:schemeClr>
                </a:solidFill>
              </a:rPr>
              <a:t>Aktivita</a:t>
            </a:r>
            <a:r>
              <a:rPr lang="sk-SK" sz="3600" dirty="0" smtClean="0"/>
              <a:t> </a:t>
            </a:r>
            <a:r>
              <a:rPr lang="sk-SK" sz="3600" b="1" dirty="0" smtClean="0">
                <a:solidFill>
                  <a:schemeClr val="accent1">
                    <a:lumMod val="50000"/>
                  </a:schemeClr>
                </a:solidFill>
              </a:rPr>
              <a:t>1</a:t>
            </a:r>
            <a:endParaRPr lang="sk-SK" sz="3600" b="1" dirty="0">
              <a:solidFill>
                <a:schemeClr val="accent1">
                  <a:lumMod val="50000"/>
                </a:schemeClr>
              </a:solidFill>
            </a:endParaRPr>
          </a:p>
        </p:txBody>
      </p:sp>
      <p:sp>
        <p:nvSpPr>
          <p:cNvPr id="2" name="Zástupný symbol obsahu 1"/>
          <p:cNvSpPr>
            <a:spLocks noGrp="1"/>
          </p:cNvSpPr>
          <p:nvPr>
            <p:ph idx="1"/>
          </p:nvPr>
        </p:nvSpPr>
        <p:spPr>
          <a:xfrm>
            <a:off x="457200" y="980728"/>
            <a:ext cx="8229600" cy="5256584"/>
          </a:xfrm>
        </p:spPr>
        <p:txBody>
          <a:bodyPr>
            <a:normAutofit fontScale="25000" lnSpcReduction="20000"/>
          </a:bodyPr>
          <a:lstStyle/>
          <a:p>
            <a:pPr marL="0" indent="0">
              <a:buNone/>
            </a:pPr>
            <a:r>
              <a:rPr lang="sk-SK" sz="5600" i="1" dirty="0" smtClean="0"/>
              <a:t>Prečítajte si nasledujúci text:</a:t>
            </a:r>
          </a:p>
          <a:p>
            <a:pPr marL="0" indent="0">
              <a:buNone/>
            </a:pPr>
            <a:endParaRPr lang="sk-SK" sz="4000" i="1" dirty="0" smtClean="0"/>
          </a:p>
          <a:p>
            <a:pPr marL="0" indent="0">
              <a:buNone/>
            </a:pPr>
            <a:r>
              <a:rPr lang="de-DE" sz="4400" b="1" i="1" dirty="0" err="1"/>
              <a:t>Kubinzky</a:t>
            </a:r>
            <a:r>
              <a:rPr lang="de-DE" sz="4400" b="1" i="1" dirty="0"/>
              <a:t> kennt die Vergangenheit von </a:t>
            </a:r>
            <a:r>
              <a:rPr lang="de-DE" sz="4400" b="1" i="1" dirty="0" smtClean="0"/>
              <a:t>Graz</a:t>
            </a:r>
            <a:endParaRPr lang="sk-SK" sz="4400" b="1" i="1" dirty="0" smtClean="0"/>
          </a:p>
          <a:p>
            <a:pPr marL="0" indent="0">
              <a:buNone/>
            </a:pPr>
            <a:r>
              <a:rPr lang="de-DE" sz="4400" i="1" dirty="0" smtClean="0"/>
              <a:t>Vor </a:t>
            </a:r>
            <a:r>
              <a:rPr lang="de-DE" sz="4400" i="1" dirty="0"/>
              <a:t>einigen Tagen hatte ich die Gelegenheit den </a:t>
            </a:r>
            <a:r>
              <a:rPr lang="de-DE" sz="4400" b="1" i="1" dirty="0"/>
              <a:t>Grazer Lokalhistoriker Karl Albrecht </a:t>
            </a:r>
            <a:r>
              <a:rPr lang="de-DE" sz="4400" b="1" i="1" dirty="0" err="1"/>
              <a:t>Kubinzky</a:t>
            </a:r>
            <a:r>
              <a:rPr lang="de-DE" sz="4400" i="1" dirty="0"/>
              <a:t> zu besuchen. Neben seinen historischen Büchern über Graz wie Historisches aus Graz und Grazer Straßennamen: Herkunft und Bedeutung, werden seine Beiträge zur </a:t>
            </a:r>
            <a:r>
              <a:rPr lang="de-DE" sz="4400" b="1" i="1" dirty="0"/>
              <a:t>Grazer Stadtgeschichte</a:t>
            </a:r>
            <a:r>
              <a:rPr lang="de-DE" sz="4400" i="1" dirty="0"/>
              <a:t> seit mehr als 10 Jahren auch in der </a:t>
            </a:r>
            <a:r>
              <a:rPr lang="de-DE" sz="4400" b="1" i="1" dirty="0"/>
              <a:t>Zeitschrift BIG </a:t>
            </a:r>
            <a:r>
              <a:rPr lang="de-DE" sz="4400" i="1" dirty="0"/>
              <a:t>(Bürgerinformation Graz) der Stadt Graz veröffentlicht. Für mich, und scheinbar für viele Grazer und Grazerinnen ist seine </a:t>
            </a:r>
            <a:r>
              <a:rPr lang="sk-SK" sz="4400" i="1" dirty="0" smtClean="0"/>
              <a:t> </a:t>
            </a:r>
            <a:r>
              <a:rPr lang="de-DE" sz="4400" i="1" dirty="0" smtClean="0"/>
              <a:t>Rubrik </a:t>
            </a:r>
            <a:r>
              <a:rPr lang="de-DE" sz="4400" i="1" dirty="0"/>
              <a:t>“</a:t>
            </a:r>
            <a:r>
              <a:rPr lang="de-DE" sz="4400" b="1" i="1" dirty="0"/>
              <a:t>Historisches aus Graz</a:t>
            </a:r>
            <a:r>
              <a:rPr lang="de-DE" sz="4400" i="1" dirty="0"/>
              <a:t>” eines der lesenswertesten Teile der Zeitschrift. Laut einer BIG-</a:t>
            </a:r>
            <a:r>
              <a:rPr lang="de-DE" sz="4400" i="1" dirty="0" err="1"/>
              <a:t>LeserInnenbefragung</a:t>
            </a:r>
            <a:r>
              <a:rPr lang="de-DE" sz="4400" i="1" dirty="0"/>
              <a:t> sollen unter dem Punkt “Wovon wollen Sie mehr lesen”, ziemlich viele Stimmen auf “Historisches aus Graz” gefallen sein. Wie viel genau, ist leider nicht nach zu lesen.</a:t>
            </a:r>
          </a:p>
          <a:p>
            <a:pPr marL="0" indent="0">
              <a:buNone/>
            </a:pPr>
            <a:r>
              <a:rPr lang="de-DE" sz="4400" b="1" i="1" dirty="0"/>
              <a:t>Historische Bilder aus Graz</a:t>
            </a:r>
          </a:p>
          <a:p>
            <a:pPr marL="0" indent="0">
              <a:buNone/>
            </a:pPr>
            <a:r>
              <a:rPr lang="de-DE" sz="4400" i="1" dirty="0"/>
              <a:t>Ich bin persönlich auch ein “Fan” von seiner umfangreichen Graz </a:t>
            </a:r>
            <a:r>
              <a:rPr lang="de-DE" sz="4400" b="1" i="1" dirty="0"/>
              <a:t>Bildersammlung</a:t>
            </a:r>
            <a:r>
              <a:rPr lang="de-DE" sz="4400" i="1" dirty="0"/>
              <a:t>. Aus der wieder immer wieder das eine oder andere bei seinen Texten abgedruckt. Die Frage “Was hat er, was meine Graz Fotogalerie nicht hat” kann ich klar beantworten. Professor </a:t>
            </a:r>
            <a:r>
              <a:rPr lang="de-DE" sz="4400" i="1" dirty="0" err="1"/>
              <a:t>Kubinzky</a:t>
            </a:r>
            <a:r>
              <a:rPr lang="de-DE" sz="4400" i="1" dirty="0"/>
              <a:t> hat die Graz Fotos vor meiner Zeit, genau genommen von sehr langer Zeit ;-) Neben seiner Sammlung hat der Stadthistoriker auch rund 2000 selbst fotografierte Bilder von Graz, die er in den 80er Jahren aus dem Ballon gemacht hat. Welches Ballon-Unternehmen fliegt heute noch über Graz? Tipps dazu lese ich gerne als Kommentar unter diesem Artikel!</a:t>
            </a:r>
          </a:p>
          <a:p>
            <a:pPr marL="0" indent="0">
              <a:buNone/>
            </a:pPr>
            <a:r>
              <a:rPr lang="de-DE" sz="4400" i="1" dirty="0"/>
              <a:t>Während des Gesprächs erzählte mir Karl </a:t>
            </a:r>
            <a:r>
              <a:rPr lang="de-DE" sz="4400" i="1" dirty="0" err="1"/>
              <a:t>Kubinzky</a:t>
            </a:r>
            <a:r>
              <a:rPr lang="de-DE" sz="4400" i="1" dirty="0"/>
              <a:t> auch von seinem Anliegen, nicht nur über historisches der Grazer Innenstadt zu schreiben, sondern auch über die siebzehn Grazer Bezirken. Damit auch Nicht-Innenstädter die Vergangenheit ihres Bezirkes kennen lernen.</a:t>
            </a:r>
          </a:p>
          <a:p>
            <a:pPr marL="0" indent="0">
              <a:buNone/>
            </a:pPr>
            <a:r>
              <a:rPr lang="de-DE" sz="4400" b="1" i="1" dirty="0"/>
              <a:t>Wer ist Professor Karl Albrecht </a:t>
            </a:r>
            <a:r>
              <a:rPr lang="de-DE" sz="4400" b="1" i="1" dirty="0" err="1"/>
              <a:t>Kubinzky</a:t>
            </a:r>
            <a:r>
              <a:rPr lang="de-DE" sz="4400" b="1" i="1" dirty="0"/>
              <a:t>?</a:t>
            </a:r>
          </a:p>
          <a:p>
            <a:pPr marL="0" indent="0">
              <a:buNone/>
            </a:pPr>
            <a:r>
              <a:rPr lang="de-DE" sz="4400" i="1" dirty="0"/>
              <a:t>Er studierte an der Universität Graz Geographie und Geschichte und legte die Lehramtsprüfung ab. Nach Lehramtsprüfung und der Sponsion zum Magister (Mag. </a:t>
            </a:r>
            <a:r>
              <a:rPr lang="de-DE" sz="4400" i="1" dirty="0" err="1"/>
              <a:t>rer</a:t>
            </a:r>
            <a:r>
              <a:rPr lang="de-DE" sz="4400" i="1" dirty="0"/>
              <a:t>. nat.) und der Promotion zum Dr. phil. arbeitete er als Universitätsassistent am Institut für Soziologie an der Rechts- und Staatswissenschaftlichen Fakultät der Universität Graz. Von 1978 bis 2000 war </a:t>
            </a:r>
            <a:r>
              <a:rPr lang="de-DE" sz="4400" i="1" dirty="0" err="1"/>
              <a:t>Kubinzky</a:t>
            </a:r>
            <a:r>
              <a:rPr lang="de-DE" sz="4400" i="1" dirty="0"/>
              <a:t> als Bundeslehrer im Hochschuldienst mit dem Titel eines Professors an der Universität am Institut für Soziologie der Universität Graz tätig. Er lehrte auch an der Technischen Universität Graz und an der Universität Salzburg. Er unterrichtete auch viele Jahre Wirtschaftsgeographie am </a:t>
            </a:r>
            <a:r>
              <a:rPr lang="de-DE" sz="4400" i="1" dirty="0" err="1"/>
              <a:t>Dolmetschinstitut</a:t>
            </a:r>
            <a:r>
              <a:rPr lang="de-DE" sz="4400" i="1" dirty="0"/>
              <a:t> und Mediensoziologie am </a:t>
            </a:r>
            <a:r>
              <a:rPr lang="de-DE" sz="4400" i="1" dirty="0" err="1"/>
              <a:t>Medienkundlichen</a:t>
            </a:r>
            <a:r>
              <a:rPr lang="de-DE" sz="4400" i="1" dirty="0"/>
              <a:t> Lehrgang der Universität Graz [Quelle: Wikipedia] und ist </a:t>
            </a:r>
            <a:r>
              <a:rPr lang="de-DE" sz="4400" i="1" dirty="0" err="1"/>
              <a:t>Grazbeauftragter</a:t>
            </a:r>
            <a:r>
              <a:rPr lang="de-DE" sz="4400" i="1" dirty="0"/>
              <a:t> der Historischen Landeskommission für Steiermark.</a:t>
            </a:r>
          </a:p>
          <a:p>
            <a:pPr marL="0" indent="0">
              <a:buNone/>
            </a:pPr>
            <a:r>
              <a:rPr lang="de-DE" sz="4400" i="1" dirty="0"/>
              <a:t>Bei den </a:t>
            </a:r>
            <a:r>
              <a:rPr lang="de-DE" sz="4400" b="1" i="1" dirty="0"/>
              <a:t>Ehrungen</a:t>
            </a:r>
            <a:r>
              <a:rPr lang="de-DE" sz="4400" i="1" dirty="0"/>
              <a:t> für Prof. </a:t>
            </a:r>
            <a:r>
              <a:rPr lang="de-DE" sz="4400" i="1" dirty="0" err="1"/>
              <a:t>Kubinzky</a:t>
            </a:r>
            <a:r>
              <a:rPr lang="de-DE" sz="4400" i="1" dirty="0"/>
              <a:t> listet Wikipedia “Bürger der Stadt Graz”, “Goldenes Ehrenzeichen des Landes Steiermark” und” Österreichisches Ehrenkreuz für Wissenschaft und Kunst” auf.</a:t>
            </a:r>
          </a:p>
          <a:p>
            <a:pPr marL="0" indent="0">
              <a:buNone/>
            </a:pPr>
            <a:r>
              <a:rPr lang="de-DE" sz="4400" i="1" dirty="0"/>
              <a:t>Die Liste seine Graz betreffenden </a:t>
            </a:r>
            <a:r>
              <a:rPr lang="de-DE" sz="4400" b="1" i="1" dirty="0"/>
              <a:t>Werke</a:t>
            </a:r>
            <a:r>
              <a:rPr lang="de-DE" sz="4400" i="1" dirty="0"/>
              <a:t> liest sich lange: Historisches aus Graz, Neues aus Alt-Graz, Graz, 100 Jahre elektrische Straßenbahn in Graz, Eggenberg, Grazer </a:t>
            </a:r>
            <a:r>
              <a:rPr lang="de-DE" sz="4400" i="1" dirty="0" err="1"/>
              <a:t>Straßennamen,Der</a:t>
            </a:r>
            <a:r>
              <a:rPr lang="de-DE" sz="4400" i="1" dirty="0"/>
              <a:t> </a:t>
            </a:r>
            <a:r>
              <a:rPr lang="de-DE" sz="4400" i="1" dirty="0" err="1"/>
              <a:t>Lendplatz</a:t>
            </a:r>
            <a:r>
              <a:rPr lang="de-DE" sz="4400" i="1" dirty="0"/>
              <a:t>, St. Peter, Das alte Graz, Liebenau, </a:t>
            </a:r>
            <a:r>
              <a:rPr lang="de-DE" sz="4400" i="1" dirty="0" err="1"/>
              <a:t>Jakomini</a:t>
            </a:r>
            <a:r>
              <a:rPr lang="de-DE" sz="4400" i="1" dirty="0"/>
              <a:t>, Zwischen Stadt und Land – die </a:t>
            </a:r>
            <a:r>
              <a:rPr lang="de-DE" sz="4400" i="1" dirty="0" err="1"/>
              <a:t>Murvorstadt</a:t>
            </a:r>
            <a:r>
              <a:rPr lang="de-DE" sz="4400" i="1" dirty="0"/>
              <a:t>, Mit dem Ballon über Graz, </a:t>
            </a:r>
            <a:r>
              <a:rPr lang="de-DE" sz="4400" i="1" dirty="0" err="1"/>
              <a:t>Waltendorf</a:t>
            </a:r>
            <a:r>
              <a:rPr lang="de-DE" sz="4400" i="1" dirty="0"/>
              <a:t> und Ries, </a:t>
            </a:r>
            <a:r>
              <a:rPr lang="de-DE" sz="4400" i="1" dirty="0" err="1"/>
              <a:t>Gösting</a:t>
            </a:r>
            <a:r>
              <a:rPr lang="de-DE" sz="4400" i="1" dirty="0"/>
              <a:t> und seine Geschichte, Der Gries und seine Geschichte, Graz im Wandel, St. Leonhard und seine Geschichte, Graz aus der Vogelperspektive.</a:t>
            </a:r>
          </a:p>
          <a:p>
            <a:pPr marL="0" indent="0">
              <a:buNone/>
            </a:pPr>
            <a:r>
              <a:rPr lang="de-DE" sz="4400" i="1" dirty="0"/>
              <a:t>Einen Teil der </a:t>
            </a:r>
            <a:r>
              <a:rPr lang="de-DE" sz="4400" i="1" dirty="0" err="1"/>
              <a:t>Kubinzky</a:t>
            </a:r>
            <a:r>
              <a:rPr lang="de-DE" sz="4400" i="1" dirty="0"/>
              <a:t> Bücher findet man noch käuflich bei </a:t>
            </a:r>
            <a:r>
              <a:rPr lang="de-DE" sz="4400" b="1" i="1" dirty="0"/>
              <a:t>Amazon</a:t>
            </a:r>
            <a:r>
              <a:rPr lang="de-DE" sz="4400" i="1" dirty="0"/>
              <a:t>. Das Buch “Historisches aus Graz” liegt bereits auf meinem Schreibtisch. Darin sind rund 100 Beiträge der gleichnamigen Serie in </a:t>
            </a:r>
            <a:r>
              <a:rPr lang="de-DE" sz="4400" i="1" dirty="0" smtClean="0"/>
              <a:t>der </a:t>
            </a:r>
            <a:r>
              <a:rPr lang="de-DE" sz="4400" i="1" dirty="0"/>
              <a:t>BIG zu einem handlichen Band zusammen gefasst. Bei Amazon kostet das Buch knapp 25€ (wie bei Amazon üblich ist dieser Versand kostenlos), bei der Buchhandlung Moser in der Innenstadt wird das Buch sicher auch </a:t>
            </a:r>
            <a:r>
              <a:rPr lang="de-DE" sz="4400" i="1" dirty="0" smtClean="0"/>
              <a:t>geführt.</a:t>
            </a:r>
            <a:endParaRPr lang="sk-SK" sz="4400" i="1" dirty="0" smtClean="0"/>
          </a:p>
          <a:p>
            <a:pPr marL="0" indent="0">
              <a:buNone/>
            </a:pPr>
            <a:r>
              <a:rPr lang="de-DE" sz="4400" i="1" dirty="0" smtClean="0">
                <a:hlinkClick r:id="rId3"/>
              </a:rPr>
              <a:t>http</a:t>
            </a:r>
            <a:r>
              <a:rPr lang="de-DE" sz="4400" i="1" dirty="0">
                <a:hlinkClick r:id="rId3"/>
              </a:rPr>
              <a:t>://</a:t>
            </a:r>
            <a:r>
              <a:rPr lang="de-DE" sz="4400" i="1" dirty="0" smtClean="0">
                <a:hlinkClick r:id="rId3"/>
              </a:rPr>
              <a:t>www.inside-graz.at/menschen/kubinzky-kennt-die-vergangenheit-von-graz.html</a:t>
            </a:r>
            <a:r>
              <a:rPr lang="de-DE" sz="4400" i="1" dirty="0" smtClean="0"/>
              <a:t>, </a:t>
            </a:r>
            <a:r>
              <a:rPr lang="de-DE" sz="4400" i="1" dirty="0"/>
              <a:t>10. 07. </a:t>
            </a:r>
            <a:r>
              <a:rPr lang="de-DE" sz="4400" i="1" dirty="0" smtClean="0"/>
              <a:t>2014</a:t>
            </a:r>
            <a:endParaRPr lang="sk-SK" sz="4400" i="1" dirty="0" smtClean="0"/>
          </a:p>
          <a:p>
            <a:pPr marL="0" indent="0">
              <a:buNone/>
            </a:pPr>
            <a:endParaRPr lang="de-DE" sz="4400" i="1" dirty="0"/>
          </a:p>
          <a:p>
            <a:pPr marL="0" indent="0">
              <a:buNone/>
            </a:pPr>
            <a:endParaRPr lang="de-DE" sz="4000" i="1" dirty="0"/>
          </a:p>
          <a:p>
            <a:pPr marL="0" indent="0">
              <a:buNone/>
            </a:pPr>
            <a:endParaRPr lang="sk-SK" sz="2100" i="1" dirty="0"/>
          </a:p>
        </p:txBody>
      </p:sp>
    </p:spTree>
    <p:extLst>
      <p:ext uri="{BB962C8B-B14F-4D97-AF65-F5344CB8AC3E}">
        <p14:creationId xmlns:p14="http://schemas.microsoft.com/office/powerpoint/2010/main" val="380774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1000"/>
                                        <p:tgtEl>
                                          <p:spTgt spid="2">
                                            <p:txEl>
                                              <p:pRg st="3" end="3"/>
                                            </p:txEl>
                                          </p:spTgt>
                                        </p:tgtEl>
                                      </p:cBhvr>
                                    </p:animEffect>
                                    <p:anim calcmode="lin" valueType="num">
                                      <p:cBhvr>
                                        <p:cTn id="1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1000"/>
                                        <p:tgtEl>
                                          <p:spTgt spid="2">
                                            <p:txEl>
                                              <p:pRg st="4" end="4"/>
                                            </p:txEl>
                                          </p:spTgt>
                                        </p:tgtEl>
                                      </p:cBhvr>
                                    </p:animEffect>
                                    <p:anim calcmode="lin" valueType="num">
                                      <p:cBhvr>
                                        <p:cTn id="1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1000"/>
                                        <p:tgtEl>
                                          <p:spTgt spid="2">
                                            <p:txEl>
                                              <p:pRg st="5" end="5"/>
                                            </p:txEl>
                                          </p:spTgt>
                                        </p:tgtEl>
                                      </p:cBhvr>
                                    </p:animEffect>
                                    <p:anim calcmode="lin" valueType="num">
                                      <p:cBhvr>
                                        <p:cTn id="2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1000"/>
                                        <p:tgtEl>
                                          <p:spTgt spid="2">
                                            <p:txEl>
                                              <p:pRg st="6" end="6"/>
                                            </p:txEl>
                                          </p:spTgt>
                                        </p:tgtEl>
                                      </p:cBhvr>
                                    </p:animEffect>
                                    <p:anim calcmode="lin" valueType="num">
                                      <p:cBhvr>
                                        <p:cTn id="2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1000"/>
                                        <p:tgtEl>
                                          <p:spTgt spid="2">
                                            <p:txEl>
                                              <p:pRg st="7" end="7"/>
                                            </p:txEl>
                                          </p:spTgt>
                                        </p:tgtEl>
                                      </p:cBhvr>
                                    </p:animEffect>
                                    <p:anim calcmode="lin" valueType="num">
                                      <p:cBhvr>
                                        <p:cTn id="3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7" end="7"/>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Effect transition="in" filter="fade">
                                      <p:cBhvr>
                                        <p:cTn id="37" dur="1000"/>
                                        <p:tgtEl>
                                          <p:spTgt spid="2">
                                            <p:txEl>
                                              <p:pRg st="8" end="8"/>
                                            </p:txEl>
                                          </p:spTgt>
                                        </p:tgtEl>
                                      </p:cBhvr>
                                    </p:animEffect>
                                    <p:anim calcmode="lin" valueType="num">
                                      <p:cBhvr>
                                        <p:cTn id="38"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8" end="8"/>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
                                            <p:txEl>
                                              <p:pRg st="9" end="9"/>
                                            </p:txEl>
                                          </p:spTgt>
                                        </p:tgtEl>
                                        <p:attrNameLst>
                                          <p:attrName>style.visibility</p:attrName>
                                        </p:attrNameLst>
                                      </p:cBhvr>
                                      <p:to>
                                        <p:strVal val="visible"/>
                                      </p:to>
                                    </p:set>
                                    <p:animEffect transition="in" filter="fade">
                                      <p:cBhvr>
                                        <p:cTn id="42" dur="1000"/>
                                        <p:tgtEl>
                                          <p:spTgt spid="2">
                                            <p:txEl>
                                              <p:pRg st="9" end="9"/>
                                            </p:txEl>
                                          </p:spTgt>
                                        </p:tgtEl>
                                      </p:cBhvr>
                                    </p:animEffect>
                                    <p:anim calcmode="lin" valueType="num">
                                      <p:cBhvr>
                                        <p:cTn id="43"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9" end="9"/>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
                                            <p:txEl>
                                              <p:pRg st="10" end="10"/>
                                            </p:txEl>
                                          </p:spTgt>
                                        </p:tgtEl>
                                        <p:attrNameLst>
                                          <p:attrName>style.visibility</p:attrName>
                                        </p:attrNameLst>
                                      </p:cBhvr>
                                      <p:to>
                                        <p:strVal val="visible"/>
                                      </p:to>
                                    </p:set>
                                    <p:animEffect transition="in" filter="fade">
                                      <p:cBhvr>
                                        <p:cTn id="47" dur="1000"/>
                                        <p:tgtEl>
                                          <p:spTgt spid="2">
                                            <p:txEl>
                                              <p:pRg st="10" end="10"/>
                                            </p:txEl>
                                          </p:spTgt>
                                        </p:tgtEl>
                                      </p:cBhvr>
                                    </p:animEffect>
                                    <p:anim calcmode="lin" valueType="num">
                                      <p:cBhvr>
                                        <p:cTn id="48" dur="1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49" dur="1000" fill="hold"/>
                                        <p:tgtEl>
                                          <p:spTgt spid="2">
                                            <p:txEl>
                                              <p:pRg st="10" end="10"/>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
                                            <p:txEl>
                                              <p:pRg st="11" end="11"/>
                                            </p:txEl>
                                          </p:spTgt>
                                        </p:tgtEl>
                                        <p:attrNameLst>
                                          <p:attrName>style.visibility</p:attrName>
                                        </p:attrNameLst>
                                      </p:cBhvr>
                                      <p:to>
                                        <p:strVal val="visible"/>
                                      </p:to>
                                    </p:set>
                                    <p:animEffect transition="in" filter="fade">
                                      <p:cBhvr>
                                        <p:cTn id="52" dur="1000"/>
                                        <p:tgtEl>
                                          <p:spTgt spid="2">
                                            <p:txEl>
                                              <p:pRg st="11" end="11"/>
                                            </p:txEl>
                                          </p:spTgt>
                                        </p:tgtEl>
                                      </p:cBhvr>
                                    </p:animEffect>
                                    <p:anim calcmode="lin" valueType="num">
                                      <p:cBhvr>
                                        <p:cTn id="53" dur="1000" fill="hold"/>
                                        <p:tgtEl>
                                          <p:spTgt spid="2">
                                            <p:txEl>
                                              <p:pRg st="11" end="11"/>
                                            </p:txEl>
                                          </p:spTgt>
                                        </p:tgtEl>
                                        <p:attrNameLst>
                                          <p:attrName>ppt_x</p:attrName>
                                        </p:attrNameLst>
                                      </p:cBhvr>
                                      <p:tavLst>
                                        <p:tav tm="0">
                                          <p:val>
                                            <p:strVal val="#ppt_x"/>
                                          </p:val>
                                        </p:tav>
                                        <p:tav tm="100000">
                                          <p:val>
                                            <p:strVal val="#ppt_x"/>
                                          </p:val>
                                        </p:tav>
                                      </p:tavLst>
                                    </p:anim>
                                    <p:anim calcmode="lin" valueType="num">
                                      <p:cBhvr>
                                        <p:cTn id="54" dur="1000" fill="hold"/>
                                        <p:tgtEl>
                                          <p:spTgt spid="2">
                                            <p:txEl>
                                              <p:pRg st="11" end="11"/>
                                            </p:txEl>
                                          </p:spTgt>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
                                            <p:txEl>
                                              <p:pRg st="12" end="12"/>
                                            </p:txEl>
                                          </p:spTgt>
                                        </p:tgtEl>
                                        <p:attrNameLst>
                                          <p:attrName>style.visibility</p:attrName>
                                        </p:attrNameLst>
                                      </p:cBhvr>
                                      <p:to>
                                        <p:strVal val="visible"/>
                                      </p:to>
                                    </p:set>
                                    <p:animEffect transition="in" filter="fade">
                                      <p:cBhvr>
                                        <p:cTn id="57" dur="1000"/>
                                        <p:tgtEl>
                                          <p:spTgt spid="2">
                                            <p:txEl>
                                              <p:pRg st="12" end="12"/>
                                            </p:txEl>
                                          </p:spTgt>
                                        </p:tgtEl>
                                      </p:cBhvr>
                                    </p:animEffect>
                                    <p:anim calcmode="lin" valueType="num">
                                      <p:cBhvr>
                                        <p:cTn id="58" dur="1000" fill="hold"/>
                                        <p:tgtEl>
                                          <p:spTgt spid="2">
                                            <p:txEl>
                                              <p:pRg st="12" end="12"/>
                                            </p:txEl>
                                          </p:spTgt>
                                        </p:tgtEl>
                                        <p:attrNameLst>
                                          <p:attrName>ppt_x</p:attrName>
                                        </p:attrNameLst>
                                      </p:cBhvr>
                                      <p:tavLst>
                                        <p:tav tm="0">
                                          <p:val>
                                            <p:strVal val="#ppt_x"/>
                                          </p:val>
                                        </p:tav>
                                        <p:tav tm="100000">
                                          <p:val>
                                            <p:strVal val="#ppt_x"/>
                                          </p:val>
                                        </p:tav>
                                      </p:tavLst>
                                    </p:anim>
                                    <p:anim calcmode="lin" valueType="num">
                                      <p:cBhvr>
                                        <p:cTn id="59" dur="1000" fill="hold"/>
                                        <p:tgtEl>
                                          <p:spTgt spid="2">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Nadpis 6"/>
          <p:cNvSpPr>
            <a:spLocks noGrp="1"/>
          </p:cNvSpPr>
          <p:nvPr>
            <p:ph type="title"/>
          </p:nvPr>
        </p:nvSpPr>
        <p:spPr/>
        <p:txBody>
          <a:bodyPr/>
          <a:lstStyle/>
          <a:p>
            <a:r>
              <a:rPr lang="sk-SK" sz="4000" b="1" dirty="0">
                <a:solidFill>
                  <a:schemeClr val="accent1">
                    <a:lumMod val="50000"/>
                  </a:schemeClr>
                </a:solidFill>
              </a:rPr>
              <a:t>Aktivita</a:t>
            </a:r>
            <a:r>
              <a:rPr lang="sk-SK" dirty="0" smtClean="0"/>
              <a:t> </a:t>
            </a:r>
            <a:r>
              <a:rPr lang="sk-SK" sz="4000" b="1" dirty="0">
                <a:solidFill>
                  <a:schemeClr val="accent1">
                    <a:lumMod val="50000"/>
                  </a:schemeClr>
                </a:solidFill>
              </a:rPr>
              <a:t>1</a:t>
            </a:r>
          </a:p>
        </p:txBody>
      </p:sp>
      <p:sp>
        <p:nvSpPr>
          <p:cNvPr id="8" name="Zástupný symbol obsahu 7"/>
          <p:cNvSpPr>
            <a:spLocks noGrp="1"/>
          </p:cNvSpPr>
          <p:nvPr>
            <p:ph idx="1"/>
          </p:nvPr>
        </p:nvSpPr>
        <p:spPr/>
        <p:txBody>
          <a:bodyPr>
            <a:normAutofit/>
          </a:bodyPr>
          <a:lstStyle/>
          <a:p>
            <a:pPr marL="0" indent="0">
              <a:spcAft>
                <a:spcPts val="1200"/>
              </a:spcAft>
              <a:buNone/>
            </a:pPr>
            <a:r>
              <a:rPr lang="sk-SK" sz="2800" b="1" dirty="0"/>
              <a:t>Podnety na diskusiu</a:t>
            </a:r>
            <a:r>
              <a:rPr lang="sk-SK" sz="2800" b="1" dirty="0" smtClean="0"/>
              <a:t>:</a:t>
            </a:r>
          </a:p>
          <a:p>
            <a:r>
              <a:rPr lang="sk-SK" sz="2800" dirty="0" smtClean="0"/>
              <a:t>Je </a:t>
            </a:r>
            <a:r>
              <a:rPr lang="sk-SK" sz="2800" dirty="0"/>
              <a:t>podľa Vás tento text vhodný na </a:t>
            </a:r>
            <a:r>
              <a:rPr lang="sk-SK" sz="2800" dirty="0" smtClean="0"/>
              <a:t>testovanie čítania s porozumením? Prečo </a:t>
            </a:r>
            <a:r>
              <a:rPr lang="sk-SK" sz="2800" dirty="0"/>
              <a:t>áno / </a:t>
            </a:r>
            <a:r>
              <a:rPr lang="sk-SK" sz="2800" dirty="0" smtClean="0"/>
              <a:t>nie?</a:t>
            </a:r>
          </a:p>
          <a:p>
            <a:r>
              <a:rPr lang="sk-SK" sz="2800" dirty="0" smtClean="0"/>
              <a:t>Akej </a:t>
            </a:r>
            <a:r>
              <a:rPr lang="sk-SK" sz="2800" dirty="0"/>
              <a:t>jazykovej úrovni by podľa Vás mohol zodpovedať a </a:t>
            </a:r>
            <a:r>
              <a:rPr lang="sk-SK" sz="2800" dirty="0" smtClean="0"/>
              <a:t>prečo?</a:t>
            </a:r>
          </a:p>
          <a:p>
            <a:r>
              <a:rPr lang="sk-SK" sz="2800" dirty="0" smtClean="0"/>
              <a:t>Ako </a:t>
            </a:r>
            <a:r>
              <a:rPr lang="sk-SK" sz="2800" dirty="0"/>
              <a:t>by ste ho didakticky upravili</a:t>
            </a:r>
            <a:r>
              <a:rPr lang="sk-SK" sz="2800" dirty="0" smtClean="0"/>
              <a:t>?</a:t>
            </a:r>
          </a:p>
          <a:p>
            <a:pPr lvl="0"/>
            <a:r>
              <a:rPr lang="sk-SK" sz="2800" dirty="0"/>
              <a:t>Na tvorbu akého typu úlohy by ste ho použili</a:t>
            </a:r>
            <a:r>
              <a:rPr lang="sk-SK" sz="2800" dirty="0" smtClean="0"/>
              <a:t>? </a:t>
            </a:r>
            <a:endParaRPr lang="sk-SK" sz="2800" dirty="0"/>
          </a:p>
          <a:p>
            <a:endParaRPr lang="sk-SK" dirty="0"/>
          </a:p>
        </p:txBody>
      </p:sp>
    </p:spTree>
    <p:extLst>
      <p:ext uri="{BB962C8B-B14F-4D97-AF65-F5344CB8AC3E}">
        <p14:creationId xmlns:p14="http://schemas.microsoft.com/office/powerpoint/2010/main" val="1396500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1000"/>
                                        <p:tgtEl>
                                          <p:spTgt spid="8">
                                            <p:txEl>
                                              <p:pRg st="1" end="1"/>
                                            </p:txEl>
                                          </p:spTgt>
                                        </p:tgtEl>
                                      </p:cBhvr>
                                    </p:animEffect>
                                    <p:anim calcmode="lin" valueType="num">
                                      <p:cBhvr>
                                        <p:cTn id="1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1000"/>
                                        <p:tgtEl>
                                          <p:spTgt spid="8">
                                            <p:txEl>
                                              <p:pRg st="2" end="2"/>
                                            </p:txEl>
                                          </p:spTgt>
                                        </p:tgtEl>
                                      </p:cBhvr>
                                    </p:animEffect>
                                    <p:anim calcmode="lin" valueType="num">
                                      <p:cBhvr>
                                        <p:cTn id="2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animEffect transition="in" filter="fade">
                                      <p:cBhvr>
                                        <p:cTn id="28" dur="1000"/>
                                        <p:tgtEl>
                                          <p:spTgt spid="8">
                                            <p:txEl>
                                              <p:pRg st="3" end="3"/>
                                            </p:txEl>
                                          </p:spTgt>
                                        </p:tgtEl>
                                      </p:cBhvr>
                                    </p:animEffect>
                                    <p:anim calcmode="lin" valueType="num">
                                      <p:cBhvr>
                                        <p:cTn id="29"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1000"/>
                                        <p:tgtEl>
                                          <p:spTgt spid="8">
                                            <p:txEl>
                                              <p:pRg st="4" end="4"/>
                                            </p:txEl>
                                          </p:spTgt>
                                        </p:tgtEl>
                                      </p:cBhvr>
                                    </p:animEffect>
                                    <p:anim calcmode="lin" valueType="num">
                                      <p:cBhvr>
                                        <p:cTn id="36"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fontScale="90000"/>
          </a:bodyPr>
          <a:lstStyle/>
          <a:p>
            <a:r>
              <a:rPr lang="sk-SK" sz="4000" b="1" dirty="0">
                <a:solidFill>
                  <a:schemeClr val="accent1">
                    <a:lumMod val="50000"/>
                  </a:schemeClr>
                </a:solidFill>
              </a:rPr>
              <a:t>Typy</a:t>
            </a:r>
            <a:r>
              <a:rPr lang="sk-SK" dirty="0" smtClean="0"/>
              <a:t> </a:t>
            </a:r>
            <a:r>
              <a:rPr lang="sk-SK" sz="4000" b="1" dirty="0">
                <a:solidFill>
                  <a:schemeClr val="accent1">
                    <a:lumMod val="50000"/>
                  </a:schemeClr>
                </a:solidFill>
              </a:rPr>
              <a:t>úloh na testovanie čítania s porozumením</a:t>
            </a:r>
          </a:p>
        </p:txBody>
      </p:sp>
      <p:graphicFrame>
        <p:nvGraphicFramePr>
          <p:cNvPr id="8" name="Tabuľka 7"/>
          <p:cNvGraphicFramePr>
            <a:graphicFrameLocks noGrp="1"/>
          </p:cNvGraphicFramePr>
          <p:nvPr>
            <p:extLst>
              <p:ext uri="{D42A27DB-BD31-4B8C-83A1-F6EECF244321}">
                <p14:modId xmlns:p14="http://schemas.microsoft.com/office/powerpoint/2010/main" val="1514546982"/>
              </p:ext>
            </p:extLst>
          </p:nvPr>
        </p:nvGraphicFramePr>
        <p:xfrm>
          <a:off x="1007605" y="1631776"/>
          <a:ext cx="6948772" cy="4893568"/>
        </p:xfrm>
        <a:graphic>
          <a:graphicData uri="http://schemas.openxmlformats.org/drawingml/2006/table">
            <a:tbl>
              <a:tblPr firstRow="1" bandRow="1">
                <a:tableStyleId>{5C22544A-7EE6-4342-B048-85BDC9FD1C3A}</a:tableStyleId>
              </a:tblPr>
              <a:tblGrid>
                <a:gridCol w="1544171"/>
                <a:gridCol w="3930619"/>
                <a:gridCol w="1473982"/>
              </a:tblGrid>
              <a:tr h="604500">
                <a:tc>
                  <a:txBody>
                    <a:bodyPr/>
                    <a:lstStyle/>
                    <a:p>
                      <a:r>
                        <a:rPr lang="sk-SK" dirty="0" smtClean="0"/>
                        <a:t>Jazyková úroveň</a:t>
                      </a:r>
                      <a:endParaRPr lang="sk-SK" dirty="0"/>
                    </a:p>
                  </a:txBody>
                  <a:tcPr/>
                </a:tc>
                <a:tc>
                  <a:txBody>
                    <a:bodyPr/>
                    <a:lstStyle/>
                    <a:p>
                      <a:r>
                        <a:rPr lang="sk-SK" dirty="0" smtClean="0"/>
                        <a:t>Typy úloh</a:t>
                      </a:r>
                      <a:endParaRPr lang="sk-SK" dirty="0"/>
                    </a:p>
                  </a:txBody>
                  <a:tcPr/>
                </a:tc>
                <a:tc>
                  <a:txBody>
                    <a:bodyPr/>
                    <a:lstStyle/>
                    <a:p>
                      <a:r>
                        <a:rPr lang="sk-SK" dirty="0" smtClean="0"/>
                        <a:t>Jazyková</a:t>
                      </a:r>
                      <a:r>
                        <a:rPr lang="sk-SK" baseline="0" dirty="0" smtClean="0"/>
                        <a:t> úroveň</a:t>
                      </a:r>
                      <a:endParaRPr lang="sk-SK" dirty="0"/>
                    </a:p>
                  </a:txBody>
                  <a:tcPr/>
                </a:tc>
              </a:tr>
              <a:tr h="345428">
                <a:tc rowSpan="10">
                  <a:txBody>
                    <a:bodyPr/>
                    <a:lstStyle/>
                    <a:p>
                      <a:endParaRPr lang="sk-SK" dirty="0" smtClean="0"/>
                    </a:p>
                    <a:p>
                      <a:endParaRPr lang="sk-SK" dirty="0" smtClean="0"/>
                    </a:p>
                    <a:p>
                      <a:endParaRPr lang="sk-SK" dirty="0" smtClean="0"/>
                    </a:p>
                    <a:p>
                      <a:endParaRPr lang="sk-SK" dirty="0" smtClean="0"/>
                    </a:p>
                    <a:p>
                      <a:endParaRPr lang="sk-SK" dirty="0" smtClean="0"/>
                    </a:p>
                    <a:p>
                      <a:pPr algn="ctr"/>
                      <a:r>
                        <a:rPr lang="sk-SK" sz="4000" dirty="0" smtClean="0"/>
                        <a:t>A2</a:t>
                      </a:r>
                      <a:endParaRPr lang="sk-SK" sz="4000" dirty="0"/>
                    </a:p>
                  </a:txBody>
                  <a:tcPr/>
                </a:tc>
                <a:tc>
                  <a:txBody>
                    <a:bodyPr/>
                    <a:lstStyle/>
                    <a:p>
                      <a:r>
                        <a:rPr lang="sk-SK" dirty="0" smtClean="0"/>
                        <a:t>Priraďovanie obrázkov</a:t>
                      </a:r>
                      <a:endParaRPr lang="sk-SK" dirty="0"/>
                    </a:p>
                  </a:txBody>
                  <a:tcPr/>
                </a:tc>
                <a:tc>
                  <a:txBody>
                    <a:bodyPr/>
                    <a:lstStyle/>
                    <a:p>
                      <a:endParaRPr lang="sk-SK" dirty="0"/>
                    </a:p>
                  </a:txBody>
                  <a:tcPr/>
                </a:tc>
              </a:tr>
              <a:tr h="345428">
                <a:tc vMerge="1">
                  <a:txBody>
                    <a:bodyPr/>
                    <a:lstStyle/>
                    <a:p>
                      <a:endParaRPr lang="sk-SK" dirty="0"/>
                    </a:p>
                  </a:txBody>
                  <a:tcPr/>
                </a:tc>
                <a:tc>
                  <a:txBody>
                    <a:bodyPr/>
                    <a:lstStyle/>
                    <a:p>
                      <a:r>
                        <a:rPr lang="sk-SK" dirty="0" smtClean="0"/>
                        <a:t>Priraďovanie viet/ otázok</a:t>
                      </a:r>
                      <a:endParaRPr lang="sk-SK" dirty="0"/>
                    </a:p>
                  </a:txBody>
                  <a:tcPr>
                    <a:lnB w="28575" cap="flat" cmpd="sng" algn="ctr">
                      <a:solidFill>
                        <a:schemeClr val="tx2">
                          <a:lumMod val="40000"/>
                          <a:lumOff val="60000"/>
                        </a:schemeClr>
                      </a:solidFill>
                      <a:prstDash val="solid"/>
                      <a:round/>
                      <a:headEnd type="none" w="med" len="med"/>
                      <a:tailEnd type="none" w="med" len="med"/>
                    </a:lnB>
                  </a:tcPr>
                </a:tc>
                <a:tc>
                  <a:txBody>
                    <a:bodyPr/>
                    <a:lstStyle/>
                    <a:p>
                      <a:endParaRPr lang="sk-SK" dirty="0"/>
                    </a:p>
                  </a:txBody>
                  <a:tcPr>
                    <a:lnB w="28575" cap="flat" cmpd="sng" algn="ctr">
                      <a:solidFill>
                        <a:schemeClr val="tx2">
                          <a:lumMod val="40000"/>
                          <a:lumOff val="60000"/>
                        </a:schemeClr>
                      </a:solidFill>
                      <a:prstDash val="solid"/>
                      <a:round/>
                      <a:headEnd type="none" w="med" len="med"/>
                      <a:tailEnd type="none" w="med" len="med"/>
                    </a:lnB>
                  </a:tcPr>
                </a:tc>
              </a:tr>
              <a:tr h="345428">
                <a:tc vMerge="1">
                  <a:txBody>
                    <a:bodyPr/>
                    <a:lstStyle/>
                    <a:p>
                      <a:endParaRPr lang="sk-SK" dirty="0"/>
                    </a:p>
                  </a:txBody>
                  <a:tcPr/>
                </a:tc>
                <a:tc>
                  <a:txBody>
                    <a:bodyPr/>
                    <a:lstStyle/>
                    <a:p>
                      <a:r>
                        <a:rPr lang="sk-SK" dirty="0" smtClean="0"/>
                        <a:t>Priraďovanie nadpisov k textom</a:t>
                      </a:r>
                      <a:endParaRPr lang="sk-SK" dirty="0"/>
                    </a:p>
                  </a:txBody>
                  <a:tcPr>
                    <a:lnT w="28575" cap="flat" cmpd="sng" algn="ctr">
                      <a:solidFill>
                        <a:schemeClr val="tx2">
                          <a:lumMod val="40000"/>
                          <a:lumOff val="60000"/>
                        </a:schemeClr>
                      </a:solidFill>
                      <a:prstDash val="solid"/>
                      <a:round/>
                      <a:headEnd type="none" w="med" len="med"/>
                      <a:tailEnd type="none" w="med" len="med"/>
                    </a:lnT>
                  </a:tcPr>
                </a:tc>
                <a:tc rowSpan="4">
                  <a:txBody>
                    <a:bodyPr/>
                    <a:lstStyle/>
                    <a:p>
                      <a:pPr algn="ctr"/>
                      <a:endParaRPr lang="sk-SK" sz="3200" kern="1200" dirty="0" smtClean="0">
                        <a:solidFill>
                          <a:schemeClr val="dk1"/>
                        </a:solidFill>
                        <a:latin typeface="+mn-lt"/>
                        <a:ea typeface="+mn-ea"/>
                        <a:cs typeface="+mn-cs"/>
                      </a:endParaRPr>
                    </a:p>
                    <a:p>
                      <a:pPr algn="ctr"/>
                      <a:r>
                        <a:rPr lang="sk-SK" sz="4000" dirty="0" smtClean="0"/>
                        <a:t>B1</a:t>
                      </a:r>
                    </a:p>
                    <a:p>
                      <a:pPr algn="ctr"/>
                      <a:r>
                        <a:rPr lang="sk-SK" sz="4000" dirty="0" smtClean="0"/>
                        <a:t>B2</a:t>
                      </a:r>
                      <a:endParaRPr lang="sk-SK" sz="4000" dirty="0"/>
                    </a:p>
                  </a:txBody>
                  <a:tcPr>
                    <a:lnT w="28575" cap="flat" cmpd="sng" algn="ctr">
                      <a:solidFill>
                        <a:schemeClr val="tx2">
                          <a:lumMod val="40000"/>
                          <a:lumOff val="60000"/>
                        </a:schemeClr>
                      </a:solidFill>
                      <a:prstDash val="solid"/>
                      <a:round/>
                      <a:headEnd type="none" w="med" len="med"/>
                      <a:tailEnd type="none" w="med" len="med"/>
                    </a:lnT>
                    <a:lnB w="28575" cap="flat" cmpd="sng" algn="ctr">
                      <a:solidFill>
                        <a:schemeClr val="tx2">
                          <a:lumMod val="40000"/>
                          <a:lumOff val="60000"/>
                        </a:schemeClr>
                      </a:solidFill>
                      <a:prstDash val="solid"/>
                      <a:round/>
                      <a:headEnd type="none" w="med" len="med"/>
                      <a:tailEnd type="none" w="med" len="med"/>
                    </a:lnB>
                  </a:tcPr>
                </a:tc>
              </a:tr>
              <a:tr h="604500">
                <a:tc vMerge="1">
                  <a:txBody>
                    <a:bodyPr/>
                    <a:lstStyle/>
                    <a:p>
                      <a:endParaRPr lang="sk-SK" dirty="0"/>
                    </a:p>
                  </a:txBody>
                  <a:tcPr/>
                </a:tc>
                <a:tc>
                  <a:txBody>
                    <a:bodyPr/>
                    <a:lstStyle/>
                    <a:p>
                      <a:r>
                        <a:rPr lang="sk-SK" dirty="0" smtClean="0"/>
                        <a:t>Úloha s alternatívnou možnosťou odpovede ( s výberom z 3</a:t>
                      </a:r>
                      <a:r>
                        <a:rPr lang="sk-SK" baseline="0" dirty="0" smtClean="0"/>
                        <a:t> / 4 </a:t>
                      </a:r>
                      <a:r>
                        <a:rPr lang="sk-SK" dirty="0" smtClean="0"/>
                        <a:t>možností)</a:t>
                      </a:r>
                      <a:endParaRPr lang="sk-SK" dirty="0"/>
                    </a:p>
                  </a:txBody>
                  <a:tcPr/>
                </a:tc>
                <a:tc vMerge="1">
                  <a:txBody>
                    <a:bodyPr/>
                    <a:lstStyle/>
                    <a:p>
                      <a:endParaRPr lang="sk-SK" dirty="0"/>
                    </a:p>
                  </a:txBody>
                  <a:tcPr/>
                </a:tc>
              </a:tr>
              <a:tr h="604500">
                <a:tc vMerge="1">
                  <a:txBody>
                    <a:bodyPr/>
                    <a:lstStyle/>
                    <a:p>
                      <a:endParaRPr lang="sk-SK" dirty="0"/>
                    </a:p>
                  </a:txBody>
                  <a:tcPr/>
                </a:tc>
                <a:tc>
                  <a:txBody>
                    <a:bodyPr/>
                    <a:lstStyle/>
                    <a:p>
                      <a:r>
                        <a:rPr lang="sk-SK" dirty="0" smtClean="0"/>
                        <a:t>Trichotomická - pravda / nepravda + odsek</a:t>
                      </a:r>
                      <a:endParaRPr lang="sk-SK" dirty="0"/>
                    </a:p>
                  </a:txBody>
                  <a:tcPr/>
                </a:tc>
                <a:tc vMerge="1">
                  <a:txBody>
                    <a:bodyPr/>
                    <a:lstStyle/>
                    <a:p>
                      <a:endParaRPr lang="sk-SK" dirty="0"/>
                    </a:p>
                  </a:txBody>
                  <a:tcPr/>
                </a:tc>
              </a:tr>
              <a:tr h="345428">
                <a:tc vMerge="1">
                  <a:txBody>
                    <a:bodyPr/>
                    <a:lstStyle/>
                    <a:p>
                      <a:endParaRPr lang="sk-SK" dirty="0"/>
                    </a:p>
                  </a:txBody>
                  <a:tcPr/>
                </a:tc>
                <a:tc>
                  <a:txBody>
                    <a:bodyPr/>
                    <a:lstStyle/>
                    <a:p>
                      <a:r>
                        <a:rPr lang="sk-SK" dirty="0" smtClean="0"/>
                        <a:t>Doplňovanie (zhrnutie obsahu textu)</a:t>
                      </a:r>
                      <a:endParaRPr lang="sk-SK" dirty="0"/>
                    </a:p>
                  </a:txBody>
                  <a:tcPr>
                    <a:lnB w="28575" cap="flat" cmpd="sng" algn="ctr">
                      <a:solidFill>
                        <a:schemeClr val="tx2">
                          <a:lumMod val="40000"/>
                          <a:lumOff val="60000"/>
                        </a:schemeClr>
                      </a:solidFill>
                      <a:prstDash val="solid"/>
                      <a:round/>
                      <a:headEnd type="none" w="med" len="med"/>
                      <a:tailEnd type="none" w="med" len="med"/>
                    </a:lnB>
                  </a:tcPr>
                </a:tc>
                <a:tc vMerge="1">
                  <a:txBody>
                    <a:bodyPr/>
                    <a:lstStyle/>
                    <a:p>
                      <a:endParaRPr lang="sk-SK" dirty="0"/>
                    </a:p>
                  </a:txBody>
                  <a:tcPr/>
                </a:tc>
              </a:tr>
              <a:tr h="345428">
                <a:tc vMerge="1">
                  <a:txBody>
                    <a:bodyPr/>
                    <a:lstStyle/>
                    <a:p>
                      <a:endParaRPr lang="sk-SK" dirty="0"/>
                    </a:p>
                  </a:txBody>
                  <a:tcPr/>
                </a:tc>
                <a:tc>
                  <a:txBody>
                    <a:bodyPr/>
                    <a:lstStyle/>
                    <a:p>
                      <a:r>
                        <a:rPr lang="sk-SK" dirty="0" smtClean="0"/>
                        <a:t>Doplňovanie do poznámok / tabuľky</a:t>
                      </a:r>
                      <a:endParaRPr lang="sk-SK" dirty="0"/>
                    </a:p>
                  </a:txBody>
                  <a:tcPr>
                    <a:lnT w="28575" cap="flat" cmpd="sng" algn="ctr">
                      <a:solidFill>
                        <a:schemeClr val="tx2">
                          <a:lumMod val="40000"/>
                          <a:lumOff val="60000"/>
                        </a:schemeClr>
                      </a:solidFill>
                      <a:prstDash val="solid"/>
                      <a:round/>
                      <a:headEnd type="none" w="med" len="med"/>
                      <a:tailEnd type="none" w="med" len="med"/>
                    </a:lnT>
                  </a:tcPr>
                </a:tc>
                <a:tc>
                  <a:txBody>
                    <a:bodyPr/>
                    <a:lstStyle/>
                    <a:p>
                      <a:endParaRPr lang="sk-SK"/>
                    </a:p>
                  </a:txBody>
                  <a:tcPr>
                    <a:lnT w="28575" cap="flat" cmpd="sng" algn="ctr">
                      <a:solidFill>
                        <a:schemeClr val="tx2">
                          <a:lumMod val="40000"/>
                          <a:lumOff val="60000"/>
                        </a:schemeClr>
                      </a:solidFill>
                      <a:prstDash val="solid"/>
                      <a:round/>
                      <a:headEnd type="none" w="med" len="med"/>
                      <a:tailEnd type="none" w="med" len="med"/>
                    </a:lnT>
                  </a:tcPr>
                </a:tc>
              </a:tr>
              <a:tr h="345428">
                <a:tc vMerge="1">
                  <a:txBody>
                    <a:bodyPr/>
                    <a:lstStyle/>
                    <a:p>
                      <a:endParaRPr lang="sk-SK" dirty="0"/>
                    </a:p>
                  </a:txBody>
                  <a:tcPr/>
                </a:tc>
                <a:tc>
                  <a:txBody>
                    <a:bodyPr/>
                    <a:lstStyle/>
                    <a:p>
                      <a:r>
                        <a:rPr lang="sk-SK" dirty="0" smtClean="0"/>
                        <a:t>Doplňovanie slov do viet</a:t>
                      </a:r>
                      <a:endParaRPr lang="sk-SK" dirty="0"/>
                    </a:p>
                  </a:txBody>
                  <a:tcPr/>
                </a:tc>
                <a:tc>
                  <a:txBody>
                    <a:bodyPr/>
                    <a:lstStyle/>
                    <a:p>
                      <a:endParaRPr lang="sk-SK" dirty="0"/>
                    </a:p>
                  </a:txBody>
                  <a:tcPr/>
                </a:tc>
              </a:tr>
              <a:tr h="345428">
                <a:tc vMerge="1">
                  <a:txBody>
                    <a:bodyPr/>
                    <a:lstStyle/>
                    <a:p>
                      <a:endParaRPr lang="sk-SK" dirty="0"/>
                    </a:p>
                  </a:txBody>
                  <a:tcPr/>
                </a:tc>
                <a:tc>
                  <a:txBody>
                    <a:bodyPr/>
                    <a:lstStyle/>
                    <a:p>
                      <a:r>
                        <a:rPr lang="sk-SK" dirty="0" smtClean="0"/>
                        <a:t>Usporiadanie častí textu / obrázkov</a:t>
                      </a:r>
                      <a:endParaRPr lang="sk-SK" dirty="0"/>
                    </a:p>
                  </a:txBody>
                  <a:tcPr/>
                </a:tc>
                <a:tc>
                  <a:txBody>
                    <a:bodyPr/>
                    <a:lstStyle/>
                    <a:p>
                      <a:endParaRPr lang="sk-SK" dirty="0"/>
                    </a:p>
                  </a:txBody>
                  <a:tcPr/>
                </a:tc>
              </a:tr>
              <a:tr h="413008">
                <a:tc vMerge="1">
                  <a:txBody>
                    <a:bodyPr/>
                    <a:lstStyle/>
                    <a:p>
                      <a:pPr algn="ctr"/>
                      <a:endParaRPr lang="sk-SK" sz="4000" dirty="0"/>
                    </a:p>
                  </a:txBody>
                  <a:tcPr/>
                </a:tc>
                <a:tc>
                  <a:txBody>
                    <a:bodyPr/>
                    <a:lstStyle/>
                    <a:p>
                      <a:r>
                        <a:rPr lang="sk-SK" sz="1800" kern="1200" dirty="0" smtClean="0">
                          <a:solidFill>
                            <a:schemeClr val="dk1"/>
                          </a:solidFill>
                          <a:latin typeface="+mn-lt"/>
                          <a:ea typeface="+mn-ea"/>
                          <a:cs typeface="+mn-cs"/>
                        </a:rPr>
                        <a:t>Dichotomická – pravda / nepravda</a:t>
                      </a:r>
                      <a:endParaRPr lang="sk-SK" sz="1800" kern="1200" dirty="0">
                        <a:solidFill>
                          <a:schemeClr val="dk1"/>
                        </a:solidFill>
                        <a:latin typeface="+mn-lt"/>
                        <a:ea typeface="+mn-ea"/>
                        <a:cs typeface="+mn-cs"/>
                      </a:endParaRPr>
                    </a:p>
                  </a:txBody>
                  <a:tcPr/>
                </a:tc>
                <a:tc>
                  <a:txBody>
                    <a:bodyPr/>
                    <a:lstStyle/>
                    <a:p>
                      <a:endParaRPr lang="sk-SK" dirty="0"/>
                    </a:p>
                  </a:txBody>
                  <a:tcPr/>
                </a:tc>
              </a:tr>
            </a:tbl>
          </a:graphicData>
        </a:graphic>
      </p:graphicFrame>
    </p:spTree>
    <p:extLst>
      <p:ext uri="{BB962C8B-B14F-4D97-AF65-F5344CB8AC3E}">
        <p14:creationId xmlns:p14="http://schemas.microsoft.com/office/powerpoint/2010/main" val="3128217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a:bodyPr>
          <a:lstStyle/>
          <a:p>
            <a:r>
              <a:rPr lang="sk-SK" sz="4000" b="1" dirty="0">
                <a:solidFill>
                  <a:schemeClr val="accent1">
                    <a:lumMod val="50000"/>
                  </a:schemeClr>
                </a:solidFill>
              </a:rPr>
              <a:t>Aktivita</a:t>
            </a:r>
            <a:r>
              <a:rPr lang="sk-SK" sz="4000" dirty="0" smtClean="0"/>
              <a:t> </a:t>
            </a:r>
            <a:r>
              <a:rPr lang="sk-SK" sz="4000" b="1" dirty="0">
                <a:solidFill>
                  <a:schemeClr val="accent1">
                    <a:lumMod val="50000"/>
                  </a:schemeClr>
                </a:solidFill>
              </a:rPr>
              <a:t>2</a:t>
            </a:r>
          </a:p>
        </p:txBody>
      </p:sp>
      <p:sp>
        <p:nvSpPr>
          <p:cNvPr id="2" name="Zástupný symbol obsahu 1"/>
          <p:cNvSpPr>
            <a:spLocks noGrp="1"/>
          </p:cNvSpPr>
          <p:nvPr>
            <p:ph idx="1"/>
          </p:nvPr>
        </p:nvSpPr>
        <p:spPr>
          <a:xfrm>
            <a:off x="462372" y="1412776"/>
            <a:ext cx="8219256" cy="4896544"/>
          </a:xfrm>
        </p:spPr>
        <p:txBody>
          <a:bodyPr>
            <a:normAutofit/>
          </a:bodyPr>
          <a:lstStyle/>
          <a:p>
            <a:pPr marL="0" indent="0">
              <a:buNone/>
            </a:pPr>
            <a:r>
              <a:rPr lang="sk-SK" b="1" dirty="0" smtClean="0"/>
              <a:t>Podnety na diskusiu:</a:t>
            </a:r>
          </a:p>
          <a:p>
            <a:pPr marL="0" indent="0">
              <a:buNone/>
            </a:pPr>
            <a:endParaRPr lang="sk-SK" dirty="0"/>
          </a:p>
          <a:p>
            <a:pPr>
              <a:spcAft>
                <a:spcPts val="600"/>
              </a:spcAft>
            </a:pPr>
            <a:r>
              <a:rPr lang="sk-SK" sz="2800" dirty="0" smtClean="0"/>
              <a:t>Čo </a:t>
            </a:r>
            <a:r>
              <a:rPr lang="sk-SK" sz="2800" dirty="0"/>
              <a:t>je charakteristické pre jednotlivé typy </a:t>
            </a:r>
            <a:r>
              <a:rPr lang="sk-SK" sz="2800" dirty="0" smtClean="0"/>
              <a:t>úloh?</a:t>
            </a:r>
          </a:p>
          <a:p>
            <a:r>
              <a:rPr lang="sk-SK" sz="2800" dirty="0" smtClean="0"/>
              <a:t>Na </a:t>
            </a:r>
            <a:r>
              <a:rPr lang="sk-SK" sz="2800" dirty="0"/>
              <a:t>čo je dôležité zvlášť dbať pri ich tvorbe?</a:t>
            </a:r>
          </a:p>
          <a:p>
            <a:pPr marL="0" indent="0">
              <a:buNone/>
            </a:pPr>
            <a:endParaRPr lang="sk-SK" i="1" dirty="0" smtClean="0"/>
          </a:p>
          <a:p>
            <a:pPr marL="0" indent="0">
              <a:buNone/>
            </a:pPr>
            <a:endParaRPr lang="sk-SK" i="1" dirty="0"/>
          </a:p>
          <a:p>
            <a:pPr marL="0" indent="0">
              <a:buNone/>
            </a:pPr>
            <a:endParaRPr lang="sk-SK" dirty="0" smtClean="0"/>
          </a:p>
          <a:p>
            <a:pPr marL="0" indent="0">
              <a:buNone/>
            </a:pPr>
            <a:endParaRPr lang="sk-SK" i="1" dirty="0"/>
          </a:p>
        </p:txBody>
      </p:sp>
    </p:spTree>
    <p:extLst>
      <p:ext uri="{BB962C8B-B14F-4D97-AF65-F5344CB8AC3E}">
        <p14:creationId xmlns:p14="http://schemas.microsoft.com/office/powerpoint/2010/main" val="2073494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1000"/>
                                        <p:tgtEl>
                                          <p:spTgt spid="2">
                                            <p:txEl>
                                              <p:pRg st="3" end="3"/>
                                            </p:txEl>
                                          </p:spTgt>
                                        </p:tgtEl>
                                      </p:cBhvr>
                                    </p:animEffect>
                                    <p:anim calcmode="lin" valueType="num">
                                      <p:cBhvr>
                                        <p:cTn id="2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a:bodyPr>
          <a:lstStyle/>
          <a:p>
            <a:r>
              <a:rPr lang="sk-SK" sz="4000" b="1" dirty="0" smtClean="0">
                <a:solidFill>
                  <a:schemeClr val="accent1">
                    <a:lumMod val="50000"/>
                  </a:schemeClr>
                </a:solidFill>
              </a:rPr>
              <a:t>Obsah</a:t>
            </a:r>
            <a:endParaRPr lang="sk-SK" sz="4000" b="1" dirty="0">
              <a:solidFill>
                <a:schemeClr val="accent1">
                  <a:lumMod val="50000"/>
                </a:schemeClr>
              </a:solidFill>
            </a:endParaRPr>
          </a:p>
        </p:txBody>
      </p:sp>
      <p:sp>
        <p:nvSpPr>
          <p:cNvPr id="2" name="Zástupný symbol obsahu 1"/>
          <p:cNvSpPr>
            <a:spLocks noGrp="1"/>
          </p:cNvSpPr>
          <p:nvPr>
            <p:ph idx="1"/>
          </p:nvPr>
        </p:nvSpPr>
        <p:spPr/>
        <p:txBody>
          <a:bodyPr>
            <a:normAutofit/>
          </a:bodyPr>
          <a:lstStyle/>
          <a:p>
            <a:pPr>
              <a:spcAft>
                <a:spcPts val="1200"/>
              </a:spcAft>
            </a:pPr>
            <a:r>
              <a:rPr lang="sk-SK" sz="2800" dirty="0" smtClean="0"/>
              <a:t>čítanie vo výučbe cudzích jazykov</a:t>
            </a:r>
          </a:p>
          <a:p>
            <a:pPr>
              <a:spcAft>
                <a:spcPts val="1200"/>
              </a:spcAft>
            </a:pPr>
            <a:r>
              <a:rPr lang="sk-SK" sz="2800" dirty="0" smtClean="0"/>
              <a:t>funkcie čítania vo výučbe cudzích jazykov </a:t>
            </a:r>
          </a:p>
          <a:p>
            <a:pPr>
              <a:spcAft>
                <a:spcPts val="1200"/>
              </a:spcAft>
            </a:pPr>
            <a:r>
              <a:rPr lang="sk-SK" sz="2800" dirty="0" smtClean="0"/>
              <a:t>testovanie čítania s porozumením vo výučbe cudzích jazykov</a:t>
            </a:r>
          </a:p>
          <a:p>
            <a:pPr>
              <a:spcAft>
                <a:spcPts val="1200"/>
              </a:spcAft>
            </a:pPr>
            <a:r>
              <a:rPr lang="sk-SK" sz="2800" dirty="0" smtClean="0"/>
              <a:t>tematická klasifikácia v systéme </a:t>
            </a:r>
            <a:r>
              <a:rPr lang="sk-SK" sz="2800" dirty="0" err="1" smtClean="0"/>
              <a:t>E-test</a:t>
            </a:r>
            <a:endParaRPr lang="sk-SK" sz="2800" dirty="0" smtClean="0"/>
          </a:p>
          <a:p>
            <a:pPr>
              <a:spcAft>
                <a:spcPts val="1200"/>
              </a:spcAft>
            </a:pPr>
            <a:r>
              <a:rPr lang="sk-SK" sz="2800" dirty="0" smtClean="0"/>
              <a:t>výber textu – rôzne kritériá</a:t>
            </a:r>
          </a:p>
          <a:p>
            <a:pPr>
              <a:spcAft>
                <a:spcPts val="1200"/>
              </a:spcAft>
            </a:pPr>
            <a:r>
              <a:rPr lang="sk-SK" sz="2800" dirty="0" smtClean="0"/>
              <a:t>typy úloh na testovanie čítania s porozumením</a:t>
            </a:r>
          </a:p>
          <a:p>
            <a:endParaRPr lang="sk-SK" dirty="0" smtClean="0"/>
          </a:p>
          <a:p>
            <a:endParaRPr lang="sk-SK" dirty="0" smtClean="0"/>
          </a:p>
          <a:p>
            <a:endParaRPr lang="sk-SK" dirty="0" smtClean="0"/>
          </a:p>
          <a:p>
            <a:endParaRPr lang="sk-SK" dirty="0"/>
          </a:p>
        </p:txBody>
      </p:sp>
    </p:spTree>
    <p:extLst>
      <p:ext uri="{BB962C8B-B14F-4D97-AF65-F5344CB8AC3E}">
        <p14:creationId xmlns:p14="http://schemas.microsoft.com/office/powerpoint/2010/main" val="2039103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a:bodyPr>
          <a:lstStyle/>
          <a:p>
            <a:r>
              <a:rPr lang="sk-SK" sz="4000" b="1" dirty="0">
                <a:solidFill>
                  <a:schemeClr val="accent1">
                    <a:lumMod val="50000"/>
                  </a:schemeClr>
                </a:solidFill>
              </a:rPr>
              <a:t>Aktivita </a:t>
            </a:r>
            <a:r>
              <a:rPr lang="sk-SK" sz="4000" b="1" dirty="0" smtClean="0">
                <a:solidFill>
                  <a:schemeClr val="accent1">
                    <a:lumMod val="50000"/>
                  </a:schemeClr>
                </a:solidFill>
              </a:rPr>
              <a:t>3</a:t>
            </a:r>
            <a:endParaRPr lang="sk-SK" sz="4000" b="1" dirty="0">
              <a:solidFill>
                <a:schemeClr val="accent1">
                  <a:lumMod val="50000"/>
                </a:schemeClr>
              </a:solidFill>
            </a:endParaRPr>
          </a:p>
        </p:txBody>
      </p:sp>
      <p:sp>
        <p:nvSpPr>
          <p:cNvPr id="6" name="Zástupný symbol obsahu 5"/>
          <p:cNvSpPr>
            <a:spLocks noGrp="1"/>
          </p:cNvSpPr>
          <p:nvPr>
            <p:ph idx="1"/>
          </p:nvPr>
        </p:nvSpPr>
        <p:spPr/>
        <p:txBody>
          <a:bodyPr/>
          <a:lstStyle/>
          <a:p>
            <a:pPr marL="0" indent="0">
              <a:buNone/>
            </a:pPr>
            <a:r>
              <a:rPr lang="sk-SK" b="1" dirty="0"/>
              <a:t>Podnety na diskusiu</a:t>
            </a:r>
            <a:r>
              <a:rPr lang="sk-SK" b="1" dirty="0" smtClean="0"/>
              <a:t>:</a:t>
            </a:r>
          </a:p>
          <a:p>
            <a:endParaRPr lang="sk-SK" dirty="0"/>
          </a:p>
          <a:p>
            <a:pPr>
              <a:spcAft>
                <a:spcPts val="600"/>
              </a:spcAft>
            </a:pPr>
            <a:r>
              <a:rPr lang="sk-SK" sz="2800" dirty="0"/>
              <a:t>Prečítajte si nasledujúce krátke ukážky z úloh zameraných na </a:t>
            </a:r>
            <a:r>
              <a:rPr lang="sk-SK" sz="2800" dirty="0" smtClean="0"/>
              <a:t>testovanie čítania </a:t>
            </a:r>
            <a:r>
              <a:rPr lang="sk-SK" sz="2800" dirty="0"/>
              <a:t>s porozumením. </a:t>
            </a:r>
          </a:p>
          <a:p>
            <a:r>
              <a:rPr lang="sk-SK" sz="2800" dirty="0"/>
              <a:t>Rozhodnite, ktoré z položiek jednotlivých typov úloh sú zamerané na globálne porozumenie, a ktoré na detailné porozumenie. </a:t>
            </a:r>
            <a:r>
              <a:rPr lang="sk-SK" sz="2800" dirty="0" smtClean="0"/>
              <a:t>Zdôvodnite prečo.</a:t>
            </a:r>
            <a:endParaRPr lang="sk-SK" sz="2800" dirty="0"/>
          </a:p>
          <a:p>
            <a:endParaRPr lang="sk-SK" dirty="0"/>
          </a:p>
          <a:p>
            <a:endParaRPr lang="sk-SK" dirty="0"/>
          </a:p>
        </p:txBody>
      </p:sp>
    </p:spTree>
    <p:extLst>
      <p:ext uri="{BB962C8B-B14F-4D97-AF65-F5344CB8AC3E}">
        <p14:creationId xmlns:p14="http://schemas.microsoft.com/office/powerpoint/2010/main" val="41493824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Nadpis 1"/>
          <p:cNvSpPr>
            <a:spLocks noGrp="1"/>
          </p:cNvSpPr>
          <p:nvPr>
            <p:ph type="title"/>
          </p:nvPr>
        </p:nvSpPr>
        <p:spPr/>
        <p:txBody>
          <a:bodyPr/>
          <a:lstStyle/>
          <a:p>
            <a:r>
              <a:rPr lang="sk-SK" b="1" dirty="0">
                <a:solidFill>
                  <a:schemeClr val="accent1">
                    <a:lumMod val="50000"/>
                  </a:schemeClr>
                </a:solidFill>
              </a:rPr>
              <a:t>Aktivita</a:t>
            </a:r>
            <a:r>
              <a:rPr lang="sk-SK" dirty="0"/>
              <a:t> </a:t>
            </a:r>
            <a:r>
              <a:rPr lang="sk-SK" b="1" dirty="0">
                <a:solidFill>
                  <a:schemeClr val="accent1">
                    <a:lumMod val="50000"/>
                  </a:schemeClr>
                </a:solidFill>
              </a:rPr>
              <a:t>3 – úloha 1</a:t>
            </a:r>
            <a:endParaRPr lang="sk-SK" dirty="0"/>
          </a:p>
        </p:txBody>
      </p:sp>
      <p:sp>
        <p:nvSpPr>
          <p:cNvPr id="5"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k-SK"/>
          </a:p>
        </p:txBody>
      </p:sp>
      <p:sp>
        <p:nvSpPr>
          <p:cNvPr id="6" name="Rectangle 6"/>
          <p:cNvSpPr>
            <a:spLocks noChangeArrowheads="1"/>
          </p:cNvSpPr>
          <p:nvPr/>
        </p:nvSpPr>
        <p:spPr bwMode="auto">
          <a:xfrm>
            <a:off x="0" y="6953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k-SK"/>
          </a:p>
        </p:txBody>
      </p:sp>
      <p:sp>
        <p:nvSpPr>
          <p:cNvPr id="7" name="Rectangle 7"/>
          <p:cNvSpPr>
            <a:spLocks noChangeArrowheads="1"/>
          </p:cNvSpPr>
          <p:nvPr/>
        </p:nvSpPr>
        <p:spPr bwMode="auto">
          <a:xfrm>
            <a:off x="0" y="1552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k-SK"/>
          </a:p>
        </p:txBody>
      </p:sp>
      <p:sp>
        <p:nvSpPr>
          <p:cNvPr id="8" name="Rectangle 8"/>
          <p:cNvSpPr>
            <a:spLocks noChangeArrowheads="1"/>
          </p:cNvSpPr>
          <p:nvPr/>
        </p:nvSpPr>
        <p:spPr bwMode="auto">
          <a:xfrm>
            <a:off x="0" y="3076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k-SK"/>
          </a:p>
        </p:txBody>
      </p:sp>
      <p:pic>
        <p:nvPicPr>
          <p:cNvPr id="1033" name="Picture 9"/>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63888" y="1407795"/>
            <a:ext cx="1607820" cy="289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762" y="1916832"/>
            <a:ext cx="8266113"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480" y="2778125"/>
            <a:ext cx="8218487"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574" y="4581128"/>
            <a:ext cx="8242301"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7646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Nadpis 2"/>
          <p:cNvSpPr>
            <a:spLocks noGrp="1"/>
          </p:cNvSpPr>
          <p:nvPr>
            <p:ph type="title"/>
          </p:nvPr>
        </p:nvSpPr>
        <p:spPr/>
        <p:txBody>
          <a:bodyPr>
            <a:normAutofit/>
          </a:bodyPr>
          <a:lstStyle/>
          <a:p>
            <a:r>
              <a:rPr lang="sk-SK" sz="4000" b="1" dirty="0">
                <a:solidFill>
                  <a:schemeClr val="accent1">
                    <a:lumMod val="50000"/>
                  </a:schemeClr>
                </a:solidFill>
              </a:rPr>
              <a:t>Aktivita 3 – úloha 1</a:t>
            </a:r>
          </a:p>
        </p:txBody>
      </p:sp>
      <p:sp>
        <p:nvSpPr>
          <p:cNvPr id="4" name="Zástupný symbol obsahu 3"/>
          <p:cNvSpPr>
            <a:spLocks noGrp="1"/>
          </p:cNvSpPr>
          <p:nvPr>
            <p:ph idx="1"/>
          </p:nvPr>
        </p:nvSpPr>
        <p:spPr/>
        <p:txBody>
          <a:bodyPr>
            <a:normAutofit/>
          </a:bodyPr>
          <a:lstStyle/>
          <a:p>
            <a:pPr marL="0" indent="0">
              <a:buNone/>
            </a:pPr>
            <a:r>
              <a:rPr lang="sk-SK" sz="2400" i="1" dirty="0" smtClean="0"/>
              <a:t>Príklad položiek úlohy:</a:t>
            </a:r>
            <a:endParaRPr lang="sk-SK" sz="2400" i="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2182366"/>
            <a:ext cx="6783724" cy="3478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55005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Nadpis 2"/>
          <p:cNvSpPr>
            <a:spLocks noGrp="1"/>
          </p:cNvSpPr>
          <p:nvPr>
            <p:ph type="title"/>
          </p:nvPr>
        </p:nvSpPr>
        <p:spPr/>
        <p:txBody>
          <a:bodyPr/>
          <a:lstStyle/>
          <a:p>
            <a:r>
              <a:rPr lang="sk-SK" b="1" dirty="0">
                <a:solidFill>
                  <a:schemeClr val="accent1">
                    <a:lumMod val="50000"/>
                  </a:schemeClr>
                </a:solidFill>
              </a:rPr>
              <a:t>Aktivita</a:t>
            </a:r>
            <a:r>
              <a:rPr lang="sk-SK" dirty="0"/>
              <a:t> </a:t>
            </a:r>
            <a:r>
              <a:rPr lang="sk-SK" b="1" dirty="0">
                <a:solidFill>
                  <a:schemeClr val="accent1">
                    <a:lumMod val="50000"/>
                  </a:schemeClr>
                </a:solidFill>
              </a:rPr>
              <a:t>3 – úloha </a:t>
            </a:r>
            <a:r>
              <a:rPr lang="sk-SK" b="1" dirty="0" smtClean="0">
                <a:solidFill>
                  <a:schemeClr val="accent1">
                    <a:lumMod val="50000"/>
                  </a:schemeClr>
                </a:solidFill>
              </a:rPr>
              <a:t>2</a:t>
            </a:r>
            <a:endParaRPr lang="sk-SK" dirty="0"/>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58895" y="1340768"/>
            <a:ext cx="7143060"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5" y="2348880"/>
            <a:ext cx="7128792" cy="346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12337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Nadpis 2"/>
          <p:cNvSpPr>
            <a:spLocks noGrp="1"/>
          </p:cNvSpPr>
          <p:nvPr>
            <p:ph type="title"/>
          </p:nvPr>
        </p:nvSpPr>
        <p:spPr/>
        <p:txBody>
          <a:bodyPr>
            <a:normAutofit/>
          </a:bodyPr>
          <a:lstStyle/>
          <a:p>
            <a:r>
              <a:rPr lang="sk-SK" sz="4000" b="1" dirty="0">
                <a:solidFill>
                  <a:schemeClr val="accent1">
                    <a:lumMod val="50000"/>
                  </a:schemeClr>
                </a:solidFill>
              </a:rPr>
              <a:t>Aktivita 3 – úloha </a:t>
            </a:r>
            <a:r>
              <a:rPr lang="sk-SK" sz="4000" b="1" dirty="0" smtClean="0">
                <a:solidFill>
                  <a:schemeClr val="accent1">
                    <a:lumMod val="50000"/>
                  </a:schemeClr>
                </a:solidFill>
              </a:rPr>
              <a:t>2</a:t>
            </a:r>
            <a:endParaRPr lang="sk-SK" sz="4000" b="1" dirty="0">
              <a:solidFill>
                <a:schemeClr val="accent1">
                  <a:lumMod val="50000"/>
                </a:schemeClr>
              </a:solidFill>
            </a:endParaRPr>
          </a:p>
        </p:txBody>
      </p:sp>
      <p:sp>
        <p:nvSpPr>
          <p:cNvPr id="4" name="Zástupný symbol obsahu 3"/>
          <p:cNvSpPr>
            <a:spLocks noGrp="1"/>
          </p:cNvSpPr>
          <p:nvPr>
            <p:ph idx="1"/>
          </p:nvPr>
        </p:nvSpPr>
        <p:spPr/>
        <p:txBody>
          <a:bodyPr>
            <a:normAutofit/>
          </a:bodyPr>
          <a:lstStyle/>
          <a:p>
            <a:pPr marL="0" indent="0">
              <a:buNone/>
            </a:pPr>
            <a:r>
              <a:rPr lang="sk-SK" sz="2400" i="1" dirty="0" smtClean="0"/>
              <a:t>Príklad položiek úlohy:</a:t>
            </a:r>
            <a:endParaRPr lang="sk-SK" sz="2400" i="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852" y="2276872"/>
            <a:ext cx="8097559"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37314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fontScale="90000"/>
          </a:bodyPr>
          <a:lstStyle/>
          <a:p>
            <a:r>
              <a:rPr lang="sk-SK" sz="4000" b="1" dirty="0">
                <a:solidFill>
                  <a:schemeClr val="accent1">
                    <a:lumMod val="50000"/>
                  </a:schemeClr>
                </a:solidFill>
              </a:rPr>
              <a:t>Aktivita</a:t>
            </a:r>
            <a:r>
              <a:rPr lang="sk-SK" dirty="0" smtClean="0"/>
              <a:t> </a:t>
            </a:r>
            <a:r>
              <a:rPr lang="sk-SK" sz="4000" b="1" dirty="0">
                <a:solidFill>
                  <a:schemeClr val="accent1">
                    <a:lumMod val="50000"/>
                  </a:schemeClr>
                </a:solidFill>
              </a:rPr>
              <a:t>3 – úloha </a:t>
            </a:r>
            <a:r>
              <a:rPr lang="sk-SK" sz="4000" b="1" dirty="0" smtClean="0">
                <a:solidFill>
                  <a:schemeClr val="accent1">
                    <a:lumMod val="50000"/>
                  </a:schemeClr>
                </a:solidFill>
              </a:rPr>
              <a:t>3</a:t>
            </a:r>
            <a:br>
              <a:rPr lang="sk-SK" sz="4000" b="1" dirty="0" smtClean="0">
                <a:solidFill>
                  <a:schemeClr val="accent1">
                    <a:lumMod val="50000"/>
                  </a:schemeClr>
                </a:solidFill>
              </a:rPr>
            </a:br>
            <a:endParaRPr lang="sk-SK" sz="4000" b="1" dirty="0">
              <a:solidFill>
                <a:schemeClr val="accent1">
                  <a:lumMod val="50000"/>
                </a:schemeClr>
              </a:solidFill>
            </a:endParaRPr>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796" y="1124744"/>
            <a:ext cx="6992408"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2492896"/>
            <a:ext cx="7488832" cy="307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98835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Nadpis 2"/>
          <p:cNvSpPr>
            <a:spLocks noGrp="1"/>
          </p:cNvSpPr>
          <p:nvPr>
            <p:ph type="title"/>
          </p:nvPr>
        </p:nvSpPr>
        <p:spPr/>
        <p:txBody>
          <a:bodyPr/>
          <a:lstStyle/>
          <a:p>
            <a:r>
              <a:rPr lang="sk-SK" b="1" dirty="0">
                <a:solidFill>
                  <a:schemeClr val="accent1">
                    <a:lumMod val="50000"/>
                  </a:schemeClr>
                </a:solidFill>
              </a:rPr>
              <a:t>Aktivita</a:t>
            </a:r>
            <a:r>
              <a:rPr lang="sk-SK" dirty="0"/>
              <a:t> </a:t>
            </a:r>
            <a:r>
              <a:rPr lang="sk-SK" b="1" dirty="0">
                <a:solidFill>
                  <a:schemeClr val="accent1">
                    <a:lumMod val="50000"/>
                  </a:schemeClr>
                </a:solidFill>
              </a:rPr>
              <a:t>3 – úloha 3</a:t>
            </a:r>
            <a:endParaRPr lang="sk-SK" dirty="0"/>
          </a:p>
        </p:txBody>
      </p:sp>
      <p:sp>
        <p:nvSpPr>
          <p:cNvPr id="4" name="Zástupný symbol obsahu 3"/>
          <p:cNvSpPr>
            <a:spLocks noGrp="1"/>
          </p:cNvSpPr>
          <p:nvPr>
            <p:ph idx="1"/>
          </p:nvPr>
        </p:nvSpPr>
        <p:spPr/>
        <p:txBody>
          <a:bodyPr/>
          <a:lstStyle/>
          <a:p>
            <a:pPr marL="0" lvl="0" indent="0">
              <a:buNone/>
            </a:pPr>
            <a:r>
              <a:rPr lang="sk-SK" sz="2400" i="1" dirty="0">
                <a:solidFill>
                  <a:prstClr val="black"/>
                </a:solidFill>
              </a:rPr>
              <a:t>Príklad položiek úlohy:</a:t>
            </a:r>
          </a:p>
          <a:p>
            <a:pPr marL="0" indent="0">
              <a:buNone/>
            </a:pPr>
            <a:endParaRPr lang="sk-SK"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2326754"/>
            <a:ext cx="7043778" cy="267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75076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a:bodyPr>
          <a:lstStyle/>
          <a:p>
            <a:r>
              <a:rPr lang="sk-SK" b="1" dirty="0">
                <a:solidFill>
                  <a:schemeClr val="accent1">
                    <a:lumMod val="50000"/>
                  </a:schemeClr>
                </a:solidFill>
              </a:rPr>
              <a:t>Použitá </a:t>
            </a:r>
            <a:r>
              <a:rPr lang="sk-SK" b="1" dirty="0" smtClean="0">
                <a:solidFill>
                  <a:schemeClr val="accent1">
                    <a:lumMod val="50000"/>
                  </a:schemeClr>
                </a:solidFill>
              </a:rPr>
              <a:t>literatúra</a:t>
            </a:r>
            <a:endParaRPr lang="sk-SK" b="1" dirty="0">
              <a:solidFill>
                <a:schemeClr val="accent1">
                  <a:lumMod val="50000"/>
                </a:schemeClr>
              </a:solidFill>
            </a:endParaRPr>
          </a:p>
        </p:txBody>
      </p:sp>
      <p:sp>
        <p:nvSpPr>
          <p:cNvPr id="6" name="Zástupný symbol obsahu 5"/>
          <p:cNvSpPr>
            <a:spLocks noGrp="1"/>
          </p:cNvSpPr>
          <p:nvPr>
            <p:ph idx="1"/>
          </p:nvPr>
        </p:nvSpPr>
        <p:spPr>
          <a:xfrm>
            <a:off x="457200" y="1268760"/>
            <a:ext cx="8229600" cy="4857403"/>
          </a:xfrm>
        </p:spPr>
        <p:txBody>
          <a:bodyPr>
            <a:noAutofit/>
          </a:bodyPr>
          <a:lstStyle/>
          <a:p>
            <a:pPr>
              <a:lnSpc>
                <a:spcPct val="120000"/>
              </a:lnSpc>
            </a:pPr>
            <a:r>
              <a:rPr lang="de-DE" sz="1500" dirty="0"/>
              <a:t>BOLTON, Sibylle: Probleme der Leistungsmessung. Lernfortschrittstests in der Grundschule. München : Goethe Institut, 1996. 200 </a:t>
            </a:r>
            <a:r>
              <a:rPr lang="sk-SK" sz="1500" dirty="0"/>
              <a:t>S</a:t>
            </a:r>
            <a:r>
              <a:rPr lang="de-DE" sz="1500" dirty="0" smtClean="0"/>
              <a:t>. </a:t>
            </a:r>
            <a:r>
              <a:rPr lang="de-DE" sz="1500" dirty="0"/>
              <a:t>ISBN </a:t>
            </a:r>
            <a:r>
              <a:rPr lang="de-DE" sz="1500" dirty="0" smtClean="0"/>
              <a:t>978-3-468-49670-7.</a:t>
            </a:r>
            <a:endParaRPr lang="sk-SK" sz="1500" dirty="0" smtClean="0"/>
          </a:p>
          <a:p>
            <a:pPr>
              <a:lnSpc>
                <a:spcPct val="120000"/>
              </a:lnSpc>
            </a:pPr>
            <a:r>
              <a:rPr lang="de-DE" sz="1500" dirty="0" smtClean="0"/>
              <a:t>BRINITZER</a:t>
            </a:r>
            <a:r>
              <a:rPr lang="de-DE" sz="1500" dirty="0"/>
              <a:t>, Michaela et al.: </a:t>
            </a:r>
            <a:r>
              <a:rPr lang="de-DE" sz="1500" dirty="0" err="1"/>
              <a:t>DaF</a:t>
            </a:r>
            <a:r>
              <a:rPr lang="de-DE" sz="1500" dirty="0"/>
              <a:t> unterrichten. Basiswissen Didaktik. Deutsch als Fremd- und Zweitsprache. Stuttgart : Ernst Klett Sprachen GmbH, 2013. 184 S. ISBN </a:t>
            </a:r>
            <a:r>
              <a:rPr lang="de-DE" sz="1500" dirty="0" smtClean="0"/>
              <a:t>978-3-12-675309-8.</a:t>
            </a:r>
            <a:endParaRPr lang="sk-SK" sz="1500" dirty="0" smtClean="0"/>
          </a:p>
          <a:p>
            <a:pPr>
              <a:lnSpc>
                <a:spcPct val="120000"/>
              </a:lnSpc>
            </a:pPr>
            <a:r>
              <a:rPr lang="sk-SK" sz="1500" dirty="0" smtClean="0"/>
              <a:t>EHLERS</a:t>
            </a:r>
            <a:r>
              <a:rPr lang="sk-SK" sz="1500" dirty="0"/>
              <a:t>, </a:t>
            </a:r>
            <a:r>
              <a:rPr lang="sk-SK" sz="1500" dirty="0" err="1"/>
              <a:t>Swantje</a:t>
            </a:r>
            <a:r>
              <a:rPr lang="sk-SK" sz="1500" dirty="0"/>
              <a:t>: </a:t>
            </a:r>
            <a:r>
              <a:rPr lang="sk-SK" sz="1500" dirty="0" err="1"/>
              <a:t>Lesen</a:t>
            </a:r>
            <a:r>
              <a:rPr lang="sk-SK" sz="1500" dirty="0"/>
              <a:t> </a:t>
            </a:r>
            <a:r>
              <a:rPr lang="sk-SK" sz="1500" dirty="0" err="1"/>
              <a:t>als</a:t>
            </a:r>
            <a:r>
              <a:rPr lang="sk-SK" sz="1500" dirty="0"/>
              <a:t> </a:t>
            </a:r>
            <a:r>
              <a:rPr lang="sk-SK" sz="1500" dirty="0" err="1"/>
              <a:t>Verstehen</a:t>
            </a:r>
            <a:r>
              <a:rPr lang="sk-SK" sz="1500" dirty="0"/>
              <a:t>. </a:t>
            </a:r>
            <a:r>
              <a:rPr lang="sk-SK" sz="1500" dirty="0" err="1"/>
              <a:t>Arbeit</a:t>
            </a:r>
            <a:r>
              <a:rPr lang="sk-SK" sz="1500" dirty="0"/>
              <a:t> </a:t>
            </a:r>
            <a:r>
              <a:rPr lang="sk-SK" sz="1500" dirty="0" err="1"/>
              <a:t>mit</a:t>
            </a:r>
            <a:r>
              <a:rPr lang="sk-SK" sz="1500" dirty="0"/>
              <a:t> </a:t>
            </a:r>
            <a:r>
              <a:rPr lang="sk-SK" sz="1500" dirty="0" err="1"/>
              <a:t>literarischen</a:t>
            </a:r>
            <a:r>
              <a:rPr lang="sk-SK" sz="1500" dirty="0"/>
              <a:t> </a:t>
            </a:r>
            <a:r>
              <a:rPr lang="sk-SK" sz="1500" dirty="0" err="1"/>
              <a:t>Texten</a:t>
            </a:r>
            <a:r>
              <a:rPr lang="sk-SK" sz="1500" dirty="0"/>
              <a:t>. </a:t>
            </a:r>
            <a:r>
              <a:rPr lang="sk-SK" sz="1500" dirty="0" err="1"/>
              <a:t>Kassel</a:t>
            </a:r>
            <a:r>
              <a:rPr lang="sk-SK" sz="1500" dirty="0"/>
              <a:t> : </a:t>
            </a:r>
            <a:r>
              <a:rPr lang="sk-SK" sz="1500" dirty="0" err="1"/>
              <a:t>Gesamthochschule</a:t>
            </a:r>
            <a:r>
              <a:rPr lang="sk-SK" sz="1500" dirty="0"/>
              <a:t>, 1992. 112 S. ISBN </a:t>
            </a:r>
            <a:r>
              <a:rPr lang="sk-SK" sz="1500" dirty="0" smtClean="0"/>
              <a:t>978-3-468-49678-3.</a:t>
            </a:r>
          </a:p>
          <a:p>
            <a:pPr>
              <a:lnSpc>
                <a:spcPct val="120000"/>
              </a:lnSpc>
            </a:pPr>
            <a:r>
              <a:rPr lang="en-US" sz="1500" dirty="0" smtClean="0"/>
              <a:t>KVAPIL, Roman: </a:t>
            </a:r>
            <a:r>
              <a:rPr lang="en-US" sz="1500" dirty="0" err="1" smtClean="0"/>
              <a:t>Tvorba</a:t>
            </a:r>
            <a:r>
              <a:rPr lang="en-US" sz="1500" dirty="0" smtClean="0"/>
              <a:t> </a:t>
            </a:r>
            <a:r>
              <a:rPr lang="en-US" sz="1500" dirty="0" err="1" smtClean="0"/>
              <a:t>didaktick</a:t>
            </a:r>
            <a:r>
              <a:rPr lang="sk-SK" sz="1500" dirty="0" err="1" smtClean="0"/>
              <a:t>ých</a:t>
            </a:r>
            <a:r>
              <a:rPr lang="sk-SK" sz="1500" dirty="0" smtClean="0"/>
              <a:t> textov z ruského jazyka. Bratislava :  MPC, 2012. 64 s</a:t>
            </a:r>
            <a:r>
              <a:rPr lang="sk-SK" sz="1500" dirty="0"/>
              <a:t>. </a:t>
            </a:r>
            <a:r>
              <a:rPr lang="sk-SK" sz="1500" dirty="0" smtClean="0"/>
              <a:t>ISBN 978-80-8052-417-3.</a:t>
            </a:r>
          </a:p>
          <a:p>
            <a:pPr>
              <a:lnSpc>
                <a:spcPct val="120000"/>
              </a:lnSpc>
            </a:pPr>
            <a:r>
              <a:rPr lang="en-US" sz="1500" dirty="0" smtClean="0"/>
              <a:t>MILANOVIC</a:t>
            </a:r>
            <a:r>
              <a:rPr lang="sk-SK" sz="1500" dirty="0" smtClean="0"/>
              <a:t>, M.: </a:t>
            </a:r>
            <a:r>
              <a:rPr lang="sk-SK" sz="1500" dirty="0" err="1" smtClean="0"/>
              <a:t>Language</a:t>
            </a:r>
            <a:r>
              <a:rPr lang="sk-SK" sz="1500" dirty="0" smtClean="0"/>
              <a:t> </a:t>
            </a:r>
            <a:r>
              <a:rPr lang="sk-SK" sz="1500" dirty="0" err="1" smtClean="0"/>
              <a:t>examining</a:t>
            </a:r>
            <a:r>
              <a:rPr lang="sk-SK" sz="1500" dirty="0" smtClean="0"/>
              <a:t> and test </a:t>
            </a:r>
            <a:r>
              <a:rPr lang="sk-SK" sz="1500" dirty="0" err="1" smtClean="0"/>
              <a:t>development</a:t>
            </a:r>
            <a:r>
              <a:rPr lang="sk-SK" sz="1500" dirty="0" smtClean="0"/>
              <a:t>. </a:t>
            </a:r>
            <a:r>
              <a:rPr lang="sk-SK" sz="1500" dirty="0" err="1" smtClean="0"/>
              <a:t>Strasbourg</a:t>
            </a:r>
            <a:r>
              <a:rPr lang="sk-SK" sz="1500" dirty="0" smtClean="0"/>
              <a:t> : </a:t>
            </a:r>
            <a:r>
              <a:rPr lang="sk-SK" sz="1500" dirty="0" err="1" smtClean="0"/>
              <a:t>Language</a:t>
            </a:r>
            <a:r>
              <a:rPr lang="sk-SK" sz="1500" dirty="0" smtClean="0"/>
              <a:t> </a:t>
            </a:r>
            <a:r>
              <a:rPr lang="sk-SK" sz="1500" dirty="0" err="1"/>
              <a:t>P</a:t>
            </a:r>
            <a:r>
              <a:rPr lang="sk-SK" sz="1500" dirty="0" err="1" smtClean="0"/>
              <a:t>olicy</a:t>
            </a:r>
            <a:r>
              <a:rPr lang="sk-SK" sz="1500" dirty="0" smtClean="0"/>
              <a:t> </a:t>
            </a:r>
            <a:r>
              <a:rPr lang="sk-SK" sz="1500" dirty="0" err="1" smtClean="0"/>
              <a:t>Devision</a:t>
            </a:r>
            <a:r>
              <a:rPr lang="sk-SK" sz="1500" dirty="0" smtClean="0"/>
              <a:t>, 2002. Dostupné na internete: </a:t>
            </a:r>
            <a:r>
              <a:rPr lang="en-US" sz="1500" dirty="0" smtClean="0">
                <a:hlinkClick r:id="rId3"/>
              </a:rPr>
              <a:t>http</a:t>
            </a:r>
            <a:r>
              <a:rPr lang="en-US" sz="1500" dirty="0">
                <a:hlinkClick r:id="rId3"/>
              </a:rPr>
              <a:t>://</a:t>
            </a:r>
            <a:r>
              <a:rPr lang="en-US" sz="1500" dirty="0" smtClean="0">
                <a:hlinkClick r:id="rId3"/>
              </a:rPr>
              <a:t>www.coe.int/t/dg4/education/elp/elp-reg/Source/Publications/Language_examining_EN.pdf</a:t>
            </a:r>
            <a:endParaRPr lang="sk-SK" sz="1500" dirty="0" smtClean="0"/>
          </a:p>
          <a:p>
            <a:pPr>
              <a:lnSpc>
                <a:spcPct val="120000"/>
              </a:lnSpc>
            </a:pPr>
            <a:r>
              <a:rPr lang="sk-SK" sz="1500" dirty="0" smtClean="0"/>
              <a:t>MARCIOVÁ</a:t>
            </a:r>
            <a:r>
              <a:rPr lang="sk-SK" sz="1500" dirty="0"/>
              <a:t>, Mária: Tvorba didaktických testov v anglickom jazyku. Bratislava : Metodicko-pedagogické centrum, 2011. ISBN </a:t>
            </a:r>
            <a:r>
              <a:rPr lang="sk-SK" sz="1500" dirty="0" smtClean="0"/>
              <a:t>978-80-8052-364-0.</a:t>
            </a:r>
          </a:p>
          <a:p>
            <a:pPr>
              <a:lnSpc>
                <a:spcPct val="120000"/>
              </a:lnSpc>
            </a:pPr>
            <a:r>
              <a:rPr lang="sk-SK" sz="1500" dirty="0" smtClean="0"/>
              <a:t>Spoločný európsky referenčný rámec pre jazyky: učenie sa, vyučovanie, hodnotenie (SERR). Bratislava : ŠPÚ, 2006. 252 s. ISBN 80-85756-93-5.</a:t>
            </a:r>
          </a:p>
          <a:p>
            <a:pPr>
              <a:lnSpc>
                <a:spcPct val="120000"/>
              </a:lnSpc>
            </a:pPr>
            <a:r>
              <a:rPr lang="sk-SK" sz="1500" dirty="0" smtClean="0"/>
              <a:t>WESTHOFF</a:t>
            </a:r>
            <a:r>
              <a:rPr lang="sk-SK" sz="1500" dirty="0"/>
              <a:t>, </a:t>
            </a:r>
            <a:r>
              <a:rPr lang="sk-SK" sz="1500" dirty="0" err="1"/>
              <a:t>Gerard</a:t>
            </a:r>
            <a:r>
              <a:rPr lang="sk-SK" sz="1500" dirty="0"/>
              <a:t>: </a:t>
            </a:r>
            <a:r>
              <a:rPr lang="sk-SK" sz="1500" dirty="0" err="1"/>
              <a:t>Fertigkeit</a:t>
            </a:r>
            <a:r>
              <a:rPr lang="sk-SK" sz="1500" dirty="0"/>
              <a:t> </a:t>
            </a:r>
            <a:r>
              <a:rPr lang="sk-SK" sz="1500" dirty="0" err="1" smtClean="0"/>
              <a:t>Lesen</a:t>
            </a:r>
            <a:r>
              <a:rPr lang="sk-SK" sz="1500" dirty="0"/>
              <a:t>. </a:t>
            </a:r>
            <a:r>
              <a:rPr lang="sk-SK" sz="1500" dirty="0" err="1"/>
              <a:t>München</a:t>
            </a:r>
            <a:r>
              <a:rPr lang="sk-SK" sz="1500" dirty="0"/>
              <a:t> : Goethe </a:t>
            </a:r>
            <a:r>
              <a:rPr lang="sk-SK" sz="1500" dirty="0" err="1"/>
              <a:t>Institut</a:t>
            </a:r>
            <a:r>
              <a:rPr lang="sk-SK" sz="1500" dirty="0"/>
              <a:t>, 1997. 175 S. ISBN </a:t>
            </a:r>
            <a:r>
              <a:rPr lang="sk-SK" sz="1500" dirty="0" smtClean="0"/>
              <a:t>978-3-468-49663-9. </a:t>
            </a:r>
            <a:r>
              <a:rPr lang="sk-SK" sz="1500" dirty="0" smtClean="0">
                <a:hlinkClick r:id="rId4"/>
              </a:rPr>
              <a:t>http</a:t>
            </a:r>
            <a:r>
              <a:rPr lang="sk-SK" sz="1500" dirty="0">
                <a:hlinkClick r:id="rId4"/>
              </a:rPr>
              <a:t>://</a:t>
            </a:r>
            <a:r>
              <a:rPr lang="sk-SK" sz="1500" dirty="0" smtClean="0">
                <a:hlinkClick r:id="rId4"/>
              </a:rPr>
              <a:t>janus.ttk.pte.hu/tamop/tananyagok/dig_jegy_nemet/101_fertigkeiten.html</a:t>
            </a:r>
            <a:r>
              <a:rPr lang="sk-SK" sz="1500" dirty="0" smtClean="0"/>
              <a:t>,   [</a:t>
            </a:r>
            <a:r>
              <a:rPr lang="sk-SK" sz="1500" dirty="0"/>
              <a:t>09.07.2014</a:t>
            </a:r>
            <a:r>
              <a:rPr lang="sk-SK" sz="1500" dirty="0" smtClean="0"/>
              <a:t>]</a:t>
            </a:r>
            <a:endParaRPr lang="sk-SK" sz="1500" dirty="0"/>
          </a:p>
        </p:txBody>
      </p:sp>
    </p:spTree>
    <p:extLst>
      <p:ext uri="{BB962C8B-B14F-4D97-AF65-F5344CB8AC3E}">
        <p14:creationId xmlns:p14="http://schemas.microsoft.com/office/powerpoint/2010/main" val="50054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anim calcmode="lin" valueType="num">
                                      <p:cBhvr>
                                        <p:cTn id="1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1000"/>
                                        <p:tgtEl>
                                          <p:spTgt spid="6">
                                            <p:txEl>
                                              <p:pRg st="2" end="2"/>
                                            </p:txEl>
                                          </p:spTgt>
                                        </p:tgtEl>
                                      </p:cBhvr>
                                    </p:animEffect>
                                    <p:anim calcmode="lin" valueType="num">
                                      <p:cBhvr>
                                        <p:cTn id="1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1000"/>
                                        <p:tgtEl>
                                          <p:spTgt spid="6">
                                            <p:txEl>
                                              <p:pRg st="4" end="4"/>
                                            </p:txEl>
                                          </p:spTgt>
                                        </p:tgtEl>
                                      </p:cBhvr>
                                    </p:animEffect>
                                    <p:anim calcmode="lin" valueType="num">
                                      <p:cBhvr>
                                        <p:cTn id="2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1000"/>
                                        <p:tgtEl>
                                          <p:spTgt spid="6">
                                            <p:txEl>
                                              <p:pRg st="5" end="5"/>
                                            </p:txEl>
                                          </p:spTgt>
                                        </p:tgtEl>
                                      </p:cBhvr>
                                    </p:animEffect>
                                    <p:anim calcmode="lin" valueType="num">
                                      <p:cBhvr>
                                        <p:cTn id="3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6">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1000"/>
                                        <p:tgtEl>
                                          <p:spTgt spid="6">
                                            <p:txEl>
                                              <p:pRg st="6" end="6"/>
                                            </p:txEl>
                                          </p:spTgt>
                                        </p:tgtEl>
                                      </p:cBhvr>
                                    </p:animEffect>
                                    <p:anim calcmode="lin" valueType="num">
                                      <p:cBhvr>
                                        <p:cTn id="38"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fade">
                                      <p:cBhvr>
                                        <p:cTn id="42" dur="1000"/>
                                        <p:tgtEl>
                                          <p:spTgt spid="6">
                                            <p:txEl>
                                              <p:pRg st="7" end="7"/>
                                            </p:txEl>
                                          </p:spTgt>
                                        </p:tgtEl>
                                      </p:cBhvr>
                                    </p:animEffect>
                                    <p:anim calcmode="lin" valueType="num">
                                      <p:cBhvr>
                                        <p:cTn id="43"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8"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BlokTextu 1"/>
          <p:cNvSpPr txBox="1"/>
          <p:nvPr/>
        </p:nvSpPr>
        <p:spPr>
          <a:xfrm>
            <a:off x="1547664" y="2636912"/>
            <a:ext cx="6336704" cy="3616375"/>
          </a:xfrm>
          <a:prstGeom prst="rect">
            <a:avLst/>
          </a:prstGeom>
          <a:noFill/>
        </p:spPr>
        <p:txBody>
          <a:bodyPr wrap="square" rtlCol="0">
            <a:spAutoFit/>
          </a:bodyPr>
          <a:lstStyle/>
          <a:p>
            <a:pPr algn="ctr"/>
            <a:r>
              <a:rPr lang="sk-SK" sz="2400" b="1" dirty="0">
                <a:solidFill>
                  <a:schemeClr val="accent1">
                    <a:lumMod val="50000"/>
                  </a:schemeClr>
                </a:solidFill>
                <a:latin typeface="+mj-lt"/>
                <a:ea typeface="+mj-ea"/>
                <a:cs typeface="+mj-cs"/>
              </a:rPr>
              <a:t>Ďakujem</a:t>
            </a:r>
            <a:r>
              <a:rPr lang="sk-SK" sz="2400" dirty="0" smtClean="0"/>
              <a:t> </a:t>
            </a:r>
            <a:r>
              <a:rPr lang="sk-SK" sz="2400" b="1" dirty="0">
                <a:solidFill>
                  <a:schemeClr val="accent1">
                    <a:lumMod val="50000"/>
                  </a:schemeClr>
                </a:solidFill>
                <a:latin typeface="+mj-lt"/>
                <a:ea typeface="+mj-ea"/>
                <a:cs typeface="+mj-cs"/>
              </a:rPr>
              <a:t>za pozornosť</a:t>
            </a:r>
            <a:r>
              <a:rPr lang="sk-SK" sz="2400" b="1" dirty="0" smtClean="0">
                <a:solidFill>
                  <a:schemeClr val="accent1">
                    <a:lumMod val="50000"/>
                  </a:schemeClr>
                </a:solidFill>
                <a:latin typeface="+mj-lt"/>
                <a:ea typeface="+mj-ea"/>
                <a:cs typeface="+mj-cs"/>
              </a:rPr>
              <a:t>.</a:t>
            </a:r>
          </a:p>
          <a:p>
            <a:pPr algn="ctr"/>
            <a:endParaRPr lang="sk-SK" sz="2100" b="1" dirty="0" smtClean="0">
              <a:solidFill>
                <a:schemeClr val="accent1">
                  <a:lumMod val="50000"/>
                </a:schemeClr>
              </a:solidFill>
              <a:latin typeface="+mj-lt"/>
              <a:ea typeface="+mj-ea"/>
              <a:cs typeface="+mj-cs"/>
            </a:endParaRPr>
          </a:p>
          <a:p>
            <a:pPr algn="ctr"/>
            <a:endParaRPr lang="sk-SK" sz="2100" b="1" dirty="0">
              <a:solidFill>
                <a:schemeClr val="accent1">
                  <a:lumMod val="50000"/>
                </a:schemeClr>
              </a:solidFill>
              <a:latin typeface="+mj-lt"/>
              <a:ea typeface="+mj-ea"/>
              <a:cs typeface="+mj-cs"/>
            </a:endParaRPr>
          </a:p>
          <a:p>
            <a:pPr algn="ctr"/>
            <a:endParaRPr lang="sk-SK" sz="2100" b="1" dirty="0" smtClean="0">
              <a:solidFill>
                <a:schemeClr val="accent1">
                  <a:lumMod val="50000"/>
                </a:schemeClr>
              </a:solidFill>
              <a:latin typeface="+mj-lt"/>
              <a:ea typeface="+mj-ea"/>
              <a:cs typeface="+mj-cs"/>
            </a:endParaRPr>
          </a:p>
          <a:p>
            <a:pPr algn="ctr"/>
            <a:endParaRPr lang="sk-SK" sz="2100" b="1" dirty="0">
              <a:solidFill>
                <a:schemeClr val="accent1">
                  <a:lumMod val="50000"/>
                </a:schemeClr>
              </a:solidFill>
              <a:latin typeface="+mj-lt"/>
              <a:ea typeface="+mj-ea"/>
              <a:cs typeface="+mj-cs"/>
            </a:endParaRPr>
          </a:p>
          <a:p>
            <a:pPr algn="ctr"/>
            <a:endParaRPr lang="sk-SK" sz="2100" b="1" dirty="0" smtClean="0">
              <a:solidFill>
                <a:schemeClr val="accent1">
                  <a:lumMod val="50000"/>
                </a:schemeClr>
              </a:solidFill>
              <a:latin typeface="+mj-lt"/>
              <a:ea typeface="+mj-ea"/>
              <a:cs typeface="+mj-cs"/>
            </a:endParaRPr>
          </a:p>
          <a:p>
            <a:pPr algn="ctr"/>
            <a:r>
              <a:rPr lang="sk-SK" b="1" dirty="0" smtClean="0">
                <a:solidFill>
                  <a:schemeClr val="accent1">
                    <a:lumMod val="50000"/>
                  </a:schemeClr>
                </a:solidFill>
                <a:latin typeface="+mj-lt"/>
                <a:ea typeface="+mj-ea"/>
                <a:cs typeface="+mj-cs"/>
              </a:rPr>
              <a:t>© Mgr. </a:t>
            </a:r>
            <a:r>
              <a:rPr lang="sk-SK" b="1" dirty="0" err="1" smtClean="0">
                <a:solidFill>
                  <a:schemeClr val="accent1">
                    <a:lumMod val="50000"/>
                  </a:schemeClr>
                </a:solidFill>
                <a:latin typeface="+mj-lt"/>
                <a:ea typeface="+mj-ea"/>
                <a:cs typeface="+mj-cs"/>
              </a:rPr>
              <a:t>Xenia</a:t>
            </a:r>
            <a:r>
              <a:rPr lang="sk-SK" b="1" dirty="0" smtClean="0">
                <a:solidFill>
                  <a:schemeClr val="accent1">
                    <a:lumMod val="50000"/>
                  </a:schemeClr>
                </a:solidFill>
                <a:latin typeface="+mj-lt"/>
                <a:ea typeface="+mj-ea"/>
                <a:cs typeface="+mj-cs"/>
              </a:rPr>
              <a:t> Liashuk</a:t>
            </a:r>
          </a:p>
          <a:p>
            <a:pPr algn="ctr"/>
            <a:r>
              <a:rPr lang="sk-SK" b="1" dirty="0">
                <a:solidFill>
                  <a:schemeClr val="accent1">
                    <a:lumMod val="50000"/>
                  </a:schemeClr>
                </a:solidFill>
                <a:latin typeface="+mj-lt"/>
                <a:ea typeface="+mj-ea"/>
                <a:cs typeface="+mj-cs"/>
              </a:rPr>
              <a:t>Národný ústav certifikovaných meraní </a:t>
            </a:r>
            <a:r>
              <a:rPr lang="sk-SK" b="1" dirty="0" smtClean="0">
                <a:solidFill>
                  <a:schemeClr val="accent1">
                    <a:lumMod val="50000"/>
                  </a:schemeClr>
                </a:solidFill>
                <a:latin typeface="+mj-lt"/>
                <a:ea typeface="+mj-ea"/>
                <a:cs typeface="+mj-cs"/>
              </a:rPr>
              <a:t>vzdelávania</a:t>
            </a:r>
          </a:p>
          <a:p>
            <a:pPr algn="ctr"/>
            <a:endParaRPr lang="sk-SK" sz="1600" b="1" dirty="0" smtClean="0">
              <a:solidFill>
                <a:schemeClr val="accent1">
                  <a:lumMod val="50000"/>
                </a:schemeClr>
              </a:solidFill>
              <a:latin typeface="+mj-lt"/>
              <a:ea typeface="+mj-ea"/>
              <a:cs typeface="+mj-cs"/>
            </a:endParaRPr>
          </a:p>
          <a:p>
            <a:pPr algn="ctr"/>
            <a:endParaRPr lang="sk-SK" sz="1600" b="1" dirty="0">
              <a:solidFill>
                <a:schemeClr val="accent1">
                  <a:lumMod val="50000"/>
                </a:schemeClr>
              </a:solidFill>
              <a:latin typeface="+mj-lt"/>
              <a:ea typeface="+mj-ea"/>
              <a:cs typeface="+mj-cs"/>
            </a:endParaRPr>
          </a:p>
          <a:p>
            <a:pPr algn="ctr"/>
            <a:r>
              <a:rPr lang="sk-SK" b="1" dirty="0" err="1" smtClean="0">
                <a:solidFill>
                  <a:schemeClr val="accent1">
                    <a:lumMod val="50000"/>
                  </a:schemeClr>
                </a:solidFill>
                <a:latin typeface="+mj-lt"/>
                <a:ea typeface="+mj-ea"/>
                <a:cs typeface="+mj-cs"/>
              </a:rPr>
              <a:t>xenia.liashuk</a:t>
            </a:r>
            <a:r>
              <a:rPr lang="en-US" b="1" dirty="0" smtClean="0">
                <a:solidFill>
                  <a:schemeClr val="accent1">
                    <a:lumMod val="50000"/>
                  </a:schemeClr>
                </a:solidFill>
                <a:latin typeface="+mj-lt"/>
                <a:ea typeface="+mj-ea"/>
                <a:cs typeface="+mj-cs"/>
              </a:rPr>
              <a:t>@nucem.sk</a:t>
            </a:r>
            <a:endParaRPr lang="sk-SK" b="1" dirty="0" smtClean="0">
              <a:solidFill>
                <a:schemeClr val="accent1">
                  <a:lumMod val="50000"/>
                </a:schemeClr>
              </a:solidFill>
              <a:latin typeface="+mj-lt"/>
              <a:ea typeface="+mj-ea"/>
              <a:cs typeface="+mj-cs"/>
            </a:endParaRPr>
          </a:p>
          <a:p>
            <a:pPr algn="ctr"/>
            <a:endParaRPr lang="sk-SK" sz="1600" b="1" dirty="0">
              <a:solidFill>
                <a:schemeClr val="accent1">
                  <a:lumMod val="50000"/>
                </a:schemeClr>
              </a:solidFill>
              <a:latin typeface="+mj-lt"/>
              <a:ea typeface="+mj-ea"/>
              <a:cs typeface="+mj-cs"/>
            </a:endParaRPr>
          </a:p>
        </p:txBody>
      </p:sp>
    </p:spTree>
    <p:extLst>
      <p:ext uri="{BB962C8B-B14F-4D97-AF65-F5344CB8AC3E}">
        <p14:creationId xmlns:p14="http://schemas.microsoft.com/office/powerpoint/2010/main" val="412731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a:bodyPr>
          <a:lstStyle/>
          <a:p>
            <a:r>
              <a:rPr lang="sk-SK" sz="4000" b="1" dirty="0" smtClean="0">
                <a:solidFill>
                  <a:schemeClr val="accent1">
                    <a:lumMod val="50000"/>
                  </a:schemeClr>
                </a:solidFill>
              </a:rPr>
              <a:t>Čítanie vo výučbe cudzích jazykov</a:t>
            </a:r>
            <a:endParaRPr lang="sk-SK" sz="4000" b="1" dirty="0">
              <a:solidFill>
                <a:schemeClr val="accent1">
                  <a:lumMod val="50000"/>
                </a:schemeClr>
              </a:solidFill>
            </a:endParaRPr>
          </a:p>
        </p:txBody>
      </p:sp>
      <p:sp>
        <p:nvSpPr>
          <p:cNvPr id="6" name="Zástupný symbol obsahu 5"/>
          <p:cNvSpPr>
            <a:spLocks noGrp="1"/>
          </p:cNvSpPr>
          <p:nvPr>
            <p:ph idx="1"/>
          </p:nvPr>
        </p:nvSpPr>
        <p:spPr/>
        <p:txBody>
          <a:bodyPr>
            <a:normAutofit lnSpcReduction="10000"/>
          </a:bodyPr>
          <a:lstStyle/>
          <a:p>
            <a:pPr marL="0" indent="0">
              <a:spcAft>
                <a:spcPts val="600"/>
              </a:spcAft>
              <a:buNone/>
            </a:pPr>
            <a:r>
              <a:rPr lang="sk-SK" sz="2600" i="1" dirty="0" smtClean="0"/>
              <a:t>Receptívna</a:t>
            </a:r>
            <a:r>
              <a:rPr lang="sk-SK" sz="2600" dirty="0" smtClean="0"/>
              <a:t> </a:t>
            </a:r>
            <a:r>
              <a:rPr lang="sk-SK" sz="2600" dirty="0"/>
              <a:t>zručnosť, ktorá sa vo výučbe cudzích jazykov chápe ako schopnosť porozumieť </a:t>
            </a:r>
            <a:r>
              <a:rPr lang="sk-SK" sz="2600" b="1" dirty="0"/>
              <a:t>písaným cudzojazyčným textom</a:t>
            </a:r>
            <a:r>
              <a:rPr lang="sk-SK" sz="2600" dirty="0"/>
              <a:t>. </a:t>
            </a:r>
            <a:endParaRPr lang="sk-SK" sz="2600" dirty="0" smtClean="0"/>
          </a:p>
          <a:p>
            <a:pPr marL="0" indent="0">
              <a:spcAft>
                <a:spcPts val="600"/>
              </a:spcAft>
              <a:buNone/>
            </a:pPr>
            <a:r>
              <a:rPr lang="sk-SK" sz="2600" dirty="0" smtClean="0"/>
              <a:t>Aby </a:t>
            </a:r>
            <a:r>
              <a:rPr lang="sk-SK" sz="2600" dirty="0"/>
              <a:t>učiaci sa mohol čítať text, musí byť </a:t>
            </a:r>
            <a:r>
              <a:rPr lang="sk-SK" sz="2600" dirty="0" smtClean="0"/>
              <a:t>schopný </a:t>
            </a:r>
          </a:p>
          <a:p>
            <a:pPr>
              <a:spcAft>
                <a:spcPts val="600"/>
              </a:spcAft>
              <a:buFont typeface="Wingdings" panose="05000000000000000000" pitchFamily="2" charset="2"/>
              <a:buChar char="ü"/>
            </a:pPr>
            <a:r>
              <a:rPr lang="sk-SK" sz="2600" dirty="0" smtClean="0">
                <a:effectLst>
                  <a:outerShdw blurRad="38100" dist="38100" dir="2700000" algn="tl">
                    <a:srgbClr val="000000">
                      <a:alpha val="43137"/>
                    </a:srgbClr>
                  </a:outerShdw>
                </a:effectLst>
              </a:rPr>
              <a:t>vnímať </a:t>
            </a:r>
            <a:r>
              <a:rPr lang="sk-SK" sz="2600" dirty="0"/>
              <a:t>písaný text, </a:t>
            </a:r>
            <a:endParaRPr lang="sk-SK" sz="2600" dirty="0" smtClean="0"/>
          </a:p>
          <a:p>
            <a:pPr>
              <a:spcAft>
                <a:spcPts val="600"/>
              </a:spcAft>
              <a:buFont typeface="Wingdings" panose="05000000000000000000" pitchFamily="2" charset="2"/>
              <a:buChar char="ü"/>
            </a:pPr>
            <a:r>
              <a:rPr lang="sk-SK" sz="2600" dirty="0" smtClean="0">
                <a:effectLst>
                  <a:outerShdw blurRad="38100" dist="38100" dir="2700000" algn="tl">
                    <a:srgbClr val="000000">
                      <a:alpha val="43137"/>
                    </a:srgbClr>
                  </a:outerShdw>
                </a:effectLst>
              </a:rPr>
              <a:t>rozoznať </a:t>
            </a:r>
            <a:r>
              <a:rPr lang="sk-SK" sz="2600" dirty="0"/>
              <a:t>typ písma, </a:t>
            </a:r>
            <a:endParaRPr lang="sk-SK" sz="2600" dirty="0" smtClean="0"/>
          </a:p>
          <a:p>
            <a:pPr>
              <a:spcAft>
                <a:spcPts val="600"/>
              </a:spcAft>
              <a:buFont typeface="Wingdings" panose="05000000000000000000" pitchFamily="2" charset="2"/>
              <a:buChar char="ü"/>
            </a:pPr>
            <a:r>
              <a:rPr lang="sk-SK" sz="2600" dirty="0" smtClean="0">
                <a:effectLst>
                  <a:outerShdw blurRad="38100" dist="38100" dir="2700000" algn="tl">
                    <a:srgbClr val="000000">
                      <a:alpha val="43137"/>
                    </a:srgbClr>
                  </a:outerShdw>
                </a:effectLst>
              </a:rPr>
              <a:t>identifikovať</a:t>
            </a:r>
            <a:r>
              <a:rPr lang="sk-SK" sz="2600" dirty="0" smtClean="0"/>
              <a:t> </a:t>
            </a:r>
            <a:r>
              <a:rPr lang="sk-SK" sz="2600" dirty="0"/>
              <a:t>text, </a:t>
            </a:r>
            <a:endParaRPr lang="sk-SK" sz="2600" dirty="0" smtClean="0"/>
          </a:p>
          <a:p>
            <a:pPr>
              <a:spcAft>
                <a:spcPts val="600"/>
              </a:spcAft>
              <a:buFont typeface="Wingdings" panose="05000000000000000000" pitchFamily="2" charset="2"/>
              <a:buChar char="ü"/>
            </a:pPr>
            <a:r>
              <a:rPr lang="sk-SK" sz="2600" dirty="0" smtClean="0">
                <a:effectLst>
                  <a:outerShdw blurRad="38100" dist="38100" dir="2700000" algn="tl">
                    <a:srgbClr val="000000">
                      <a:alpha val="43137"/>
                    </a:srgbClr>
                  </a:outerShdw>
                </a:effectLst>
              </a:rPr>
              <a:t>pochopiť</a:t>
            </a:r>
            <a:r>
              <a:rPr lang="sk-SK" sz="2600" dirty="0" smtClean="0"/>
              <a:t> </a:t>
            </a:r>
            <a:r>
              <a:rPr lang="sk-SK" sz="2600" dirty="0"/>
              <a:t>text </a:t>
            </a:r>
            <a:r>
              <a:rPr lang="sk-SK" sz="2600" dirty="0" smtClean="0"/>
              <a:t>(na sémantickej </a:t>
            </a:r>
            <a:r>
              <a:rPr lang="sk-SK" sz="2600" dirty="0"/>
              <a:t>a </a:t>
            </a:r>
            <a:r>
              <a:rPr lang="sk-SK" sz="2600" dirty="0" smtClean="0"/>
              <a:t>jazykovej úrovni), </a:t>
            </a:r>
          </a:p>
          <a:p>
            <a:pPr>
              <a:spcAft>
                <a:spcPts val="600"/>
              </a:spcAft>
              <a:buFont typeface="Wingdings" panose="05000000000000000000" pitchFamily="2" charset="2"/>
              <a:buChar char="ü"/>
            </a:pPr>
            <a:r>
              <a:rPr lang="sk-SK" sz="2600" dirty="0" smtClean="0">
                <a:effectLst>
                  <a:outerShdw blurRad="38100" dist="38100" dir="2700000" algn="tl">
                    <a:srgbClr val="000000">
                      <a:alpha val="43137"/>
                    </a:srgbClr>
                  </a:outerShdw>
                </a:effectLst>
              </a:rPr>
              <a:t>interpretovať</a:t>
            </a:r>
            <a:r>
              <a:rPr lang="sk-SK" sz="2600" dirty="0" smtClean="0"/>
              <a:t> </a:t>
            </a:r>
            <a:r>
              <a:rPr lang="sk-SK" sz="2600" dirty="0"/>
              <a:t>správu v </a:t>
            </a:r>
            <a:r>
              <a:rPr lang="sk-SK" sz="2600" dirty="0" smtClean="0"/>
              <a:t>kontexte (SERR, s.93-94). </a:t>
            </a:r>
            <a:endParaRPr lang="sk-SK" sz="2600" dirty="0"/>
          </a:p>
        </p:txBody>
      </p:sp>
    </p:spTree>
    <p:extLst>
      <p:ext uri="{BB962C8B-B14F-4D97-AF65-F5344CB8AC3E}">
        <p14:creationId xmlns:p14="http://schemas.microsoft.com/office/powerpoint/2010/main" val="429121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1000"/>
                                        <p:tgtEl>
                                          <p:spTgt spid="6">
                                            <p:txEl>
                                              <p:pRg st="6" end="6"/>
                                            </p:txEl>
                                          </p:spTgt>
                                        </p:tgtEl>
                                      </p:cBhvr>
                                    </p:animEffect>
                                    <p:anim calcmode="lin" valueType="num">
                                      <p:cBhvr>
                                        <p:cTn id="5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5"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Nadpis 6"/>
          <p:cNvSpPr>
            <a:spLocks noGrp="1"/>
          </p:cNvSpPr>
          <p:nvPr>
            <p:ph type="title"/>
          </p:nvPr>
        </p:nvSpPr>
        <p:spPr/>
        <p:txBody>
          <a:bodyPr>
            <a:normAutofit fontScale="90000"/>
          </a:bodyPr>
          <a:lstStyle/>
          <a:p>
            <a:r>
              <a:rPr lang="sk-SK" b="1" dirty="0" smtClean="0">
                <a:solidFill>
                  <a:schemeClr val="accent1">
                    <a:lumMod val="50000"/>
                  </a:schemeClr>
                </a:solidFill>
              </a:rPr>
              <a:t>Funkcie čítania vo </a:t>
            </a:r>
            <a:r>
              <a:rPr lang="sk-SK" b="1" dirty="0">
                <a:solidFill>
                  <a:schemeClr val="accent1">
                    <a:lumMod val="50000"/>
                  </a:schemeClr>
                </a:solidFill>
              </a:rPr>
              <a:t>výučbe cudzích jazykov</a:t>
            </a:r>
          </a:p>
        </p:txBody>
      </p:sp>
      <p:sp>
        <p:nvSpPr>
          <p:cNvPr id="8" name="Zástupný symbol obsahu 7"/>
          <p:cNvSpPr>
            <a:spLocks noGrp="1"/>
          </p:cNvSpPr>
          <p:nvPr>
            <p:ph idx="1"/>
          </p:nvPr>
        </p:nvSpPr>
        <p:spPr/>
        <p:txBody>
          <a:bodyPr>
            <a:normAutofit/>
          </a:bodyPr>
          <a:lstStyle/>
          <a:p>
            <a:endParaRPr lang="sk-SK" sz="2600" dirty="0" smtClean="0"/>
          </a:p>
          <a:p>
            <a:pPr>
              <a:spcAft>
                <a:spcPts val="600"/>
              </a:spcAft>
            </a:pPr>
            <a:r>
              <a:rPr lang="sk-SK" sz="2600" dirty="0" smtClean="0"/>
              <a:t>čítanie </a:t>
            </a:r>
            <a:r>
              <a:rPr lang="sk-SK" sz="2600" dirty="0"/>
              <a:t>ako prostriedok na spoznanie </a:t>
            </a:r>
            <a:r>
              <a:rPr lang="sk-SK" sz="2600" dirty="0" smtClean="0"/>
              <a:t>reči</a:t>
            </a:r>
          </a:p>
          <a:p>
            <a:pPr>
              <a:spcAft>
                <a:spcPts val="600"/>
              </a:spcAft>
            </a:pPr>
            <a:r>
              <a:rPr lang="sk-SK" sz="2600" dirty="0" smtClean="0"/>
              <a:t>čítanie </a:t>
            </a:r>
            <a:r>
              <a:rPr lang="sk-SK" sz="2600" dirty="0"/>
              <a:t>ako prostriedok na vyhľadanie určitej </a:t>
            </a:r>
            <a:r>
              <a:rPr lang="sk-SK" sz="2600" dirty="0" smtClean="0"/>
              <a:t>informácie</a:t>
            </a:r>
          </a:p>
          <a:p>
            <a:pPr>
              <a:spcAft>
                <a:spcPts val="600"/>
              </a:spcAft>
            </a:pPr>
            <a:r>
              <a:rPr lang="sk-SK" sz="2600" dirty="0" smtClean="0"/>
              <a:t>čítanie </a:t>
            </a:r>
            <a:r>
              <a:rPr lang="sk-SK" sz="2600" dirty="0"/>
              <a:t>ako cieľ, ktorý vedie k rozvoju čitateľských zručností – schopnosť porozumieť písanému cudzojazyčnému textu pomocou istých </a:t>
            </a:r>
            <a:r>
              <a:rPr lang="sk-SK" sz="2600" dirty="0" smtClean="0"/>
              <a:t>stratégií</a:t>
            </a:r>
          </a:p>
          <a:p>
            <a:pPr>
              <a:spcAft>
                <a:spcPts val="600"/>
              </a:spcAft>
            </a:pPr>
            <a:r>
              <a:rPr lang="sk-SK" sz="2600" dirty="0" smtClean="0"/>
              <a:t>rozvíjanie </a:t>
            </a:r>
            <a:r>
              <a:rPr lang="sk-SK" sz="2600" dirty="0"/>
              <a:t>schopnosti porozumieť cudzojazyčnému </a:t>
            </a:r>
            <a:r>
              <a:rPr lang="sk-SK" sz="2600" dirty="0" smtClean="0"/>
              <a:t>textu - čítanie </a:t>
            </a:r>
            <a:r>
              <a:rPr lang="sk-SK" sz="2600" dirty="0"/>
              <a:t>s </a:t>
            </a:r>
            <a:r>
              <a:rPr lang="sk-SK" sz="2600" dirty="0" smtClean="0"/>
              <a:t>porozumením (</a:t>
            </a:r>
            <a:r>
              <a:rPr lang="sk-SK" sz="2600" dirty="0" err="1" smtClean="0"/>
              <a:t>Westhoff</a:t>
            </a:r>
            <a:r>
              <a:rPr lang="sk-SK" sz="2600" dirty="0" smtClean="0"/>
              <a:t>, s.5)</a:t>
            </a:r>
            <a:endParaRPr lang="sk-SK" sz="2600" dirty="0"/>
          </a:p>
          <a:p>
            <a:endParaRPr lang="sk-SK" dirty="0"/>
          </a:p>
        </p:txBody>
      </p:sp>
    </p:spTree>
    <p:extLst>
      <p:ext uri="{BB962C8B-B14F-4D97-AF65-F5344CB8AC3E}">
        <p14:creationId xmlns:p14="http://schemas.microsoft.com/office/powerpoint/2010/main" val="374175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fade">
                                      <p:cBhvr>
                                        <p:cTn id="14" dur="1000"/>
                                        <p:tgtEl>
                                          <p:spTgt spid="8">
                                            <p:txEl>
                                              <p:pRg st="2" end="2"/>
                                            </p:txEl>
                                          </p:spTgt>
                                        </p:tgtEl>
                                      </p:cBhvr>
                                    </p:animEffect>
                                    <p:anim calcmode="lin" valueType="num">
                                      <p:cBhvr>
                                        <p:cTn id="15"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xEl>
                                              <p:pRg st="3" end="3"/>
                                            </p:txEl>
                                          </p:spTgt>
                                        </p:tgtEl>
                                        <p:attrNameLst>
                                          <p:attrName>style.visibility</p:attrName>
                                        </p:attrNameLst>
                                      </p:cBhvr>
                                      <p:to>
                                        <p:strVal val="visible"/>
                                      </p:to>
                                    </p:set>
                                    <p:animEffect transition="in" filter="fade">
                                      <p:cBhvr>
                                        <p:cTn id="21" dur="1000"/>
                                        <p:tgtEl>
                                          <p:spTgt spid="8">
                                            <p:txEl>
                                              <p:pRg st="3" end="3"/>
                                            </p:txEl>
                                          </p:spTgt>
                                        </p:tgtEl>
                                      </p:cBhvr>
                                    </p:animEffect>
                                    <p:anim calcmode="lin" valueType="num">
                                      <p:cBhvr>
                                        <p:cTn id="22"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Effect transition="in" filter="fade">
                                      <p:cBhvr>
                                        <p:cTn id="28" dur="1000"/>
                                        <p:tgtEl>
                                          <p:spTgt spid="8">
                                            <p:txEl>
                                              <p:pRg st="4" end="4"/>
                                            </p:txEl>
                                          </p:spTgt>
                                        </p:tgtEl>
                                      </p:cBhvr>
                                    </p:animEffect>
                                    <p:anim calcmode="lin" valueType="num">
                                      <p:cBhvr>
                                        <p:cTn id="29"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fontScale="90000"/>
          </a:bodyPr>
          <a:lstStyle/>
          <a:p>
            <a:r>
              <a:rPr lang="sk-SK" b="1" dirty="0">
                <a:solidFill>
                  <a:schemeClr val="accent1">
                    <a:lumMod val="50000"/>
                  </a:schemeClr>
                </a:solidFill>
              </a:rPr>
              <a:t>Testovanie</a:t>
            </a:r>
            <a:r>
              <a:rPr lang="sk-SK" dirty="0"/>
              <a:t> </a:t>
            </a:r>
            <a:r>
              <a:rPr lang="sk-SK" b="1" dirty="0">
                <a:solidFill>
                  <a:schemeClr val="accent1">
                    <a:lumMod val="50000"/>
                  </a:schemeClr>
                </a:solidFill>
              </a:rPr>
              <a:t>čítania s porozumením vo výučbe cudzích </a:t>
            </a:r>
            <a:r>
              <a:rPr lang="sk-SK" b="1" dirty="0" smtClean="0">
                <a:solidFill>
                  <a:schemeClr val="accent1">
                    <a:lumMod val="50000"/>
                  </a:schemeClr>
                </a:solidFill>
              </a:rPr>
              <a:t>jazykov</a:t>
            </a:r>
            <a:endParaRPr lang="sk-SK" b="1" dirty="0">
              <a:solidFill>
                <a:schemeClr val="accent1">
                  <a:lumMod val="50000"/>
                </a:schemeClr>
              </a:solidFill>
            </a:endParaRPr>
          </a:p>
        </p:txBody>
      </p:sp>
      <p:sp>
        <p:nvSpPr>
          <p:cNvPr id="6" name="Zástupný symbol obsahu 5"/>
          <p:cNvSpPr>
            <a:spLocks noGrp="1"/>
          </p:cNvSpPr>
          <p:nvPr>
            <p:ph idx="1"/>
          </p:nvPr>
        </p:nvSpPr>
        <p:spPr/>
        <p:txBody>
          <a:bodyPr>
            <a:normAutofit/>
          </a:bodyPr>
          <a:lstStyle/>
          <a:p>
            <a:pPr marL="0" indent="0">
              <a:buNone/>
            </a:pPr>
            <a:r>
              <a:rPr lang="sk-SK" sz="2600" dirty="0" smtClean="0"/>
              <a:t>Zahŕňa:</a:t>
            </a:r>
          </a:p>
          <a:p>
            <a:r>
              <a:rPr lang="sk-SK" sz="2600" dirty="0" err="1" smtClean="0">
                <a:effectLst>
                  <a:outerShdw blurRad="38100" dist="38100" dir="2700000" algn="tl">
                    <a:srgbClr val="000000">
                      <a:alpha val="43137"/>
                    </a:srgbClr>
                  </a:outerShdw>
                </a:effectLst>
              </a:rPr>
              <a:t>makrozručnosti</a:t>
            </a:r>
            <a:r>
              <a:rPr lang="sk-SK" sz="2600" dirty="0" smtClean="0"/>
              <a:t> </a:t>
            </a:r>
            <a:r>
              <a:rPr lang="sk-SK" sz="2600" dirty="0"/>
              <a:t>– </a:t>
            </a:r>
            <a:r>
              <a:rPr lang="sk-SK" sz="2600" dirty="0" smtClean="0"/>
              <a:t>schopnosť </a:t>
            </a:r>
            <a:r>
              <a:rPr lang="sk-SK" sz="2600" dirty="0"/>
              <a:t>porozumieť textu na </a:t>
            </a:r>
            <a:r>
              <a:rPr lang="sk-SK" sz="2600" i="1" dirty="0"/>
              <a:t>globálnej/detailnej</a:t>
            </a:r>
            <a:r>
              <a:rPr lang="sk-SK" sz="2600" dirty="0"/>
              <a:t> </a:t>
            </a:r>
            <a:r>
              <a:rPr lang="sk-SK" sz="2600" dirty="0" smtClean="0"/>
              <a:t>úrovni</a:t>
            </a:r>
          </a:p>
          <a:p>
            <a:r>
              <a:rPr lang="sk-SK" sz="2600" dirty="0" err="1" smtClean="0">
                <a:effectLst>
                  <a:outerShdw blurRad="38100" dist="38100" dir="2700000" algn="tl">
                    <a:srgbClr val="000000">
                      <a:alpha val="43137"/>
                    </a:srgbClr>
                  </a:outerShdw>
                </a:effectLst>
              </a:rPr>
              <a:t>mikrozručnosti</a:t>
            </a:r>
            <a:r>
              <a:rPr lang="sk-SK" sz="2600" dirty="0" smtClean="0">
                <a:effectLst>
                  <a:outerShdw blurRad="38100" dist="38100" dir="2700000" algn="tl">
                    <a:srgbClr val="000000">
                      <a:alpha val="43137"/>
                    </a:srgbClr>
                  </a:outerShdw>
                </a:effectLst>
              </a:rPr>
              <a:t> </a:t>
            </a:r>
            <a:r>
              <a:rPr lang="sk-SK" sz="2600" dirty="0"/>
              <a:t>– použitie kontextu na </a:t>
            </a:r>
            <a:r>
              <a:rPr lang="sk-SK" sz="2600" i="1" dirty="0"/>
              <a:t>odhad významu </a:t>
            </a:r>
            <a:r>
              <a:rPr lang="sk-SK" sz="2600" dirty="0"/>
              <a:t>neznámych slov, </a:t>
            </a:r>
            <a:r>
              <a:rPr lang="sk-SK" sz="2600" i="1" dirty="0"/>
              <a:t>porozumenie vzťahov </a:t>
            </a:r>
            <a:r>
              <a:rPr lang="sk-SK" sz="2600" dirty="0"/>
              <a:t>medzi časťami textu rozoznaním indikátorov v texte, zvlášť pre úvod, rozvíjanie a záver </a:t>
            </a:r>
            <a:r>
              <a:rPr lang="sk-SK" sz="2600" dirty="0" smtClean="0"/>
              <a:t>myšlienok</a:t>
            </a:r>
          </a:p>
          <a:p>
            <a:r>
              <a:rPr lang="sk-SK" sz="2600" dirty="0">
                <a:effectLst>
                  <a:outerShdw blurRad="38100" dist="38100" dir="2700000" algn="tl">
                    <a:srgbClr val="000000">
                      <a:alpha val="43137"/>
                    </a:srgbClr>
                  </a:outerShdw>
                </a:effectLst>
              </a:rPr>
              <a:t>g</a:t>
            </a:r>
            <a:r>
              <a:rPr lang="sk-SK" sz="2600" dirty="0" smtClean="0">
                <a:effectLst>
                  <a:outerShdw blurRad="38100" dist="38100" dir="2700000" algn="tl">
                    <a:srgbClr val="000000">
                      <a:alpha val="43137"/>
                    </a:srgbClr>
                  </a:outerShdw>
                </a:effectLst>
              </a:rPr>
              <a:t>ramatické</a:t>
            </a:r>
            <a:r>
              <a:rPr lang="sk-SK" sz="2600" dirty="0" smtClean="0"/>
              <a:t> a </a:t>
            </a:r>
            <a:r>
              <a:rPr lang="sk-SK" sz="2600" dirty="0" smtClean="0">
                <a:effectLst>
                  <a:outerShdw blurRad="38100" dist="38100" dir="2700000" algn="tl">
                    <a:srgbClr val="000000">
                      <a:alpha val="43137"/>
                    </a:srgbClr>
                  </a:outerShdw>
                </a:effectLst>
              </a:rPr>
              <a:t>lexikálne kompetencie </a:t>
            </a:r>
            <a:r>
              <a:rPr lang="sk-SK" sz="2600" dirty="0"/>
              <a:t>(význam slov, gramatické štruktúry, stavba viet</a:t>
            </a:r>
            <a:r>
              <a:rPr lang="sk-SK" sz="2600" dirty="0" smtClean="0"/>
              <a:t>)</a:t>
            </a:r>
          </a:p>
          <a:p>
            <a:pPr marL="0" indent="0" algn="r">
              <a:buNone/>
            </a:pPr>
            <a:r>
              <a:rPr lang="sk-SK" sz="2600" dirty="0" smtClean="0"/>
              <a:t>(</a:t>
            </a:r>
            <a:r>
              <a:rPr lang="sk-SK" sz="2600" dirty="0" err="1" smtClean="0"/>
              <a:t>Marciová</a:t>
            </a:r>
            <a:r>
              <a:rPr lang="sk-SK" sz="2600" dirty="0" smtClean="0"/>
              <a:t>, s.20-21)</a:t>
            </a:r>
            <a:endParaRPr lang="sk-SK" sz="2600" dirty="0"/>
          </a:p>
          <a:p>
            <a:endParaRPr lang="sk-SK" dirty="0"/>
          </a:p>
        </p:txBody>
      </p:sp>
    </p:spTree>
    <p:extLst>
      <p:ext uri="{BB962C8B-B14F-4D97-AF65-F5344CB8AC3E}">
        <p14:creationId xmlns:p14="http://schemas.microsoft.com/office/powerpoint/2010/main" val="374175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6"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Nadpis 4"/>
          <p:cNvSpPr>
            <a:spLocks noGrp="1"/>
          </p:cNvSpPr>
          <p:nvPr>
            <p:ph type="title"/>
          </p:nvPr>
        </p:nvSpPr>
        <p:spPr/>
        <p:txBody>
          <a:bodyPr>
            <a:normAutofit fontScale="90000"/>
          </a:bodyPr>
          <a:lstStyle/>
          <a:p>
            <a:r>
              <a:rPr lang="sk-SK" sz="4000" b="1" dirty="0" smtClean="0">
                <a:solidFill>
                  <a:schemeClr val="accent1">
                    <a:lumMod val="50000"/>
                  </a:schemeClr>
                </a:solidFill>
              </a:rPr>
              <a:t>Tematická klasifikácia v systéme </a:t>
            </a:r>
            <a:r>
              <a:rPr lang="sk-SK" sz="4000" b="1" dirty="0" err="1" smtClean="0">
                <a:solidFill>
                  <a:schemeClr val="accent1">
                    <a:lumMod val="50000"/>
                  </a:schemeClr>
                </a:solidFill>
              </a:rPr>
              <a:t>E-test</a:t>
            </a:r>
            <a:endParaRPr lang="sk-SK" sz="4000" b="1" dirty="0">
              <a:solidFill>
                <a:schemeClr val="accent1">
                  <a:lumMod val="50000"/>
                </a:schemeClr>
              </a:solidFill>
            </a:endParaRPr>
          </a:p>
        </p:txBody>
      </p:sp>
      <p:sp>
        <p:nvSpPr>
          <p:cNvPr id="2" name="Zástupný symbol obsahu 1"/>
          <p:cNvSpPr>
            <a:spLocks noGrp="1"/>
          </p:cNvSpPr>
          <p:nvPr>
            <p:ph idx="1"/>
          </p:nvPr>
        </p:nvSpPr>
        <p:spPr/>
        <p:txBody>
          <a:bodyPr>
            <a:normAutofit fontScale="70000" lnSpcReduction="20000"/>
          </a:bodyPr>
          <a:lstStyle/>
          <a:p>
            <a:pPr marL="0" indent="0">
              <a:buNone/>
            </a:pPr>
            <a:r>
              <a:rPr lang="sk-SK" dirty="0" smtClean="0"/>
              <a:t>Čítanie s porozumením:</a:t>
            </a:r>
          </a:p>
          <a:p>
            <a:r>
              <a:rPr lang="sk-SK" dirty="0"/>
              <a:t>č</a:t>
            </a:r>
            <a:r>
              <a:rPr lang="sk-SK" dirty="0" smtClean="0"/>
              <a:t>ítanie zamerané na </a:t>
            </a:r>
            <a:r>
              <a:rPr lang="sk-SK" dirty="0">
                <a:effectLst>
                  <a:outerShdw blurRad="38100" dist="38100" dir="2700000" algn="tl">
                    <a:srgbClr val="000000">
                      <a:alpha val="43137"/>
                    </a:srgbClr>
                  </a:outerShdw>
                </a:effectLst>
              </a:rPr>
              <a:t>globálne porozumenie </a:t>
            </a:r>
            <a:r>
              <a:rPr lang="sk-SK" dirty="0"/>
              <a:t>(porozumenie </a:t>
            </a:r>
            <a:r>
              <a:rPr lang="sk-SK" dirty="0" smtClean="0"/>
              <a:t>základným informáciám)</a:t>
            </a:r>
          </a:p>
          <a:p>
            <a:r>
              <a:rPr lang="sk-SK" dirty="0"/>
              <a:t>č</a:t>
            </a:r>
            <a:r>
              <a:rPr lang="sk-SK" dirty="0" smtClean="0"/>
              <a:t>ítanie zamerané na </a:t>
            </a:r>
            <a:r>
              <a:rPr lang="sk-SK" dirty="0">
                <a:effectLst>
                  <a:outerShdw blurRad="38100" dist="38100" dir="2700000" algn="tl">
                    <a:srgbClr val="000000">
                      <a:alpha val="43137"/>
                    </a:srgbClr>
                  </a:outerShdw>
                </a:effectLst>
              </a:rPr>
              <a:t>detailné porozumenie </a:t>
            </a:r>
            <a:r>
              <a:rPr lang="sk-SK" dirty="0"/>
              <a:t>(porozumenie špecifickým </a:t>
            </a:r>
            <a:r>
              <a:rPr lang="sk-SK" dirty="0" smtClean="0"/>
              <a:t>informáciám)</a:t>
            </a:r>
          </a:p>
          <a:p>
            <a:r>
              <a:rPr lang="sk-SK" dirty="0" smtClean="0"/>
              <a:t>Čítanie zamerané na </a:t>
            </a:r>
            <a:r>
              <a:rPr lang="sk-SK" b="1" dirty="0" smtClean="0"/>
              <a:t>selektívne porozumenie </a:t>
            </a:r>
            <a:r>
              <a:rPr lang="sk-SK" dirty="0" smtClean="0"/>
              <a:t>(porozumenie kľúčových informácií) </a:t>
            </a:r>
          </a:p>
          <a:p>
            <a:r>
              <a:rPr lang="sk-SK" dirty="0" smtClean="0"/>
              <a:t>čítanie </a:t>
            </a:r>
            <a:r>
              <a:rPr lang="sk-SK" dirty="0"/>
              <a:t>zamerané na pochopenie </a:t>
            </a:r>
            <a:r>
              <a:rPr lang="sk-SK" dirty="0">
                <a:effectLst>
                  <a:outerShdw blurRad="38100" dist="38100" dir="2700000" algn="tl">
                    <a:srgbClr val="000000">
                      <a:alpha val="43137"/>
                    </a:srgbClr>
                  </a:outerShdw>
                </a:effectLst>
              </a:rPr>
              <a:t>naznačených </a:t>
            </a:r>
            <a:r>
              <a:rPr lang="sk-SK" dirty="0" smtClean="0">
                <a:effectLst>
                  <a:outerShdw blurRad="38100" dist="38100" dir="2700000" algn="tl">
                    <a:srgbClr val="000000">
                      <a:alpha val="43137"/>
                    </a:srgbClr>
                  </a:outerShdw>
                </a:effectLst>
              </a:rPr>
              <a:t>súvislostí </a:t>
            </a:r>
            <a:r>
              <a:rPr lang="sk-SK" dirty="0" smtClean="0"/>
              <a:t>(</a:t>
            </a:r>
            <a:r>
              <a:rPr lang="sk-SK" dirty="0" err="1" smtClean="0"/>
              <a:t>vCP</a:t>
            </a:r>
            <a:r>
              <a:rPr lang="sk-SK" dirty="0" smtClean="0"/>
              <a:t> pre jazykovú úroveň C1)</a:t>
            </a:r>
          </a:p>
          <a:p>
            <a:pPr marL="0" indent="0">
              <a:buNone/>
            </a:pPr>
            <a:endParaRPr lang="sk-SK" dirty="0"/>
          </a:p>
          <a:p>
            <a:pPr marL="0" indent="0">
              <a:buNone/>
            </a:pPr>
            <a:r>
              <a:rPr lang="sk-SK" dirty="0" smtClean="0"/>
              <a:t>Každá </a:t>
            </a:r>
            <a:r>
              <a:rPr lang="sk-SK" dirty="0"/>
              <a:t>z týchto kategórií je ďalej členená </a:t>
            </a:r>
            <a:r>
              <a:rPr lang="sk-SK" dirty="0" smtClean="0"/>
              <a:t>podľa </a:t>
            </a:r>
            <a:r>
              <a:rPr lang="sk-SK" b="1" dirty="0" smtClean="0"/>
              <a:t>typov úloh</a:t>
            </a:r>
            <a:r>
              <a:rPr lang="sk-SK" dirty="0" smtClean="0"/>
              <a:t> a </a:t>
            </a:r>
            <a:r>
              <a:rPr lang="sk-SK" b="1" dirty="0" smtClean="0">
                <a:effectLst>
                  <a:outerShdw blurRad="38100" dist="38100" dir="2700000" algn="tl">
                    <a:srgbClr val="000000">
                      <a:alpha val="43137"/>
                    </a:srgbClr>
                  </a:outerShdw>
                </a:effectLst>
              </a:rPr>
              <a:t>tematických okruhov</a:t>
            </a:r>
            <a:r>
              <a:rPr lang="sk-SK" b="1" dirty="0" smtClean="0"/>
              <a:t> </a:t>
            </a:r>
            <a:r>
              <a:rPr lang="sk-SK" dirty="0" smtClean="0"/>
              <a:t>zodpovedajúcich </a:t>
            </a:r>
            <a:r>
              <a:rPr lang="sk-SK" dirty="0"/>
              <a:t>príslušnému </a:t>
            </a:r>
            <a:r>
              <a:rPr lang="sk-SK" i="1" dirty="0"/>
              <a:t>Štátnemu vzdelávaciemu programu</a:t>
            </a:r>
            <a:r>
              <a:rPr lang="sk-SK" dirty="0"/>
              <a:t> (ďalej len </a:t>
            </a:r>
            <a:r>
              <a:rPr lang="sk-SK" i="1" dirty="0"/>
              <a:t>ŠVP</a:t>
            </a:r>
            <a:r>
              <a:rPr lang="sk-SK" dirty="0"/>
              <a:t>) a </a:t>
            </a:r>
            <a:r>
              <a:rPr lang="sk-SK" i="1" dirty="0"/>
              <a:t>Cieľovým požiadavkám na vedomosti a zručnosti maturantov </a:t>
            </a:r>
            <a:r>
              <a:rPr lang="sk-SK" dirty="0"/>
              <a:t>(ďalej len </a:t>
            </a:r>
            <a:r>
              <a:rPr lang="sk-SK" i="1" dirty="0"/>
              <a:t>CP</a:t>
            </a:r>
            <a:r>
              <a:rPr lang="sk-SK" dirty="0"/>
              <a:t>).</a:t>
            </a:r>
          </a:p>
          <a:p>
            <a:endParaRPr lang="sk-SK" dirty="0"/>
          </a:p>
        </p:txBody>
      </p:sp>
    </p:spTree>
    <p:extLst>
      <p:ext uri="{BB962C8B-B14F-4D97-AF65-F5344CB8AC3E}">
        <p14:creationId xmlns:p14="http://schemas.microsoft.com/office/powerpoint/2010/main" val="3454782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6" end="6"/>
                                            </p:txEl>
                                          </p:spTgt>
                                        </p:tgtEl>
                                        <p:attrNameLst>
                                          <p:attrName>style.visibility</p:attrName>
                                        </p:attrNameLst>
                                      </p:cBhvr>
                                      <p:to>
                                        <p:strVal val="visible"/>
                                      </p:to>
                                    </p:set>
                                    <p:animEffect transition="in" filter="fade">
                                      <p:cBhvr>
                                        <p:cTn id="42" dur="1000"/>
                                        <p:tgtEl>
                                          <p:spTgt spid="2">
                                            <p:txEl>
                                              <p:pRg st="6" end="6"/>
                                            </p:txEl>
                                          </p:spTgt>
                                        </p:tgtEl>
                                      </p:cBhvr>
                                    </p:animEffect>
                                    <p:anim calcmode="lin" valueType="num">
                                      <p:cBhvr>
                                        <p:cTn id="43"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6"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Nadpis 1"/>
          <p:cNvSpPr>
            <a:spLocks noGrp="1"/>
          </p:cNvSpPr>
          <p:nvPr>
            <p:ph type="title"/>
          </p:nvPr>
        </p:nvSpPr>
        <p:spPr/>
        <p:txBody>
          <a:bodyPr>
            <a:normAutofit/>
          </a:bodyPr>
          <a:lstStyle/>
          <a:p>
            <a:r>
              <a:rPr lang="sk-SK" sz="3600" b="1" dirty="0">
                <a:solidFill>
                  <a:schemeClr val="accent1">
                    <a:lumMod val="50000"/>
                  </a:schemeClr>
                </a:solidFill>
              </a:rPr>
              <a:t>Tematická klasifikácia v systéme </a:t>
            </a:r>
            <a:r>
              <a:rPr lang="sk-SK" sz="3600" b="1" dirty="0" err="1">
                <a:solidFill>
                  <a:schemeClr val="accent1">
                    <a:lumMod val="50000"/>
                  </a:schemeClr>
                </a:solidFill>
              </a:rPr>
              <a:t>E-test</a:t>
            </a:r>
            <a:endParaRPr lang="sk-SK" sz="3600"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9552" y="1412776"/>
            <a:ext cx="3548180" cy="3383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4149080"/>
            <a:ext cx="4968552" cy="2137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4358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6"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Nadpis 1"/>
          <p:cNvSpPr>
            <a:spLocks noGrp="1"/>
          </p:cNvSpPr>
          <p:nvPr>
            <p:ph type="title"/>
          </p:nvPr>
        </p:nvSpPr>
        <p:spPr/>
        <p:txBody>
          <a:bodyPr>
            <a:normAutofit fontScale="90000"/>
          </a:bodyPr>
          <a:lstStyle/>
          <a:p>
            <a:r>
              <a:rPr lang="sk-SK" b="1" dirty="0">
                <a:solidFill>
                  <a:schemeClr val="accent1">
                    <a:lumMod val="50000"/>
                  </a:schemeClr>
                </a:solidFill>
              </a:rPr>
              <a:t>Tematická klasifikácia v systéme </a:t>
            </a:r>
            <a:r>
              <a:rPr lang="sk-SK" b="1" dirty="0" err="1">
                <a:solidFill>
                  <a:schemeClr val="accent1">
                    <a:lumMod val="50000"/>
                  </a:schemeClr>
                </a:solidFill>
              </a:rPr>
              <a:t>E-test</a:t>
            </a:r>
            <a:endParaRPr lang="sk-SK" dirty="0"/>
          </a:p>
        </p:txBody>
      </p:sp>
      <p:pic>
        <p:nvPicPr>
          <p:cNvPr id="7" name="Picture 2" descr="C:\Users\misurova\Desktop\Snímka6.PN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39552" y="1605186"/>
            <a:ext cx="4909852" cy="3384376"/>
          </a:xfrm>
          <a:prstGeom prst="rect">
            <a:avLst/>
          </a:prstGeom>
          <a:noFill/>
          <a:ln>
            <a:solidFill>
              <a:srgbClr val="00B050"/>
            </a:solidFill>
          </a:ln>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3968" y="3737198"/>
            <a:ext cx="4681537" cy="299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115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6"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Nadpis 1"/>
          <p:cNvSpPr>
            <a:spLocks noGrp="1"/>
          </p:cNvSpPr>
          <p:nvPr>
            <p:ph type="title"/>
          </p:nvPr>
        </p:nvSpPr>
        <p:spPr/>
        <p:txBody>
          <a:bodyPr>
            <a:normAutofit/>
          </a:bodyPr>
          <a:lstStyle/>
          <a:p>
            <a:r>
              <a:rPr lang="sk-SK" sz="3600" b="1" dirty="0">
                <a:solidFill>
                  <a:schemeClr val="accent1">
                    <a:lumMod val="50000"/>
                  </a:schemeClr>
                </a:solidFill>
              </a:rPr>
              <a:t>Tematická klasifikácia v systéme </a:t>
            </a:r>
            <a:r>
              <a:rPr lang="sk-SK" sz="3600" b="1" dirty="0" err="1">
                <a:solidFill>
                  <a:schemeClr val="accent1">
                    <a:lumMod val="50000"/>
                  </a:schemeClr>
                </a:solidFill>
              </a:rPr>
              <a:t>E-test</a:t>
            </a:r>
            <a:endParaRPr lang="sk-SK" sz="3600" dirty="0"/>
          </a:p>
        </p:txBody>
      </p:sp>
      <p:graphicFrame>
        <p:nvGraphicFramePr>
          <p:cNvPr id="5" name="Zástupný symbol obsahu 4"/>
          <p:cNvGraphicFramePr>
            <a:graphicFrameLocks noGrp="1"/>
          </p:cNvGraphicFramePr>
          <p:nvPr>
            <p:ph idx="1"/>
            <p:extLst>
              <p:ext uri="{D42A27DB-BD31-4B8C-83A1-F6EECF244321}">
                <p14:modId xmlns:p14="http://schemas.microsoft.com/office/powerpoint/2010/main" val="4250277806"/>
              </p:ext>
            </p:extLst>
          </p:nvPr>
        </p:nvGraphicFramePr>
        <p:xfrm>
          <a:off x="457200" y="1600200"/>
          <a:ext cx="8229600" cy="478536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algn="ctr"/>
                      <a:r>
                        <a:rPr lang="sk-SK" sz="1800" dirty="0" err="1" smtClean="0">
                          <a:solidFill>
                            <a:schemeClr val="bg1"/>
                          </a:solidFill>
                        </a:rPr>
                        <a:t>Podkategória</a:t>
                      </a:r>
                      <a:r>
                        <a:rPr lang="sk-SK" sz="1800" dirty="0" smtClean="0">
                          <a:solidFill>
                            <a:schemeClr val="bg1"/>
                          </a:solidFill>
                        </a:rPr>
                        <a:t> čítania s porozumením</a:t>
                      </a:r>
                      <a:endParaRPr lang="sk-SK" sz="1800" dirty="0">
                        <a:solidFill>
                          <a:schemeClr val="bg1"/>
                        </a:solidFill>
                      </a:endParaRPr>
                    </a:p>
                  </a:txBody>
                  <a:tcPr/>
                </a:tc>
                <a:tc>
                  <a:txBody>
                    <a:bodyPr/>
                    <a:lstStyle/>
                    <a:p>
                      <a:pPr algn="ctr"/>
                      <a:r>
                        <a:rPr lang="sk-SK" sz="1800" dirty="0" smtClean="0"/>
                        <a:t>Výkonový štandard</a:t>
                      </a:r>
                      <a:endParaRPr lang="sk-SK" sz="1800" dirty="0"/>
                    </a:p>
                  </a:txBody>
                  <a:tcPr/>
                </a:tc>
              </a:tr>
              <a:tr h="370840">
                <a:tc rowSpan="4">
                  <a:txBody>
                    <a:bodyPr/>
                    <a:lstStyle/>
                    <a:p>
                      <a:endParaRPr lang="sk-SK" sz="1800" b="1" kern="1200" dirty="0" smtClean="0">
                        <a:solidFill>
                          <a:schemeClr val="dk1"/>
                        </a:solidFill>
                        <a:effectLst/>
                        <a:latin typeface="+mn-lt"/>
                        <a:ea typeface="+mn-ea"/>
                        <a:cs typeface="+mn-cs"/>
                      </a:endParaRPr>
                    </a:p>
                    <a:p>
                      <a:endParaRPr lang="sk-SK" sz="1800" b="1" kern="1200" dirty="0" smtClean="0">
                        <a:solidFill>
                          <a:schemeClr val="dk1"/>
                        </a:solidFill>
                        <a:effectLst/>
                        <a:latin typeface="+mn-lt"/>
                        <a:ea typeface="+mn-ea"/>
                        <a:cs typeface="+mn-cs"/>
                      </a:endParaRPr>
                    </a:p>
                    <a:p>
                      <a:endParaRPr lang="sk-SK" sz="1800" b="1" kern="1200" dirty="0" smtClean="0">
                        <a:solidFill>
                          <a:schemeClr val="dk1"/>
                        </a:solidFill>
                        <a:effectLst/>
                        <a:latin typeface="+mn-lt"/>
                        <a:ea typeface="+mn-ea"/>
                        <a:cs typeface="+mn-cs"/>
                      </a:endParaRPr>
                    </a:p>
                    <a:p>
                      <a:r>
                        <a:rPr lang="sk-SK" sz="1800" b="1" kern="1200" dirty="0" smtClean="0">
                          <a:solidFill>
                            <a:schemeClr val="dk1"/>
                          </a:solidFill>
                          <a:effectLst/>
                          <a:latin typeface="+mn-lt"/>
                          <a:ea typeface="+mn-ea"/>
                          <a:cs typeface="+mn-cs"/>
                        </a:rPr>
                        <a:t>1. Čítanie zamerané na globálne porozumenie (pochopenie dôležitých informácií)</a:t>
                      </a:r>
                      <a:endParaRPr lang="sk-SK" sz="1800" dirty="0"/>
                    </a:p>
                  </a:txBody>
                  <a:tcPr/>
                </a:tc>
                <a:tc>
                  <a:txBody>
                    <a:bodyPr/>
                    <a:lstStyle/>
                    <a:p>
                      <a:r>
                        <a:rPr lang="sk-SK" sz="1800" kern="1200" dirty="0" smtClean="0">
                          <a:solidFill>
                            <a:schemeClr val="dk1"/>
                          </a:solidFill>
                          <a:effectLst/>
                          <a:latin typeface="+mn-lt"/>
                          <a:ea typeface="+mn-ea"/>
                          <a:cs typeface="+mn-cs"/>
                        </a:rPr>
                        <a:t>Identifikovanie témy textu</a:t>
                      </a:r>
                      <a:endParaRPr lang="sk-SK" sz="1800" dirty="0"/>
                    </a:p>
                  </a:txBody>
                  <a:tcPr/>
                </a:tc>
              </a:tr>
              <a:tr h="370840">
                <a:tc vMerge="1">
                  <a:txBody>
                    <a:bodyPr/>
                    <a:lstStyle/>
                    <a:p>
                      <a:endParaRPr lang="sk-SK" dirty="0"/>
                    </a:p>
                  </a:txBody>
                  <a:tcPr/>
                </a:tc>
                <a:tc>
                  <a:txBody>
                    <a:bodyPr/>
                    <a:lstStyle/>
                    <a:p>
                      <a:r>
                        <a:rPr lang="sk-SK" sz="1800" kern="1200" dirty="0" smtClean="0">
                          <a:solidFill>
                            <a:schemeClr val="dk1"/>
                          </a:solidFill>
                          <a:effectLst/>
                          <a:latin typeface="+mn-lt"/>
                          <a:ea typeface="+mn-ea"/>
                          <a:cs typeface="+mn-cs"/>
                        </a:rPr>
                        <a:t>Pochopenie hlavnej myšlienky textu (dôležitých informácií)</a:t>
                      </a:r>
                      <a:endParaRPr lang="sk-SK" sz="1800" dirty="0"/>
                    </a:p>
                  </a:txBody>
                  <a:tcPr/>
                </a:tc>
              </a:tr>
              <a:tr h="370840">
                <a:tc vMerge="1">
                  <a:txBody>
                    <a:bodyPr/>
                    <a:lstStyle/>
                    <a:p>
                      <a:endParaRPr lang="sk-SK" dirty="0"/>
                    </a:p>
                  </a:txBody>
                  <a:tcPr/>
                </a:tc>
                <a:tc>
                  <a:txBody>
                    <a:bodyPr/>
                    <a:lstStyle/>
                    <a:p>
                      <a:r>
                        <a:rPr lang="sk-SK" sz="1800" kern="1200" dirty="0" smtClean="0">
                          <a:solidFill>
                            <a:schemeClr val="dk1"/>
                          </a:solidFill>
                          <a:effectLst/>
                          <a:latin typeface="+mn-lt"/>
                          <a:ea typeface="+mn-ea"/>
                          <a:cs typeface="+mn-cs"/>
                        </a:rPr>
                        <a:t>Porozumenie dôležitým pokynom z prečítaného textu</a:t>
                      </a:r>
                      <a:endParaRPr lang="sk-SK" sz="1800" dirty="0"/>
                    </a:p>
                  </a:txBody>
                  <a:tcPr/>
                </a:tc>
              </a:tr>
              <a:tr h="370840">
                <a:tc vMerge="1">
                  <a:txBody>
                    <a:bodyPr/>
                    <a:lstStyle/>
                    <a:p>
                      <a:endParaRPr lang="sk-SK" dirty="0"/>
                    </a:p>
                  </a:txBody>
                  <a:tcPr/>
                </a:tc>
                <a:tc>
                  <a:txBody>
                    <a:bodyPr/>
                    <a:lstStyle/>
                    <a:p>
                      <a:r>
                        <a:rPr lang="sk-SK" sz="1800" kern="1200" dirty="0" smtClean="0">
                          <a:solidFill>
                            <a:schemeClr val="dk1"/>
                          </a:solidFill>
                          <a:effectLst/>
                          <a:latin typeface="+mn-lt"/>
                          <a:ea typeface="+mn-ea"/>
                          <a:cs typeface="+mn-cs"/>
                        </a:rPr>
                        <a:t>Zachytenie logickej štruktúry textu</a:t>
                      </a:r>
                      <a:endParaRPr lang="sk-SK" sz="1800" dirty="0"/>
                    </a:p>
                  </a:txBody>
                  <a:tcPr/>
                </a:tc>
              </a:tr>
              <a:tr h="370840">
                <a:tc>
                  <a:txBody>
                    <a:bodyPr/>
                    <a:lstStyle/>
                    <a:p>
                      <a:endParaRPr lang="sk-SK" sz="1800" dirty="0"/>
                    </a:p>
                  </a:txBody>
                  <a:tcPr/>
                </a:tc>
                <a:tc>
                  <a:txBody>
                    <a:bodyPr/>
                    <a:lstStyle/>
                    <a:p>
                      <a:endParaRPr lang="sk-SK" sz="1800" dirty="0"/>
                    </a:p>
                  </a:txBody>
                  <a:tcPr/>
                </a:tc>
              </a:tr>
              <a:tr h="370840">
                <a:tc rowSpan="4">
                  <a:txBody>
                    <a:bodyPr/>
                    <a:lstStyle/>
                    <a:p>
                      <a:r>
                        <a:rPr lang="sk-SK" sz="1800" b="1" dirty="0" smtClean="0"/>
                        <a:t>2. </a:t>
                      </a:r>
                      <a:r>
                        <a:rPr lang="sk-SK" sz="1800" b="1" kern="1200" dirty="0" smtClean="0">
                          <a:solidFill>
                            <a:schemeClr val="dk1"/>
                          </a:solidFill>
                          <a:effectLst/>
                          <a:latin typeface="+mn-lt"/>
                          <a:ea typeface="+mn-ea"/>
                          <a:cs typeface="+mn-cs"/>
                        </a:rPr>
                        <a:t>Čítanie zamerané na detailné porozumenie (porozumenie špecifickým informáciám)</a:t>
                      </a:r>
                      <a:endParaRPr lang="sk-SK" sz="1800" b="1" dirty="0"/>
                    </a:p>
                  </a:txBody>
                  <a:tcPr/>
                </a:tc>
                <a:tc>
                  <a:txBody>
                    <a:bodyPr/>
                    <a:lstStyle/>
                    <a:p>
                      <a:r>
                        <a:rPr lang="sk-SK" sz="1800" kern="1200" dirty="0" smtClean="0">
                          <a:solidFill>
                            <a:schemeClr val="dk1"/>
                          </a:solidFill>
                          <a:effectLst/>
                          <a:latin typeface="+mn-lt"/>
                          <a:ea typeface="+mn-ea"/>
                          <a:cs typeface="+mn-cs"/>
                        </a:rPr>
                        <a:t>Porozumenie základným informáciám</a:t>
                      </a:r>
                      <a:endParaRPr lang="sk-SK" sz="1800" dirty="0"/>
                    </a:p>
                  </a:txBody>
                  <a:tcPr/>
                </a:tc>
              </a:tr>
              <a:tr h="370840">
                <a:tc vMerge="1">
                  <a:txBody>
                    <a:bodyPr/>
                    <a:lstStyle/>
                    <a:p>
                      <a:endParaRPr lang="sk-SK" dirty="0"/>
                    </a:p>
                  </a:txBody>
                  <a:tcPr/>
                </a:tc>
                <a:tc>
                  <a:txBody>
                    <a:bodyPr/>
                    <a:lstStyle/>
                    <a:p>
                      <a:r>
                        <a:rPr lang="sk-SK" sz="1800" kern="1200" dirty="0" smtClean="0">
                          <a:solidFill>
                            <a:schemeClr val="dk1"/>
                          </a:solidFill>
                          <a:effectLst/>
                          <a:latin typeface="+mn-lt"/>
                          <a:ea typeface="+mn-ea"/>
                          <a:cs typeface="+mn-cs"/>
                        </a:rPr>
                        <a:t>Porozumenie špecifickým informáciám</a:t>
                      </a:r>
                      <a:endParaRPr lang="sk-SK" sz="1800" dirty="0"/>
                    </a:p>
                  </a:txBody>
                  <a:tcPr/>
                </a:tc>
              </a:tr>
              <a:tr h="370840">
                <a:tc vMerge="1">
                  <a:txBody>
                    <a:bodyPr/>
                    <a:lstStyle/>
                    <a:p>
                      <a:endParaRPr lang="sk-SK" dirty="0"/>
                    </a:p>
                  </a:txBody>
                  <a:tcPr/>
                </a:tc>
                <a:tc>
                  <a:txBody>
                    <a:bodyPr/>
                    <a:lstStyle/>
                    <a:p>
                      <a:r>
                        <a:rPr lang="sk-SK" sz="1800" kern="1200" dirty="0" smtClean="0">
                          <a:solidFill>
                            <a:schemeClr val="dk1"/>
                          </a:solidFill>
                          <a:effectLst/>
                          <a:latin typeface="+mn-lt"/>
                          <a:ea typeface="+mn-ea"/>
                          <a:cs typeface="+mn-cs"/>
                        </a:rPr>
                        <a:t>Pochopenie významu neznámych slov a slovných spojení na základe kontextu</a:t>
                      </a:r>
                      <a:endParaRPr lang="sk-SK" sz="1800" dirty="0"/>
                    </a:p>
                  </a:txBody>
                  <a:tcPr/>
                </a:tc>
              </a:tr>
              <a:tr h="370840">
                <a:tc vMerge="1">
                  <a:txBody>
                    <a:bodyPr/>
                    <a:lstStyle/>
                    <a:p>
                      <a:endParaRPr lang="sk-SK" dirty="0"/>
                    </a:p>
                  </a:txBody>
                  <a:tcPr/>
                </a:tc>
                <a:tc>
                  <a:txBody>
                    <a:bodyPr/>
                    <a:lstStyle/>
                    <a:p>
                      <a:r>
                        <a:rPr lang="sk-SK" sz="1800" kern="1200" dirty="0" smtClean="0">
                          <a:solidFill>
                            <a:schemeClr val="dk1"/>
                          </a:solidFill>
                          <a:effectLst/>
                          <a:latin typeface="+mn-lt"/>
                          <a:ea typeface="+mn-ea"/>
                          <a:cs typeface="+mn-cs"/>
                        </a:rPr>
                        <a:t>Pochopenie faktografickým informáciám a argumentácii</a:t>
                      </a:r>
                      <a:endParaRPr lang="sk-SK" sz="1800" dirty="0"/>
                    </a:p>
                  </a:txBody>
                  <a:tcPr/>
                </a:tc>
              </a:tr>
            </a:tbl>
          </a:graphicData>
        </a:graphic>
      </p:graphicFrame>
    </p:spTree>
    <p:extLst>
      <p:ext uri="{BB962C8B-B14F-4D97-AF65-F5344CB8AC3E}">
        <p14:creationId xmlns:p14="http://schemas.microsoft.com/office/powerpoint/2010/main" val="130764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1142</TotalTime>
  <Words>2070</Words>
  <Application>Microsoft Office PowerPoint</Application>
  <PresentationFormat>Prezentácia na obrazovke (4:3)</PresentationFormat>
  <Paragraphs>198</Paragraphs>
  <Slides>28</Slides>
  <Notes>0</Notes>
  <HiddenSlides>0</HiddenSlides>
  <MMClips>0</MMClips>
  <ScaleCrop>false</ScaleCrop>
  <HeadingPairs>
    <vt:vector size="4" baseType="variant">
      <vt:variant>
        <vt:lpstr>Motív</vt:lpstr>
      </vt:variant>
      <vt:variant>
        <vt:i4>1</vt:i4>
      </vt:variant>
      <vt:variant>
        <vt:lpstr>Nadpisy snímok</vt:lpstr>
      </vt:variant>
      <vt:variant>
        <vt:i4>28</vt:i4>
      </vt:variant>
    </vt:vector>
  </HeadingPairs>
  <TitlesOfParts>
    <vt:vector size="29" baseType="lpstr">
      <vt:lpstr>Motív Office</vt:lpstr>
      <vt:lpstr>Prezentácia programu PowerPoint</vt:lpstr>
      <vt:lpstr>Obsah</vt:lpstr>
      <vt:lpstr>Čítanie vo výučbe cudzích jazykov</vt:lpstr>
      <vt:lpstr>Funkcie čítania vo výučbe cudzích jazykov</vt:lpstr>
      <vt:lpstr>Testovanie čítania s porozumením vo výučbe cudzích jazykov</vt:lpstr>
      <vt:lpstr>Tematická klasifikácia v systéme E-test</vt:lpstr>
      <vt:lpstr>Tematická klasifikácia v systéme E-test</vt:lpstr>
      <vt:lpstr>Tematická klasifikácia v systéme E-test</vt:lpstr>
      <vt:lpstr>Tematická klasifikácia v systéme E-test</vt:lpstr>
      <vt:lpstr>Tematická klasifikácia v systéme E-test</vt:lpstr>
      <vt:lpstr>Výber textov - zdroje</vt:lpstr>
      <vt:lpstr>Výber textov – vhodné typy</vt:lpstr>
      <vt:lpstr>Výber textov – obsahová stránka</vt:lpstr>
      <vt:lpstr>Výber textov – kritériá náročnosti</vt:lpstr>
      <vt:lpstr>Výber textov – kritériá náročnosti</vt:lpstr>
      <vt:lpstr>Aktivita 1</vt:lpstr>
      <vt:lpstr>Aktivita 1</vt:lpstr>
      <vt:lpstr>Typy úloh na testovanie čítania s porozumením</vt:lpstr>
      <vt:lpstr>Aktivita 2</vt:lpstr>
      <vt:lpstr>Aktivita 3</vt:lpstr>
      <vt:lpstr>Aktivita 3 – úloha 1</vt:lpstr>
      <vt:lpstr>Aktivita 3 – úloha 1</vt:lpstr>
      <vt:lpstr>Aktivita 3 – úloha 2</vt:lpstr>
      <vt:lpstr>Aktivita 3 – úloha 2</vt:lpstr>
      <vt:lpstr>Aktivita 3 – úloha 3 </vt:lpstr>
      <vt:lpstr>Aktivita 3 – úloha 3</vt:lpstr>
      <vt:lpstr>Použitá literatúra</vt:lpstr>
      <vt:lpstr>Prezentácia programu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Snímka 1</dc:title>
  <dc:creator>Liashuk, Xénia</dc:creator>
  <cp:lastModifiedBy>kucharova</cp:lastModifiedBy>
  <cp:revision>99</cp:revision>
  <cp:lastPrinted>2014-08-06T11:03:04Z</cp:lastPrinted>
  <dcterms:created xsi:type="dcterms:W3CDTF">2014-06-26T14:50:33Z</dcterms:created>
  <dcterms:modified xsi:type="dcterms:W3CDTF">2014-08-14T06:45:49Z</dcterms:modified>
</cp:coreProperties>
</file>