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5" r:id="rId12"/>
    <p:sldId id="277" r:id="rId13"/>
    <p:sldId id="276" r:id="rId14"/>
    <p:sldId id="274" r:id="rId15"/>
    <p:sldId id="269" r:id="rId16"/>
    <p:sldId id="268" r:id="rId17"/>
    <p:sldId id="267" r:id="rId18"/>
    <p:sldId id="273" r:id="rId19"/>
    <p:sldId id="271" r:id="rId20"/>
    <p:sldId id="272" r:id="rId21"/>
    <p:sldId id="278" r:id="rId22"/>
    <p:sldId id="291" r:id="rId23"/>
    <p:sldId id="290" r:id="rId24"/>
    <p:sldId id="287" r:id="rId25"/>
    <p:sldId id="286" r:id="rId26"/>
    <p:sldId id="285" r:id="rId27"/>
    <p:sldId id="284" r:id="rId28"/>
    <p:sldId id="283" r:id="rId29"/>
    <p:sldId id="282" r:id="rId30"/>
    <p:sldId id="281" r:id="rId31"/>
    <p:sldId id="280" r:id="rId32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60D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etlý štýl 3 - zvýrazneni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Svetlý štýl 3 - zvýrazneni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redný štýl 4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660"/>
  </p:normalViewPr>
  <p:slideViewPr>
    <p:cSldViewPr>
      <p:cViewPr>
        <p:scale>
          <a:sx n="118" d="100"/>
          <a:sy n="118" d="100"/>
        </p:scale>
        <p:origin x="-14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00593-3FB7-443A-B486-676D45369F20}" type="datetimeFigureOut">
              <a:rPr lang="sk-SK" smtClean="0"/>
              <a:t>7. 8. 2014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A7E77-8598-4D8F-BDE0-04347D4B5B9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4001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7E77-8598-4D8F-BDE0-04347D4B5B9B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87625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ĺžni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ĺžni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Obdĺžni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ĺžni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ĺžni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7" name="Obdĺžni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ĺžni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1" name="Obdĺžni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ĺžni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ĺžni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ĺžni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D334963-D168-4B20-BA24-D9DA031FFEE7}" type="datetimeFigureOut">
              <a:rPr lang="sk-SK" smtClean="0"/>
              <a:pPr/>
              <a:t>7. 8. 2014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420888"/>
            <a:ext cx="9144000" cy="17888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sk-SK" sz="49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sk-SK" sz="49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sk-SK" sz="8000" b="1" dirty="0" smtClean="0">
                <a:solidFill>
                  <a:schemeClr val="accent1">
                    <a:lumMod val="50000"/>
                  </a:schemeClr>
                </a:solidFill>
              </a:rPr>
              <a:t>Tvorba testu</a:t>
            </a:r>
          </a:p>
          <a:p>
            <a:r>
              <a:rPr lang="sk-SK" sz="2400" b="1" dirty="0" smtClean="0">
                <a:solidFill>
                  <a:schemeClr val="accent1">
                    <a:lumMod val="50000"/>
                  </a:schemeClr>
                </a:solidFill>
              </a:rPr>
              <a:t>doc. PhDr. Rita RAFAJLOVIČOVÁ, PhD.</a:t>
            </a:r>
          </a:p>
          <a:p>
            <a:endParaRPr lang="sk-SK" sz="5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22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 smtClean="0">
                <a:solidFill>
                  <a:srgbClr val="FFFF99"/>
                </a:solidFill>
              </a:rPr>
              <a:t>Letná škola </a:t>
            </a:r>
            <a:r>
              <a:rPr lang="sk-SK" sz="2400" b="1" dirty="0" smtClean="0">
                <a:solidFill>
                  <a:srgbClr val="FFFF99"/>
                </a:solidFill>
              </a:rPr>
              <a:t>–</a:t>
            </a:r>
            <a:r>
              <a:rPr lang="sk-SK" sz="2400" dirty="0" smtClean="0">
                <a:solidFill>
                  <a:srgbClr val="FFFF99"/>
                </a:solidFill>
              </a:rPr>
              <a:t> august 2014</a:t>
            </a:r>
            <a:endParaRPr lang="sk-SK" sz="2400" dirty="0">
              <a:solidFill>
                <a:srgbClr val="FFFF99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560" y="6165304"/>
            <a:ext cx="8064896" cy="4320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8" name="Obrázok 7" descr="OPV fareb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571480"/>
            <a:ext cx="1857388" cy="1861799"/>
          </a:xfrm>
          <a:prstGeom prst="rect">
            <a:avLst/>
          </a:prstGeom>
        </p:spPr>
      </p:pic>
      <p:pic>
        <p:nvPicPr>
          <p:cNvPr id="9" name="Obrázok 8" descr="EU-ESF-VERTICAL-COLO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00042"/>
            <a:ext cx="2214577" cy="2002402"/>
          </a:xfrm>
          <a:prstGeom prst="rect">
            <a:avLst/>
          </a:prstGeom>
        </p:spPr>
      </p:pic>
      <p:pic>
        <p:nvPicPr>
          <p:cNvPr id="10" name="Obrázok 9" descr="NUCEM_prieh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1071546"/>
            <a:ext cx="1727351" cy="785818"/>
          </a:xfrm>
          <a:prstGeom prst="rect">
            <a:avLst/>
          </a:prstGeom>
        </p:spPr>
      </p:pic>
      <p:pic>
        <p:nvPicPr>
          <p:cNvPr id="11" name="Obrázok 10" descr="Zvysovanie kvality vzdel_prieh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6184" y="5209992"/>
            <a:ext cx="1571634" cy="86221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napísať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jasné a jednoznačné zadanie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úlohy (inštrukcie)</a:t>
            </a:r>
          </a:p>
          <a:p>
            <a:pPr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uviesť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príklad správneho riešenia</a:t>
            </a:r>
            <a:r>
              <a:rPr lang="sk-SK" sz="2400" b="1" dirty="0" smtClean="0">
                <a:solidFill>
                  <a:srgbClr val="F396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úlohy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Zabezpečiť, aby test bol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prehľadný a čitateľný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testovaní žiaci by mali byť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oboznámení s typom úloh</a:t>
            </a:r>
            <a:r>
              <a:rPr lang="sk-SK" sz="2400" b="1" dirty="0" smtClean="0">
                <a:solidFill>
                  <a:srgbClr val="F396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 stratégiami ich riešenia</a:t>
            </a:r>
          </a:p>
          <a:p>
            <a:pPr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None/>
            </a:pPr>
            <a:endParaRPr lang="sk-SK" sz="2400" dirty="0" smtClean="0"/>
          </a:p>
          <a:p>
            <a:pPr>
              <a:buFont typeface="Wingdings" pitchFamily="2" charset="2"/>
              <a:buChar char="Ø"/>
            </a:pPr>
            <a:endParaRPr lang="sk-SK" sz="2400" dirty="0" smtClean="0"/>
          </a:p>
          <a:p>
            <a:pPr>
              <a:buFont typeface="Wingdings" pitchFamily="2" charset="2"/>
              <a:buChar char="Ø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940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zabezpečiť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rovnaké podmienky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všetkým testovaným žiakom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pripraviť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detailný kľúč správnych odpovedí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 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hodnotiacu škálu</a:t>
            </a:r>
          </a:p>
          <a:p>
            <a:pPr>
              <a:buNone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dohodnúť sa na všetkých prijateľných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odpovediach a na hodnotení čiastočne správnych odpovedí</a:t>
            </a:r>
          </a:p>
          <a:p>
            <a:pPr>
              <a:buNone/>
            </a:pPr>
            <a:endParaRPr lang="sk-SK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vyškoliť</a:t>
            </a:r>
            <a:r>
              <a:rPr lang="sk-SK" sz="2400" b="1" dirty="0" smtClean="0">
                <a:solidFill>
                  <a:srgbClr val="F396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hodnotiacich</a:t>
            </a:r>
          </a:p>
          <a:p>
            <a:pPr>
              <a:buFont typeface="Wingdings" pitchFamily="2" charset="2"/>
              <a:buChar char="Ø"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zabezpečiť identifikáciu testovaných žiakov číslom, nie menom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zabezpečiť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nezávislé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resp. viacnásobné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hodnotenie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sk-SK" sz="2400" dirty="0" smtClean="0"/>
          </a:p>
          <a:p>
            <a:pPr>
              <a:buNone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Pri tvorbe </a:t>
            </a:r>
            <a:r>
              <a:rPr lang="sk-SK" b="1" dirty="0" smtClean="0">
                <a:latin typeface="Arial" panose="020B0604020202020204" pitchFamily="34" charset="0"/>
                <a:cs typeface="Arial" panose="020B0604020202020204" pitchFamily="34" charset="0"/>
              </a:rPr>
              <a:t>testových úloh </a:t>
            </a: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musíme dodržiavať určité pravidlá/zásady:</a:t>
            </a:r>
          </a:p>
          <a:p>
            <a:pPr algn="ctr"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Inštrukcie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majú byť jednoduché, jasne formulované, zrozumiteľné a stručné, môžu byť v rodnej reči. Žiak sa z inštrukcií musí dozvedieť spôsob, ako má postupovať pri riešení úlohy, či má odpovede písať do textu alebo do priloženého hárku, či má správne odpovede zakrúžkovať, koľko je správnych odpovedí, atď. V úvode každého typu úlohy sa odporúča uviesť príklad riešenia. </a:t>
            </a:r>
          </a:p>
          <a:p>
            <a:pPr>
              <a:buNone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Vizuálny materiál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tabuľky, grafy, obrázky, 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atď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musí</a:t>
            </a:r>
            <a:r>
              <a:rPr lang="sk-SK" sz="2400" b="1" dirty="0" smtClean="0">
                <a:solidFill>
                  <a:srgbClr val="291B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byť informatívny a nápomocný pri riešení úlohy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Kontext</a:t>
            </a:r>
            <a:r>
              <a:rPr lang="sk-SK" sz="2400" b="1" dirty="0" smtClean="0">
                <a:solidFill>
                  <a:srgbClr val="F396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mal jasne naznačovať požadovanú odpoveď a zároveň vylúčiť nepravdepodobné riešenia. Vyhnime sa testovaniu položiek mimo neho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Jazyk -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neoznačovať za nesprávne tie</a:t>
            </a:r>
            <a:r>
              <a:rPr lang="sk-SK" sz="2400" dirty="0" smtClean="0">
                <a:solidFill>
                  <a:srgbClr val="291B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položky, ktoré sú považované za prijateľné v  bežnom hovorovom jazyku alebo iných variantoch jazyka</a:t>
            </a: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musia byť optimálne vzhľadom k cieľu testovania, mali by byť autentické, t.j. simulovať používanie jazyka  v reálnych situáciách.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Nemali by vyžadovať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mimojazykové zručnosti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matematické 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úkony,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atď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 mali by vylúčiť akúkoľvek  predpojatosť, t.j.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zvýhodňovať</a:t>
            </a:r>
            <a:r>
              <a:rPr lang="sk-SK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žiakov, ktorí majú určité špecifické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vedomosti.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 neplatí v prípade ESP, kde si to účel testu vyžaduje.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k-SK" sz="2400" dirty="0" smtClean="0">
              <a:solidFill>
                <a:srgbClr val="291BD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majú testovať učivo na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požadovanej úrovni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podstatné, nie „chytáky“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majú vyžadovať od žiaka  tvorivosť a logické myslenie nie mechanické konanie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nemali by používať negácie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k-SK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Čo nebolo úlohou žiaka?</a:t>
            </a: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a)napísať list  b)neučiť sa báseň naspamäť  c)prečítať článok  d)nepísať DÚ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mali by byť nezávislé jedna od druhej</a:t>
            </a: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None/>
            </a:pPr>
            <a:endParaRPr lang="sk-SK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porozumenie musí závisieť od textu, nemali by sme vedieť odpovedať na otázku bez toho, aby sme čítali/počúvali  text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>
              <a:lnSpc>
                <a:spcPts val="312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 úlohy s výberom odpovede platí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má byť iba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jedna správna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odpoveď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musia byť 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rovnako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atraktívne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/pravdepodobné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nie zavádzajúce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by mali by mali byť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logicky zoradené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mali by mať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rovnakú obťažnosť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správna odpoveď by nemala byť  okamžite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identifikovateľná tým, že je niečím odlišná od ostatných (napr. oveľa dlhšia, resp. kratšia ako ostatné, iný slovný druh, atď.)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by mali byť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homogénne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vzhľadom na obsah a gramatickú štruktúru </a:t>
            </a: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by mali byť prirodzené,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 správnej ústnej a písomnej forme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nemali by byť absurdné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neexistujúce, vymyslené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gramatické tvary a lexikálne jednotky</a:t>
            </a: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 algn="just">
              <a:lnSpc>
                <a:spcPts val="3120"/>
              </a:lnSpc>
              <a:spcBef>
                <a:spcPts val="0"/>
              </a:spcBef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252000" algn="just">
              <a:lnSpc>
                <a:spcPts val="3120"/>
              </a:lnSpc>
              <a:spcBef>
                <a:spcPts val="0"/>
              </a:spcBef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nemali by sa používať 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typu „žiadna z možností“ alebo „všetky možnosti“</a:t>
            </a:r>
          </a:p>
          <a:p>
            <a:pPr algn="just"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nenavrhovať 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, ktoré nechávajú priestor na názor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text by nemal napovedať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resp. na prvý pohľad vylúčiť niektorú z možných odpovedí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treba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vylúčiť nadbytočné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informácie v ponúkaných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odpovediach, umiestniť ich do záhlavia položky: </a:t>
            </a:r>
            <a:endParaRPr lang="sk-SK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Tvorba testu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ástupný symbol obsahu 6"/>
          <p:cNvSpPr>
            <a:spLocks noGrp="1"/>
          </p:cNvSpPr>
          <p:nvPr>
            <p:ph sz="quarter" idx="1"/>
          </p:nvPr>
        </p:nvSpPr>
        <p:spPr>
          <a:xfrm>
            <a:off x="467544" y="1447800"/>
            <a:ext cx="8424936" cy="4572000"/>
          </a:xfrm>
        </p:spPr>
        <p:txBody>
          <a:bodyPr>
            <a:normAutofit lnSpcReduction="10000"/>
          </a:bodyPr>
          <a:lstStyle/>
          <a:p>
            <a:pPr marL="514350" indent="-514350" algn="just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Treba mať jasnú predstavu o teste, ktorý ideme vytvoriť </a:t>
            </a:r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 základe odpovedí na nasledovné otázky:</a:t>
            </a:r>
          </a:p>
          <a:p>
            <a:pPr marL="514350" indent="-514350"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aký účel ho použijeme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Aké jazykové kompetencie chceme testovať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Aký bude formát testu, koľko bude mať častí?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 akej miery majú byť výsledky presné a detailné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Aké sú podmienky/obmedzenia vzhľadom na odbornosť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vybavenie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čas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zostavenie testu, administráciu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ástupný symbol textu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sk-SK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Nesprávne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ástupný symbol textu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sk-SK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Správne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ástupný symbol obsahu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Keď bol Peter doma, ....</a:t>
            </a:r>
          </a:p>
          <a:p>
            <a:pPr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a) hral tenis 2x do týždňa</a:t>
            </a:r>
          </a:p>
          <a:p>
            <a:pPr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b) hral futbal 2x do týždňa</a:t>
            </a:r>
          </a:p>
          <a:p>
            <a:pPr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c) hral šach 2x do týždňa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ástupný symbol obsahu 9"/>
          <p:cNvSpPr>
            <a:spLocks noGrp="1"/>
          </p:cNvSpPr>
          <p:nvPr>
            <p:ph sz="half" idx="4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Keď bol Peter doma, hral</a:t>
            </a:r>
          </a:p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 2x do týždňa.</a:t>
            </a:r>
          </a:p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a) tenis</a:t>
            </a:r>
          </a:p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b) futbal</a:t>
            </a:r>
          </a:p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c) šach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všetky </a:t>
            </a: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distraktory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by mali byť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 rámci rozsahu vedomostí žiakov</a:t>
            </a:r>
            <a:r>
              <a:rPr lang="sk-SK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 tej istej úrovni obťažnosti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ako je správna odpoveď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priraďovacích úlohách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by malo byť viac odpovedí ako otázok</a:t>
            </a:r>
          </a:p>
          <a:p>
            <a:pPr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</a:t>
            </a:r>
            <a:r>
              <a:rPr lang="sk-SK" sz="2400" b="1" dirty="0" smtClean="0">
                <a:solidFill>
                  <a:srgbClr val="F396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úlohách s krátkou odpoveďou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autori testov musia predvídať všetky možné odpovede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uviesť v kľúči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vopred definovať  kritériá hodnotenia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čo budú klásť dôraz pri odpovedi, či budú hodnotiť „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spelling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“, gramatické chyby...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ts val="312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</a:t>
            </a:r>
            <a:r>
              <a:rPr lang="sk-SK" sz="2400" b="1" dirty="0" smtClean="0">
                <a:solidFill>
                  <a:srgbClr val="F396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počúvaní a čítaní s porozumením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jazyková úroveň  úlohy by mala byť nižšia ako jazyk čítaného alebo počúvaného textu.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zaručíme, že porozumenie bude závisieť od textu a nie od otázok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Konštrukt pre jazykové prostriedky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sk-SK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sk-SK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GRAMATIKA A LEXIKA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podľa pedagogickej dokumentácie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 daný predmet a úroveň – v cudzích jazykoch vychádzame zo Spoločného európskeho rámca pre jazyky, str. 110 – 120</a:t>
            </a:r>
          </a:p>
          <a:p>
            <a:pPr algn="just"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hodnotenie v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testoch sa zameriava na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morfosyntaktickú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lexikálnu kompetenciu</a:t>
            </a:r>
          </a:p>
          <a:p>
            <a:pPr algn="just">
              <a:buFont typeface="Wingdings" pitchFamily="2" charset="2"/>
              <a:buChar char="Ø"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Konštrukt pre jazykové prostriedky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uľ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1379"/>
              </p:ext>
            </p:extLst>
          </p:nvPr>
        </p:nvGraphicFramePr>
        <p:xfrm>
          <a:off x="1547664" y="1484784"/>
          <a:ext cx="6192688" cy="476830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58351"/>
                <a:gridCol w="5534337"/>
              </a:tblGrid>
              <a:tr h="704204">
                <a:tc rowSpan="2">
                  <a:txBody>
                    <a:bodyPr/>
                    <a:lstStyle/>
                    <a:p>
                      <a:pPr algn="ctr"/>
                      <a:endParaRPr lang="sk-SK" sz="24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k-SK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B2</a:t>
                      </a:r>
                      <a:endParaRPr lang="sk-SK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Dobre ovláda gramatiku, príležitostne robí chyby alebo sa dopúšťa nesystematických omylov a ešte stále sa môžu objavovať nedostatky vo vetnej skladbe, no sú zriedkavé a často ich dokáže dodatočne opraviť.</a:t>
                      </a:r>
                      <a:endParaRPr lang="sk-SK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5551">
                <a:tc v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relatívne vysokej miere ovláda gramatiku. Nerobí chyby, ktoré by viedli k nedorozumeniu.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04204">
                <a:tc rowSpan="2">
                  <a:txBody>
                    <a:bodyPr/>
                    <a:lstStyle/>
                    <a:p>
                      <a:pPr algn="ctr"/>
                      <a:endParaRPr lang="sk-SK" sz="24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k-SK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B1</a:t>
                      </a:r>
                      <a:endParaRPr lang="sk-SK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Komunikuje primerane správne v známych kontextoch</a:t>
                      </a:r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  <a:r>
                        <a:rPr lang="sk-SK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všeobecne ovláda gramatiku dobre, i keď badať vplyv materinského jazyka. Napriek chybám,</a:t>
                      </a:r>
                      <a:r>
                        <a:rPr lang="sk-SK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ktorých sa dopúšťa, je jasné, čo chce vyjadriť.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5551">
                <a:tc v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Pomerne správne používa repertoár často používaných gramatických prostriedkov a vzorcov v ľahlo predvídateľných situáciách.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32624"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A2</a:t>
                      </a:r>
                      <a:endParaRPr lang="sk-SK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Správne používa niektoré jednoduché gramatické štruktúry, ale systematicky sa dopúšťa základných chýb – napr. má tendenciu zamieňať časy a zabúda na gramatickú zhodu. No ešte stále mu rozumieť, čo chce povedať.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k-SK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Konštrukt pre jazykové prostriedky</a:t>
            </a:r>
            <a:endParaRPr lang="sk-SK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4294967295"/>
          </p:nvPr>
        </p:nvSpPr>
        <p:spPr>
          <a:xfrm>
            <a:off x="1371600" y="1447800"/>
            <a:ext cx="7772400" cy="4572000"/>
          </a:xfrm>
        </p:spPr>
        <p:txBody>
          <a:bodyPr/>
          <a:lstStyle/>
          <a:p>
            <a:pPr algn="ctr">
              <a:buNone/>
            </a:pPr>
            <a:r>
              <a:rPr lang="sk-SK" b="1" dirty="0" smtClean="0"/>
              <a:t>Rozsah slovnej zásoby</a:t>
            </a:r>
          </a:p>
          <a:p>
            <a:pPr algn="ctr">
              <a:buNone/>
            </a:pPr>
            <a:endParaRPr lang="sk-SK" b="1" dirty="0"/>
          </a:p>
        </p:txBody>
      </p:sp>
      <p:graphicFrame>
        <p:nvGraphicFramePr>
          <p:cNvPr id="6" name="Tabuľ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958755"/>
              </p:ext>
            </p:extLst>
          </p:nvPr>
        </p:nvGraphicFramePr>
        <p:xfrm>
          <a:off x="1187624" y="2132857"/>
          <a:ext cx="7632848" cy="439248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28454"/>
                <a:gridCol w="6404394"/>
              </a:tblGrid>
              <a:tr h="1280033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B2</a:t>
                      </a:r>
                      <a:endParaRPr lang="sk-SK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 dobrú slovnú zásobu pre záležitosti spojené s jeho odbornosťou a najvšeobecnejšími témami. Dokáže variovať formuláciu, aby sa vyhol častému opakovanie, ale lexikálne medzery môžu  ešte stále spôsobovať váhanie a opis.</a:t>
                      </a:r>
                      <a:endParaRPr lang="sk-SK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66826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/>
                        <a:t>B1</a:t>
                      </a:r>
                      <a:endParaRPr lang="sk-SK" sz="28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 dostatočnú slovnú zásobu na to, aby sa vyjadril pomocou určitých opisov na väčšinu tém, ktoré sa vzťahujú na každodenný život, akými sú rodina,</a:t>
                      </a:r>
                      <a:r>
                        <a:rPr lang="sk-SK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koníčky, záujmy, práca, cestovanie a aktuálne udalosti.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03742">
                <a:tc rowSpan="2">
                  <a:txBody>
                    <a:bodyPr/>
                    <a:lstStyle/>
                    <a:p>
                      <a:pPr algn="ctr"/>
                      <a:endParaRPr lang="sk-SK" sz="2800" b="1" dirty="0" smtClean="0"/>
                    </a:p>
                    <a:p>
                      <a:pPr algn="ctr"/>
                      <a:r>
                        <a:rPr lang="sk-SK" sz="2800" b="1" dirty="0" smtClean="0"/>
                        <a:t>A2</a:t>
                      </a:r>
                      <a:endParaRPr lang="sk-SK" sz="2800" b="1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 dostatočnú slovnú zásobu na to, aby si dokázal poradiť v každodennom konaní, ktoré sa týka známych situácií a tém.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41887">
                <a:tc vMerge="1">
                  <a:txBody>
                    <a:bodyPr/>
                    <a:lstStyle/>
                    <a:p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 dostatočnú slovnú zásobu </a:t>
                      </a:r>
                      <a:r>
                        <a:rPr lang="sk-SK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navyjadrenie</a:t>
                      </a:r>
                      <a:r>
                        <a:rPr lang="sk-SK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základných komunikačných potrieb. </a:t>
                      </a:r>
                      <a:r>
                        <a:rPr lang="sk-SK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 dostatočnú slovnú zásobu na to, aby uspokojil svoje každodenné najzákladnejšie jazykové potreby. </a:t>
                      </a:r>
                      <a:endParaRPr lang="sk-SK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Konštrukt </a:t>
            </a:r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 jazykové prostriedky</a:t>
            </a:r>
            <a:r>
              <a:rPr lang="sk-SK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Ovládanie slovnej zásoby</a:t>
            </a:r>
            <a:endParaRPr lang="sk-SK" sz="2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uľ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666076"/>
              </p:ext>
            </p:extLst>
          </p:nvPr>
        </p:nvGraphicFramePr>
        <p:xfrm>
          <a:off x="1403648" y="2204864"/>
          <a:ext cx="6048672" cy="24688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92088"/>
                <a:gridCol w="5256584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B2</a:t>
                      </a:r>
                      <a:endParaRPr lang="sk-SK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Jeho lexikálna presnosť je všeobecne vysoká, hoci príležitostne sa slová zamieňajú a nesprávne volia bez toho, aby sťažovali komunikáciu.</a:t>
                      </a:r>
                      <a:endParaRPr lang="sk-SK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B1</a:t>
                      </a:r>
                      <a:endParaRPr lang="sk-SK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Prejavuje dobré ovládanie základnej slovnej zásoby, ale ešte stále sa dopúšťa závažnejších omylov pri</a:t>
                      </a:r>
                      <a:r>
                        <a:rPr lang="sk-SK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vyjadrovaní zložitejších myšlienok, alebo keď má rozprávať na neznáme témy a o neznámych situáciách.</a:t>
                      </a:r>
                      <a:endParaRPr lang="sk-SK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A2</a:t>
                      </a:r>
                      <a:endParaRPr lang="sk-SK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k-SK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Ovláda obmedzený repertoár slovnej zásoby, ktorá sa vzťahuje na konkrétne každodenné potreby.</a:t>
                      </a:r>
                      <a:endParaRPr lang="sk-SK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Testové úlohy – gramatika a lexika</a:t>
            </a:r>
            <a:endParaRPr lang="sk-SK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k-SK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A2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s výberom odpovede (výber z troch možností)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doplňovanie (slovotvorba)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s výberom odpovede - priraďovanie (výber z banky slov)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doplňovanie (modifikovaný 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cloze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test)</a:t>
            </a:r>
          </a:p>
          <a:p>
            <a:pPr>
              <a:buNone/>
            </a:pP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Testové úlohy – gramatika a lexika</a:t>
            </a:r>
            <a:endParaRPr lang="sk-SK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k-SK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B1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s výberom odpovede (výber zo štyroch možností) </a:t>
            </a:r>
          </a:p>
          <a:p>
            <a:pPr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doplňovanie (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cloze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test)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doplňovanie - priraďovanie (výber z banky slov)</a:t>
            </a: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Testové úlohy – gramatika a lexika</a:t>
            </a:r>
            <a:endParaRPr lang="sk-SK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sk-SK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B2</a:t>
            </a:r>
            <a:r>
              <a:rPr lang="sk-SK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s výberom odpovede (výber zo štyroch možností)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doplňovanie (</a:t>
            </a: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cloze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test)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úpravu gramatického/lexikálneho tvaru (slovotvorba)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na doplňovanie - priraďovanie (výber z banky slov)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Tvorba testu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Akým spôsobom spracujeme a vyhodnotíme výsledky?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Napísať ŠPECIFIKÁCIE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Obsah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Formát a čas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Miera úrovne výkonu, atď.</a:t>
            </a:r>
          </a:p>
          <a:p>
            <a:pPr>
              <a:buNone/>
            </a:pPr>
            <a:endParaRPr lang="sk-SK" sz="2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Napísať test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Urobiť výber úloh/položiek</a:t>
            </a:r>
          </a:p>
          <a:p>
            <a:pPr>
              <a:buNone/>
            </a:pPr>
            <a:endParaRPr lang="sk-SK" sz="2400" b="1" dirty="0" smtClean="0"/>
          </a:p>
          <a:p>
            <a:pPr marL="514350" indent="-514350">
              <a:buFont typeface="Wingdings" pitchFamily="2" charset="2"/>
              <a:buChar char="Ø"/>
            </a:pPr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90560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k-SK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Dizajn testu A2 časť gramatika a lexika </a:t>
            </a:r>
            <a:endParaRPr lang="sk-SK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uľ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46491"/>
              </p:ext>
            </p:extLst>
          </p:nvPr>
        </p:nvGraphicFramePr>
        <p:xfrm>
          <a:off x="1259632" y="1412776"/>
          <a:ext cx="6504384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326333"/>
                <a:gridCol w="706736"/>
                <a:gridCol w="1342388"/>
                <a:gridCol w="648072"/>
                <a:gridCol w="3173738"/>
                <a:gridCol w="307117"/>
              </a:tblGrid>
              <a:tr h="758419">
                <a:tc rowSpan="4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6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gramatika a lexika</a:t>
                      </a:r>
                      <a:endParaRPr lang="sk-SK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6368" marR="6636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</a:t>
                      </a:r>
                      <a:endParaRPr lang="sk-SK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úloha s </a:t>
                      </a:r>
                      <a:r>
                        <a:rPr lang="sk-SK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alternatívnou možnosťou </a:t>
                      </a:r>
                      <a:r>
                        <a:rPr lang="sk-SK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odpovede 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(3)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ÚVO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Žiak si vyberá vhodné slovo z troch možností. Zamerané na gramatiku.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2387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b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2.</a:t>
                      </a:r>
                      <a:endParaRPr lang="sk-SK" sz="14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doplňovanie </a:t>
                      </a:r>
                      <a:r>
                        <a:rPr lang="sk-SK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–tvorba správneho lexikálneho tvaru (slovotvorba)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ÚKO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Žiak vytvára a následne dopĺňa do textu vhodnú lexikálnu jednotku. Základný tvar slova, ktoré je potrebné upraviť je na danom mieste uvedený v zátvorke. Zamerané na lexiku. 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k-SK" sz="140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871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b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3.</a:t>
                      </a:r>
                      <a:endParaRPr lang="sk-SK" sz="14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priraďovanie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(výber z banky slov)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ÚVO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Žiak dopĺňa do súvislého textu chýbajúce slová. Slová má k dispozícii v banke slov pred textom. V banke slov je 8 slov, 3 z nich sú </a:t>
                      </a:r>
                      <a:r>
                        <a:rPr lang="sk-SK" sz="14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distraktory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Slová v banke sú v tvare, v akom patria na požadované miesto v texte, teda nie sú uvádzané v základnom tvare. Zamerané na lexiku.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763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b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4.</a:t>
                      </a:r>
                      <a:endParaRPr lang="sk-SK" sz="14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doplňovanie </a:t>
                      </a:r>
                      <a:r>
                        <a:rPr lang="sk-SK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chýbajúceho gramatického slova 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(modifikovaný </a:t>
                      </a:r>
                      <a:r>
                        <a:rPr lang="sk-SK" sz="14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cloze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test)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               ÚKO</a:t>
                      </a:r>
                      <a:endParaRPr lang="sk-SK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Žiak na základe kontextu doplní do vety chýbajúce slovo. Možnosti nie sú dané. Zamerané na gramatiku.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6368" marR="66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dĺžnik 2"/>
          <p:cNvSpPr/>
          <p:nvPr/>
        </p:nvSpPr>
        <p:spPr>
          <a:xfrm>
            <a:off x="2286000" y="2044006"/>
            <a:ext cx="4572000" cy="27699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sk-SK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Ďakujem za pozornosť</a:t>
            </a:r>
          </a:p>
          <a:p>
            <a:pPr algn="ctr">
              <a:buNone/>
            </a:pPr>
            <a:endParaRPr lang="sk-SK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endParaRPr lang="sk-S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</a:t>
            </a:r>
            <a:r>
              <a:rPr lang="sk-SK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Doc.PhDr</a:t>
            </a: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. Rita RAFAJLOVIČOVÁ, PhD.</a:t>
            </a: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Tvorba testu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Urobiť výber úloh/položiek</a:t>
            </a:r>
          </a:p>
          <a:p>
            <a:pPr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Pripraviť a upraviť kľúč správnych odpovedí</a:t>
            </a: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Predtestovať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analyzovať a prepracovať</a:t>
            </a:r>
          </a:p>
          <a:p>
            <a:pPr>
              <a:buNone/>
            </a:pPr>
            <a:endParaRPr lang="sk-SK" sz="2400" b="1" dirty="0" smtClean="0"/>
          </a:p>
          <a:p>
            <a:pPr>
              <a:buNone/>
            </a:pPr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109252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Tvorba testu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 zostavovaní testu je dôležité, aby sme skombinovali </a:t>
            </a:r>
          </a:p>
          <a:p>
            <a:pPr algn="just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niekoľko testovacích metód/ typov testových úloh/ </a:t>
            </a:r>
          </a:p>
          <a:p>
            <a:pPr algn="just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formátov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zabránime tomu, aby sa test stal nezáživnou rutinou a </a:t>
            </a:r>
          </a:p>
          <a:p>
            <a:pPr algn="just">
              <a:buNone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aby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žiaci prispôsobili svoju prípravu na určitý typ testu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>
              <a:buNone/>
            </a:pPr>
            <a:endParaRPr lang="sk-S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Najčastejšie typy úloh:</a:t>
            </a:r>
          </a:p>
          <a:p>
            <a:pPr algn="just"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ROZPOZNÁVANIE SPRÁVNEJ ODPOVEDE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uzavreté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recognition tasks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s výberom odpovede z viacerých možností (binárne</a:t>
            </a:r>
          </a:p>
          <a:p>
            <a:pPr algn="just"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úlohy, zoraďovacie, priraďovacie, rozpoznávanie chýb)</a:t>
            </a:r>
          </a:p>
          <a:p>
            <a:pPr algn="just">
              <a:buFont typeface="Wingdings" pitchFamily="2" charset="2"/>
              <a:buChar char="Ø"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Tvorba testu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ÚLOHY S KRÁTKOU ODPOVEĎOU - otvorené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(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short response items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>
              <a:buNone/>
            </a:pP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doplňovacie úlohy s bankou a bez banky možných odpovedí, slovotvorba, kombinácia a transformácia viet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PRODUKTÍVNE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production tasks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None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slohové úlohy, ústny prejav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buNone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980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Testové úlohy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text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sk-SK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UZAVTERTÉ úlohy</a:t>
            </a:r>
            <a:r>
              <a:rPr lang="sk-SK" dirty="0" smtClean="0">
                <a:solidFill>
                  <a:schemeClr val="tx1"/>
                </a:solidFill>
              </a:rPr>
              <a:t>	</a:t>
            </a:r>
            <a:r>
              <a:rPr lang="sk-SK" dirty="0" smtClean="0"/>
              <a:t>		</a:t>
            </a:r>
            <a:endParaRPr lang="sk-SK" dirty="0"/>
          </a:p>
        </p:txBody>
      </p:sp>
      <p:sp>
        <p:nvSpPr>
          <p:cNvPr id="5" name="Zástupný symbol obsah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Výhody</a:t>
            </a:r>
          </a:p>
          <a:p>
            <a:pPr algn="just"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rýchla oprava</a:t>
            </a:r>
          </a:p>
          <a:p>
            <a:pPr algn="just"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objektívne hodnotenie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možnosť testovania širokého okruhu učiva a dostatočného počtu úloh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ástupný symbol textu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sk-SK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OTVORENÉ úlohy</a:t>
            </a:r>
          </a:p>
          <a:p>
            <a:pPr algn="ctr"/>
            <a:endParaRPr lang="sk-SK" dirty="0">
              <a:solidFill>
                <a:schemeClr val="tx1"/>
              </a:solidFill>
            </a:endParaRPr>
          </a:p>
        </p:txBody>
      </p:sp>
      <p:sp>
        <p:nvSpPr>
          <p:cNvPr id="7" name="Zástupný symbol obsahu 6"/>
          <p:cNvSpPr>
            <a:spLocks noGrp="1"/>
          </p:cNvSpPr>
          <p:nvPr>
            <p:ph sz="half" idx="4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sk-SK" b="1" dirty="0" smtClean="0">
                <a:latin typeface="Arial" panose="020B0604020202020204" pitchFamily="34" charset="0"/>
                <a:cs typeface="Arial" panose="020B0604020202020204" pitchFamily="34" charset="0"/>
              </a:rPr>
              <a:t>Výhody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možnosť skúšania kompetencií vyššieho rádu a praktického využitia poznatkov a zručností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vyžadujú tvorivosť a logické myslenie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minimálna možnosť uhádnutia 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úlohy sú inšpirované reálnym životom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1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Testové úlohy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text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sk-SK" sz="2600" dirty="0" smtClean="0">
                <a:solidFill>
                  <a:schemeClr val="tx1"/>
                </a:solidFill>
                <a:latin typeface="+mn-lt"/>
              </a:rPr>
              <a:t>UZAVRETÉ úlohy</a:t>
            </a:r>
          </a:p>
          <a:p>
            <a:endParaRPr lang="sk-SK" dirty="0"/>
          </a:p>
        </p:txBody>
      </p:sp>
      <p:sp>
        <p:nvSpPr>
          <p:cNvPr id="5" name="Zástupný symbol obsahu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Nevýhody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možnosť uhádnutia správnej odpovede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obmedzený rozsah skúšaných kompetencií a myšlienkových operácií 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reprodukcia vedomostí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ástupný symbol textu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sk-SK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OTVORENÉ úlohy</a:t>
            </a:r>
          </a:p>
          <a:p>
            <a:endParaRPr lang="sk-SK" dirty="0"/>
          </a:p>
        </p:txBody>
      </p:sp>
      <p:sp>
        <p:nvSpPr>
          <p:cNvPr id="7" name="Zástupný symbol obsahu 6"/>
          <p:cNvSpPr>
            <a:spLocks noGrp="1"/>
          </p:cNvSpPr>
          <p:nvPr>
            <p:ph sz="half" idx="4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Nevýhody</a:t>
            </a:r>
          </a:p>
          <a:p>
            <a:pPr algn="just"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náročnejšie na tvorbu, opravu</a:t>
            </a:r>
          </a:p>
          <a:p>
            <a:pPr>
              <a:buFontTx/>
              <a:buChar char="-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hodnotenie a odbornosť hodnotiacich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29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Všeobecné pokyny k tvorbe testov</a:t>
            </a:r>
            <a:endParaRPr lang="sk-SK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sk-SK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Spoľahlivosť</a:t>
            </a: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 testu možno zaručiť nasledovne:</a:t>
            </a:r>
          </a:p>
          <a:p>
            <a:pPr algn="ctr">
              <a:buNone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vybrať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primeraný počet položiek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čím viac položiek úloha obsahuje a čím väčší je rozsah úloh, tým je test spoľahlivejší</a:t>
            </a:r>
          </a:p>
          <a:p>
            <a:pPr algn="just"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vybrať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jednoznačné položky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 konzultáciou s kolegami a pilotovaním vylúčiť nejednoznačné a problémové položky</a:t>
            </a:r>
          </a:p>
          <a:p>
            <a:pPr algn="just">
              <a:buFont typeface="Wingdings" pitchFamily="2" charset="2"/>
              <a:buChar char="Ø"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vybrať položky, ktoré sa dajú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objektívne hodnotiť </a:t>
            </a:r>
          </a:p>
          <a:p>
            <a:pPr algn="just">
              <a:buNone/>
            </a:pPr>
            <a:endParaRPr lang="sk-SK" sz="2400" b="1" dirty="0" smtClean="0"/>
          </a:p>
          <a:p>
            <a:pPr algn="just">
              <a:buFont typeface="Wingdings" pitchFamily="2" charset="2"/>
              <a:buChar char="Ø"/>
            </a:pPr>
            <a:endParaRPr lang="sk-SK" sz="2400" dirty="0" smtClean="0"/>
          </a:p>
          <a:p>
            <a:pPr algn="just">
              <a:buFont typeface="Wingdings" pitchFamily="2" charset="2"/>
              <a:buChar char="Ø"/>
            </a:pPr>
            <a:endParaRPr lang="sk-SK" sz="2400" dirty="0" smtClean="0"/>
          </a:p>
          <a:p>
            <a:pPr algn="just">
              <a:buFont typeface="Wingdings" pitchFamily="2" charset="2"/>
              <a:buChar char="Ø"/>
            </a:pPr>
            <a:endParaRPr lang="sk-SK" sz="2400" dirty="0" smtClean="0"/>
          </a:p>
          <a:p>
            <a:pPr algn="just">
              <a:buNone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39835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jetok">
  <a:themeElements>
    <a:clrScheme name="Majetok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ajetok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ajetok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1030</TotalTime>
  <Words>1390</Words>
  <Application>Microsoft Office PowerPoint</Application>
  <PresentationFormat>Prezentácia na obrazovke (4:3)</PresentationFormat>
  <Paragraphs>259</Paragraphs>
  <Slides>31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31</vt:i4>
      </vt:variant>
    </vt:vector>
  </HeadingPairs>
  <TitlesOfParts>
    <vt:vector size="32" baseType="lpstr">
      <vt:lpstr>Majetok</vt:lpstr>
      <vt:lpstr>Prezentácia programu PowerPoint</vt:lpstr>
      <vt:lpstr>Tvorba testu</vt:lpstr>
      <vt:lpstr>Tvorba testu</vt:lpstr>
      <vt:lpstr>Tvorba testu</vt:lpstr>
      <vt:lpstr>Tvorba testu</vt:lpstr>
      <vt:lpstr>Tvorba testu</vt:lpstr>
      <vt:lpstr>Testové úlohy</vt:lpstr>
      <vt:lpstr>Testové úlohy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Všeobecné pokyny k tvorbe testov</vt:lpstr>
      <vt:lpstr>Konštrukt pre jazykové prostriedky</vt:lpstr>
      <vt:lpstr>Konštrukt pre jazykové prostriedky</vt:lpstr>
      <vt:lpstr>Konštrukt pre jazykové prostriedky</vt:lpstr>
      <vt:lpstr>       Konštrukt pre jazykové prostriedky Ovládanie slovnej zásoby</vt:lpstr>
      <vt:lpstr>Testové úlohy – gramatika a lexika</vt:lpstr>
      <vt:lpstr>Testové úlohy – gramatika a lexika</vt:lpstr>
      <vt:lpstr>Testové úlohy – gramatika a lexika</vt:lpstr>
      <vt:lpstr>Dizajn testu A2 časť gramatika a lexika 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kucharova</cp:lastModifiedBy>
  <cp:revision>149</cp:revision>
  <dcterms:created xsi:type="dcterms:W3CDTF">2014-06-26T14:50:33Z</dcterms:created>
  <dcterms:modified xsi:type="dcterms:W3CDTF">2014-08-07T14:01:53Z</dcterms:modified>
</cp:coreProperties>
</file>