
<file path=[Content_Types].xml><?xml version="1.0" encoding="utf-8"?>
<Types xmlns="http://schemas.openxmlformats.org/package/2006/content-types"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300" r:id="rId3"/>
    <p:sldId id="299" r:id="rId4"/>
    <p:sldId id="266" r:id="rId5"/>
    <p:sldId id="258" r:id="rId6"/>
    <p:sldId id="259" r:id="rId7"/>
    <p:sldId id="260" r:id="rId8"/>
    <p:sldId id="261" r:id="rId9"/>
    <p:sldId id="262" r:id="rId10"/>
    <p:sldId id="263" r:id="rId11"/>
    <p:sldId id="283" r:id="rId12"/>
    <p:sldId id="287" r:id="rId13"/>
    <p:sldId id="285" r:id="rId14"/>
    <p:sldId id="286" r:id="rId15"/>
    <p:sldId id="284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8" r:id="rId25"/>
    <p:sldId id="296" r:id="rId26"/>
    <p:sldId id="297" r:id="rId27"/>
    <p:sldId id="265" r:id="rId28"/>
    <p:sldId id="267" r:id="rId29"/>
    <p:sldId id="268" r:id="rId30"/>
    <p:sldId id="269" r:id="rId31"/>
    <p:sldId id="272" r:id="rId32"/>
    <p:sldId id="273" r:id="rId33"/>
    <p:sldId id="271" r:id="rId34"/>
    <p:sldId id="270" r:id="rId35"/>
    <p:sldId id="282" r:id="rId36"/>
    <p:sldId id="302" r:id="rId37"/>
    <p:sldId id="301" r:id="rId38"/>
    <p:sldId id="303" r:id="rId39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59C6"/>
    <a:srgbClr val="142C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redný štýl 2 - zvýrazneni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599" autoAdjust="0"/>
  </p:normalViewPr>
  <p:slideViewPr>
    <p:cSldViewPr>
      <p:cViewPr>
        <p:scale>
          <a:sx n="78" d="100"/>
          <a:sy n="78" d="100"/>
        </p:scale>
        <p:origin x="-150" y="9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D8B704-EE95-47B1-B510-302F8F0792EB}" type="datetimeFigureOut">
              <a:rPr lang="sk-SK" smtClean="0"/>
              <a:t>9. 8. 2014</a:t>
            </a:fld>
            <a:endParaRPr lang="sk-SK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sk-SK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3B7A41-8913-4877-8809-FACBD9BB719B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79835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476853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Úspešnosť žiakov pri riešení tejto úlohy v roku 2011 bola pomerne veľká. 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Úloha bola veľmi ľahká pre žiakov v celkovom teste najúspešnejších a ľahká pre žiakov, ktorí v celkovom teste dosiahli podpriemerné až priemerné výsledky.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Vynechanosť bola pri tejto položke veľmi malá. Úloha bola obťažnejšia pre dievčatá.</a:t>
            </a:r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13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906958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14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906958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Autori touto úlohou sledovali schopnosť žiakov určiť presný začiatok, resp. koniec časového intervalu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Otázka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 tejto úlohe bola formulovaná negatívne. Pre dosiahnutie správnej odpovede museli žiaci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odpoveď presne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vyjadriť predložkou, čo mohlo byť obťažnejšie pre žiakov so známkou 3 a horšou.</a:t>
            </a:r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15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906958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Úloha bola pre žiakov stredne obťažná. V grafe vidíme, že ani polovica žiakov so známkou zo SJL 3 na polročnom vysvedčení v 9.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ročníku ZŠ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nedokázala správne odpovedať na túto otázku.</a:t>
            </a:r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16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906958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Touto úlohou autori sledovali schopnosť žiakov vyhľadať v ukážke informáciu, ktorá v zadaní úlohy nebola</a:t>
            </a:r>
          </a:p>
          <a:p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pomenovaná explicitne.</a:t>
            </a:r>
          </a:p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17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906958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Od žiakov sa očakával komplexnejší prístup k riešeniu – integrácia viacerých informácií z diagramu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jednoduché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usudzovanie. Žiaci mali najprv vylučovacím spôsobom zaradiť odborné knihy do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kategórie </a:t>
            </a:r>
            <a:r>
              <a:rPr lang="sk-SK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iné </a:t>
            </a:r>
            <a:r>
              <a:rPr lang="sk-SK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médiá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deviataka Petra mohli potom ľahko identifikovať ako žiaka základnej školy a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pomocou legendy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vyhľadať v kategórii </a:t>
            </a:r>
            <a:r>
              <a:rPr lang="sk-SK" sz="1200" b="0" i="1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iné médiá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číselný údaj patriaci žiakom ZŠ.</a:t>
            </a:r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18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906958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Úloha bola ľahká pre žiakov so známkou zo SJL 1 a stredne obťažná pre žiakov so známkou zo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SJL 2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 polročnom vysvedčení v 9. ročníku ZŠ, obťažná pre žiakov so známkou 3 a veľmi obťažná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 žiakov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 známkou 4. Úloha bola výraznejšie obťažnejšia pre chlapcov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Predpokladáme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že rozdiel v obťažnosti medzi chlapcami a dievčatami je vyvolaný práve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komplexnosťou úlohy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chlapci častejšie určili iba kategóriu, do ktorej patria odborné knihy, a ďalej už v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riešení nepokračovali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Ako odpoveď neuvádzali číselný údaj, ale iba názov kategórie iné médiá. V kontrole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sú obvykle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lepšie dievčatá. Zlyhanie chlapcov tu mohlo byť spôsobené tým, že sa jednoducho nevrátili</a:t>
            </a:r>
          </a:p>
          <a:p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 zadaniu úlohy a neskontrolovali si vlastnú odpoveď.</a:t>
            </a:r>
          </a:p>
          <a:p>
            <a:endParaRPr lang="sk-SK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 úlohe sme zaznamenali vynechanosť 13,4 % u žiakov so známkou 3 a u žiakov so známkou 4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dosiahla </a:t>
            </a:r>
            <a:r>
              <a:rPr lang="sk-SK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vynechanosť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až 25,4 %.</a:t>
            </a:r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19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906958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Touto úlohou sledovali autori schopnosť žiakov čítať s porozumením nesúvislý text vo forme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reklamného letáku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Úloha bola formulovaná tentoraz negatívne.</a:t>
            </a:r>
          </a:p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20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906958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Očakávalo sa, že žiaci na základe pochopenia informácií a údajov v reklamnom letáku dokážu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odlíšiť tri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správne výroky od jedného nesprávneho výroku.</a:t>
            </a:r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21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906958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Úloha bola ľahká pre žiakov so známkou zo SJL 1 alebo 2 na polročnom vysvedčení v 9. ročníku ZŠ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stredne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obťažná pre žiakov so známkou 3 a obťažná pre žiakov so známkou 4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sk-SK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 nesprávnych odpovediach žiakov mierne prevládali distraktory B a </a:t>
            </a:r>
            <a:r>
              <a:rPr lang="sk-SK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Distraktor D si volilo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najmenej </a:t>
            </a:r>
            <a:r>
              <a:rPr lang="pl-PL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žiakov </a:t>
            </a:r>
            <a:r>
              <a:rPr lang="pl-PL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bez ohľadu na známku.</a:t>
            </a:r>
          </a:p>
          <a:p>
            <a:endParaRPr lang="pl-PL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sk-SK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22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906958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16109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Touto úlohou autori sledovali schopnosť žiakov uvažovať o súvislom texte, vyhodnotiť informácie z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textu a sformulovať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 základe textu krátke odpovede.</a:t>
            </a:r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23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906958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24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906958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25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906958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Úloha bola ľahká pre žiakov so známkou zo SJL 1 na polročnom vysvedčení v 9. ročníku ZŠ,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stredne obťažná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 žiakov so známkou 2 alebo 3 a obťažná pre žiakov so známkou 4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sk-SK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grafe vidno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že u žiakov so známkou 1 bola najpočetnejšia úplne správna odpoveď za 2 body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Úloha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však mala aj pomerne vysokú vynechanosť: u žiakov so známkou 3 dosiahla 20,7 % a u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žiakov so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známkou 4 až 32,8 %.</a:t>
            </a:r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26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906958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36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044147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38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8941552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Obťažnosť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položky je percentuálny podiel žiakov, ktorí správne riešili položku. Položky podľa percentuálnej hodnoty obťažnosti rozdeľujeme do nasledovných skupín:  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&lt;0 ; 20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&gt;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veľmi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obťažná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&lt;20 ; 40&gt;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obťažná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&lt;40 ; 60&gt;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stredne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obťažná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&lt;60 ; 80&gt;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ľahká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&lt;80 ; 100&gt;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veľmi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ľahká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sk-SK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Obťažnosť testovej úlohy je dvojrozmerná. Jej cieľom nie je len zisťovať osvojenia si požadovaných vedomostí a zručností zahrnutých do obsahu vyučovania slovenského jazyka a literatúry, ale aj to, akú náročnú kognitívnu operáciu dokáže žiak zvládnuť.</a:t>
            </a:r>
          </a:p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6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980931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Citlivosť</a:t>
            </a:r>
            <a:r>
              <a:rPr lang="sk-SK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alebo diskriminačná sila položky je schopnosť položky rozlíšiť úspešných a menej úspešných žiakov. Zoradených žiakov podľa úspešnosti v teste rozdelíme do piatich skupín. Citlivosť položky predstavuje rozdiel medzi priemernou úspešnosťou najlepšej a najslabšej pätiny testovaných žiakov. Citlivosť nižšiu ako 30 % považujeme za nedostatočnú, záporná hodnota identifikuje kritickú položku. </a:t>
            </a:r>
          </a:p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413434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1200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Nedosiahnutosť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položky vyjadruje skutočnosť, že žiak túto položku neriešil a zároveň neriešil ani žiadnu z nasledujúcich položiek.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k-SK" sz="1200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Vynechanosť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položky nastáva vtedy, ak žiak položku neriešil, ale niektorú z nasledujúcich ešte riešil. </a:t>
            </a:r>
          </a:p>
          <a:p>
            <a:r>
              <a:rPr lang="sk-SK" sz="1200" u="sng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Neriešenosť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položky je percentuálny podiel žiakov, ktorí na položku neuviedli žiadnu odpoveď.  </a:t>
            </a:r>
          </a:p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8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70548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Medzipoložková korelácia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sk-SK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P. </a:t>
            </a:r>
            <a:r>
              <a:rPr lang="sk-SK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Bis</a:t>
            </a:r>
            <a:r>
              <a:rPr lang="sk-SK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sk-SK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Point Biserial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určuje vzťah medzi úspešnosťou riešenia konkrétnej jednej položky a úspešnosťou žiakov v riešení zvyšných položiek testu. Položky podľa </a:t>
            </a:r>
            <a:r>
              <a:rPr lang="sk-SK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P. </a:t>
            </a:r>
            <a:r>
              <a:rPr lang="sk-SK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Bis</a:t>
            </a:r>
            <a:r>
              <a:rPr lang="sk-SK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rozdeľujeme do nasledovných skupín: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záporná hodnota – žiaci, ktorí dosiahli v teste horšie výsledky (t.j. slabší žiaci) odpovedali na položku lepšie ako žiaci, ktorí boli v celkovom teste úspešnejší (lepší žiaci) – čiže ide o opačný efekt oproti želanému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hodnota okolo 0 – položka nerozlišuje dobrých a slabých žiakov, príp. rozlišuje veľmi slabo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hodnota väčšia ako 0,30 – dobrá rozlišovacia schopnosť (lepší žiaci odpovedali na položku zväčša správne, slabší žiaci odpovedali zväčša nesprávne).</a:t>
            </a:r>
          </a:p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995869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Úlohy s výberom odpovede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 uvádzajú v tabuľkách, kde v prvom riadku je hodnota </a:t>
            </a:r>
            <a:r>
              <a:rPr lang="sk-SK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P. </a:t>
            </a:r>
            <a:r>
              <a:rPr lang="sk-SK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Bis</a:t>
            </a:r>
            <a:r>
              <a:rPr lang="sk-SK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každej možnosti, v druhom riadku podiel žiakov (</a:t>
            </a:r>
            <a:r>
              <a:rPr lang="sk-SK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a v treťom riadku počet žiakov (</a:t>
            </a:r>
            <a:r>
              <a:rPr lang="sk-SK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), ktorí si vybrali danú možnosť. Žltou farbou je označený stĺpec so správnou odpoveďou. Posledný stĺpec (</a:t>
            </a:r>
            <a:r>
              <a:rPr lang="sk-SK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označuje žiakov, ktorí na úlohu neodpovedali. Položky s výberom odpovede hodnotíme podľa nasledovných kritérií:</a:t>
            </a:r>
          </a:p>
          <a:p>
            <a:pPr lvl="0"/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podiel žiakov, ktorí si vybrali správnu odpoveď, by mal byť najväčší,</a:t>
            </a:r>
          </a:p>
          <a:p>
            <a:pPr lvl="0"/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hodnota </a:t>
            </a:r>
            <a:r>
              <a:rPr lang="sk-SK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P. </a:t>
            </a:r>
            <a:r>
              <a:rPr lang="sk-SK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Bis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pri správnej odpovedi by mala byť hodnota kladná, väčšia ako 0,30,</a:t>
            </a:r>
          </a:p>
          <a:p>
            <a:pPr lvl="0"/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hodnota </a:t>
            </a:r>
            <a:r>
              <a:rPr lang="sk-SK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P. </a:t>
            </a:r>
            <a:r>
              <a:rPr lang="sk-SK" sz="120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Bis</a:t>
            </a:r>
            <a:r>
              <a:rPr lang="sk-SK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pri nesprávnej odpovedi (</a:t>
            </a:r>
            <a:r>
              <a:rPr lang="sk-SK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distraktore</a:t>
            </a:r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by mala byť hodnota záporná.  </a:t>
            </a:r>
          </a:p>
          <a:p>
            <a:r>
              <a:rPr lang="sk-SK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Nedodržanie týchto kritérií je v tabuľkách farebne zvýraznené. </a:t>
            </a:r>
          </a:p>
          <a:p>
            <a:endParaRPr lang="sk-SK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10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2662275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11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906958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razu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oznámo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Touto úlohou autori sledovali schopnosť žiakov vyhľadať v kombinovanom texte – v pozvánke na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stretnutie čitateľov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časopisu – jednoduchú informáciu explicitne uvedenú v texte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Očakávalo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sa, že žiaci v množstve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miestnych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názvov, ktoré text obsahuje, odlíšia cieľovú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stanicu mimoriadneho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vlaku (Prešov) od spiatočnej stanice (Bratislava) a aj od miesta konania sa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kultúrneho programu </a:t>
            </a:r>
            <a:r>
              <a:rPr lang="sk-SK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(Zlatá Baňa).</a:t>
            </a:r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3B7A41-8913-4877-8809-FACBD9BB719B}" type="slidenum">
              <a:rPr lang="sk-SK" smtClean="0"/>
              <a:t>12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906958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Kliknite sem a upravte štýl predlohy podnadpisov.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Kliknite sem a upravte štýly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34963-D168-4B20-BA24-D9DA031FFEE7}" type="datetimeFigureOut">
              <a:rPr lang="sk-SK" smtClean="0"/>
              <a:pPr/>
              <a:t>9. 8. 2014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Kliknite sem a upravte štýl predlohy nadpisov.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Kliknite sem a upravte štýly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34963-D168-4B20-BA24-D9DA031FFEE7}" type="datetimeFigureOut">
              <a:rPr lang="sk-SK" smtClean="0"/>
              <a:pPr/>
              <a:t>9. 8. 2014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D80CE8-5AF1-4C65-82F5-26EA26A370D9}" type="slidenum">
              <a:rPr lang="sk-SK" smtClean="0"/>
              <a:pPr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hyperlink" Target="Uk&#225;&#382;ka%20I_&#268;G.PN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hyperlink" Target="Anal&#253;za%20distraktorov%20&#250;loha%201.PN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hyperlink" Target="Uk&#225;&#382;ka%20I_&#268;G.PN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hyperlink" Target="Uk&#225;&#382;ka%20II_&#268;G.PN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hyperlink" Target="Uk&#225;&#382;ka%20III_&#268;G.PN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hyperlink" Target="Uk&#225;&#382;ka%20IV_&#268;G.PNG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Uk&#225;&#382;ka%202_SJL_E&#268;MS_2013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hyperlink" Target="&#218;loha_14.docx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Uk&#225;&#382;ka%204_SJL_E&#268;MS_2013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&#218;loha_27.docx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Uk&#225;&#382;ka%201_SJSL_E&#268;MS_2011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Uk&#225;&#382;ka%203_SJSL_E&#268;MS_2011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Uk&#225;&#382;ka%204_SJSL_E&#268;MS_2011.PN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ucem.sk/documents/26/testovanie_9_2013/Zbierka_uloh_2012_v58_fin.pdf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vysledky.nucem.sk/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vysledky.nucem.sk/" TargetMode="External"/><Relationship Id="rId4" Type="http://schemas.openxmlformats.org/officeDocument/2006/relationships/hyperlink" Target="http://www.nucem.sk/documents/26/testovanie_9_2013/Zbierka_uloh_2012_v58_fin.pdf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ucem.sk/documents/26/testovanie_9_2013/Zbierka_uloh_2012_v58_fin.pdf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vysledky.nucem.sk/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ázok 1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Nadpis 1"/>
          <p:cNvSpPr>
            <a:spLocks noGrp="1"/>
          </p:cNvSpPr>
          <p:nvPr/>
        </p:nvSpPr>
        <p:spPr>
          <a:xfrm>
            <a:off x="0" y="2852936"/>
            <a:ext cx="9144000" cy="200482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4100" b="1" dirty="0" smtClean="0">
                <a:solidFill>
                  <a:schemeClr val="accent1">
                    <a:lumMod val="50000"/>
                  </a:schemeClr>
                </a:solidFill>
              </a:rPr>
              <a:t>Hodnotenie testov</a:t>
            </a:r>
          </a:p>
          <a:p>
            <a:r>
              <a:rPr lang="sk-SK" sz="4100" b="1" dirty="0" smtClean="0">
                <a:solidFill>
                  <a:schemeClr val="accent1">
                    <a:lumMod val="50000"/>
                  </a:schemeClr>
                </a:solidFill>
              </a:rPr>
              <a:t>z čitateľskej gramotnosti</a:t>
            </a:r>
          </a:p>
          <a:p>
            <a:endParaRPr lang="sk-SK" dirty="0"/>
          </a:p>
        </p:txBody>
      </p:sp>
      <p:sp>
        <p:nvSpPr>
          <p:cNvPr id="6" name="Podnadpis 2"/>
          <p:cNvSpPr>
            <a:spLocks noGrp="1"/>
          </p:cNvSpPr>
          <p:nvPr/>
        </p:nvSpPr>
        <p:spPr>
          <a:xfrm>
            <a:off x="0" y="4786322"/>
            <a:ext cx="9144000" cy="42862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400" dirty="0" smtClean="0">
                <a:solidFill>
                  <a:srgbClr val="C00000"/>
                </a:solidFill>
              </a:rPr>
              <a:t>Letná škola </a:t>
            </a:r>
            <a:r>
              <a:rPr lang="sk-SK" sz="2400" b="1" dirty="0" smtClean="0">
                <a:solidFill>
                  <a:srgbClr val="C00000"/>
                </a:solidFill>
              </a:rPr>
              <a:t>–</a:t>
            </a:r>
            <a:r>
              <a:rPr lang="sk-SK" sz="2400" dirty="0" smtClean="0">
                <a:solidFill>
                  <a:srgbClr val="C00000"/>
                </a:solidFill>
              </a:rPr>
              <a:t> august 2014</a:t>
            </a:r>
            <a:endParaRPr lang="sk-SK" sz="2400" dirty="0">
              <a:solidFill>
                <a:srgbClr val="C00000"/>
              </a:solidFill>
            </a:endParaRPr>
          </a:p>
        </p:txBody>
      </p:sp>
      <p:sp>
        <p:nvSpPr>
          <p:cNvPr id="7" name="Zástupný symbol päty 5"/>
          <p:cNvSpPr>
            <a:spLocks noGrp="1"/>
          </p:cNvSpPr>
          <p:nvPr/>
        </p:nvSpPr>
        <p:spPr>
          <a:xfrm>
            <a:off x="611560" y="6165304"/>
            <a:ext cx="8064896" cy="432048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 anchor="ctr"/>
          <a:lstStyle>
            <a:defPPr>
              <a:defRPr lang="sk-SK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1600" dirty="0" smtClean="0">
                <a:solidFill>
                  <a:schemeClr val="tx1"/>
                </a:solidFill>
              </a:rPr>
              <a:t>Moderné vzdelávanie pre vedomostnú spoločnosť/Projekt je spolufinancovaný zo zdrojov EÚ</a:t>
            </a:r>
          </a:p>
        </p:txBody>
      </p:sp>
      <p:pic>
        <p:nvPicPr>
          <p:cNvPr id="8" name="Obrázok 7" descr="OPV farebn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454" y="571480"/>
            <a:ext cx="1857388" cy="1861799"/>
          </a:xfrm>
          <a:prstGeom prst="rect">
            <a:avLst/>
          </a:prstGeom>
        </p:spPr>
      </p:pic>
      <p:pic>
        <p:nvPicPr>
          <p:cNvPr id="9" name="Obrázok 8" descr="EU-ESF-VERTICAL-COLO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500042"/>
            <a:ext cx="2214577" cy="2002402"/>
          </a:xfrm>
          <a:prstGeom prst="rect">
            <a:avLst/>
          </a:prstGeom>
        </p:spPr>
      </p:pic>
      <p:pic>
        <p:nvPicPr>
          <p:cNvPr id="10" name="Obrázok 9" descr="NUCEM_priehl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0496" y="1071546"/>
            <a:ext cx="1727351" cy="785818"/>
          </a:xfrm>
          <a:prstGeom prst="rect">
            <a:avLst/>
          </a:prstGeom>
        </p:spPr>
      </p:pic>
      <p:pic>
        <p:nvPicPr>
          <p:cNvPr id="11" name="Obrázok 10" descr="Zvysovanie kvality vzdel_priehl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86184" y="5209992"/>
            <a:ext cx="1571634" cy="862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Analýza distraktorov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951" y="1842182"/>
            <a:ext cx="7206097" cy="4041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10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</a:t>
            </a: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zatvorených </a:t>
            </a: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položiek </a:t>
            </a:r>
            <a:b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254844" y="1600200"/>
            <a:ext cx="8634312" cy="504668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sk-SK" sz="3000" b="1" dirty="0"/>
              <a:t>Zdroj: </a:t>
            </a:r>
            <a:r>
              <a:rPr lang="sk-SK" sz="3000" b="1" dirty="0" smtClean="0"/>
              <a:t>Zbierka uvoľnených úloh z testovania matematickej a čitateľskej gramotnosti 2012</a:t>
            </a:r>
            <a:endParaRPr lang="sk-SK" sz="3000" b="1" dirty="0"/>
          </a:p>
          <a:p>
            <a:pPr>
              <a:spcBef>
                <a:spcPts val="0"/>
              </a:spcBef>
            </a:pPr>
            <a:r>
              <a:rPr lang="sk-SK" sz="3000" b="1" u="sng" dirty="0" smtClean="0">
                <a:hlinkClick r:id="rId4" action="ppaction://hlinkfile"/>
              </a:rPr>
              <a:t>Úloha 1</a:t>
            </a:r>
            <a:r>
              <a:rPr lang="sk-SK" sz="3000" u="sng" dirty="0" smtClean="0"/>
              <a:t> </a:t>
            </a:r>
            <a:endParaRPr lang="sk-SK" sz="3000" u="sng" dirty="0"/>
          </a:p>
          <a:p>
            <a:pPr marL="0" indent="0">
              <a:spcBef>
                <a:spcPts val="0"/>
              </a:spcBef>
              <a:buNone/>
            </a:pPr>
            <a:r>
              <a:rPr lang="sk-SK" sz="3000" b="1" dirty="0" smtClean="0">
                <a:solidFill>
                  <a:srgbClr val="7030A0"/>
                </a:solidFill>
              </a:rPr>
              <a:t>Čo je cieľovou stanicou mimoriadneho vlaku, ktorý ide na stretnutie verných čitateľov časopisu Krásy Slovenska?</a:t>
            </a:r>
          </a:p>
          <a:p>
            <a:pPr marL="514350" indent="-514350">
              <a:spcBef>
                <a:spcPts val="0"/>
              </a:spcBef>
              <a:buAutoNum type="alphaUcPeriod"/>
            </a:pPr>
            <a:r>
              <a:rPr lang="sk-SK" sz="3000" b="1" dirty="0" smtClean="0">
                <a:solidFill>
                  <a:srgbClr val="7030A0"/>
                </a:solidFill>
              </a:rPr>
              <a:t>Bratislava	C. Zlatá Baňa</a:t>
            </a:r>
          </a:p>
          <a:p>
            <a:pPr marL="514350" indent="-514350">
              <a:spcBef>
                <a:spcPts val="0"/>
              </a:spcBef>
              <a:buAutoNum type="alphaUcPeriod"/>
            </a:pPr>
            <a:r>
              <a:rPr lang="sk-SK" sz="3000" b="1" dirty="0" smtClean="0">
                <a:solidFill>
                  <a:srgbClr val="7030A0"/>
                </a:solidFill>
              </a:rPr>
              <a:t>Poprad		D. Prešov</a:t>
            </a:r>
          </a:p>
          <a:p>
            <a:pPr marL="514350" indent="-514350">
              <a:spcBef>
                <a:spcPts val="0"/>
              </a:spcBef>
              <a:buAutoNum type="alphaUcPeriod"/>
            </a:pPr>
            <a:endParaRPr lang="sk-SK" sz="3000" b="1" dirty="0">
              <a:solidFill>
                <a:srgbClr val="7030A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373216"/>
            <a:ext cx="8496944" cy="148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047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</a:t>
            </a: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zatvorených </a:t>
            </a: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položiek </a:t>
            </a:r>
            <a:b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254844" y="1600200"/>
            <a:ext cx="8634312" cy="504668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sk-SK" sz="3000" b="1" dirty="0" smtClean="0"/>
              <a:t>Analýza úlohy</a:t>
            </a:r>
          </a:p>
          <a:p>
            <a:pPr marL="0" indent="0">
              <a:spcBef>
                <a:spcPts val="0"/>
              </a:spcBef>
              <a:buNone/>
            </a:pPr>
            <a:endParaRPr lang="sk-SK" sz="3000" b="1" dirty="0"/>
          </a:p>
        </p:txBody>
      </p:sp>
      <p:sp>
        <p:nvSpPr>
          <p:cNvPr id="5" name="BlokTextu 4"/>
          <p:cNvSpPr txBox="1"/>
          <p:nvPr/>
        </p:nvSpPr>
        <p:spPr>
          <a:xfrm>
            <a:off x="251520" y="5269936"/>
            <a:ext cx="87129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k-SK" sz="2800" b="1" u="sng" dirty="0" smtClean="0">
                <a:solidFill>
                  <a:srgbClr val="002060"/>
                </a:solidFill>
                <a:hlinkClick r:id="rId4" action="ppaction://hlinkfile"/>
              </a:rPr>
              <a:t>Aktivita 1:</a:t>
            </a:r>
            <a:r>
              <a:rPr lang="sk-SK" sz="2800" b="1" u="sng" dirty="0" smtClean="0">
                <a:solidFill>
                  <a:srgbClr val="002060"/>
                </a:solidFill>
              </a:rPr>
              <a:t> </a:t>
            </a:r>
          </a:p>
          <a:p>
            <a:pPr algn="just"/>
            <a:r>
              <a:rPr lang="sk-SK" sz="2800" b="1" dirty="0" smtClean="0">
                <a:solidFill>
                  <a:srgbClr val="002060"/>
                </a:solidFill>
              </a:rPr>
              <a:t>Navrhnite úpravu distraktorov, ktoré považujete za problémové.</a:t>
            </a:r>
            <a:endParaRPr lang="sk-SK" sz="28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48" y="1729361"/>
            <a:ext cx="8603240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754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</a:t>
            </a: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zatvorených </a:t>
            </a: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položiek </a:t>
            </a:r>
            <a:b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254844" y="1600200"/>
            <a:ext cx="8634312" cy="504668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sk-SK" sz="3000" b="1" dirty="0" smtClean="0"/>
              <a:t>Hodnotenie úlohy</a:t>
            </a:r>
          </a:p>
          <a:p>
            <a:pPr marL="0" indent="0">
              <a:spcBef>
                <a:spcPts val="0"/>
              </a:spcBef>
              <a:buNone/>
            </a:pPr>
            <a:endParaRPr lang="sk-SK" sz="30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32856"/>
            <a:ext cx="4248472" cy="3701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119171"/>
            <a:ext cx="4032448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3410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</a:t>
            </a: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otvorených </a:t>
            </a: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položiek </a:t>
            </a:r>
            <a:b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254844" y="1600200"/>
            <a:ext cx="8634312" cy="504668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sk-SK" sz="3000" b="1" dirty="0"/>
              <a:t>Zdroj: </a:t>
            </a:r>
            <a:r>
              <a:rPr lang="sk-SK" sz="3000" b="1" dirty="0" smtClean="0"/>
              <a:t>Zbierka uvoľnených úloh z testovania matematickej a čitateľskej gramotnosti 2012</a:t>
            </a:r>
            <a:endParaRPr lang="sk-SK" sz="3000" b="1" dirty="0"/>
          </a:p>
          <a:p>
            <a:pPr>
              <a:spcBef>
                <a:spcPts val="0"/>
              </a:spcBef>
            </a:pPr>
            <a:r>
              <a:rPr lang="sk-SK" sz="3000" b="1" u="sng" dirty="0" smtClean="0">
                <a:hlinkClick r:id="rId4" action="ppaction://hlinkfile"/>
              </a:rPr>
              <a:t>Úloha 2</a:t>
            </a:r>
            <a:r>
              <a:rPr lang="sk-SK" sz="3000" u="sng" dirty="0" smtClean="0"/>
              <a:t> </a:t>
            </a:r>
            <a:endParaRPr lang="sk-SK" sz="3000" u="sng" dirty="0"/>
          </a:p>
          <a:p>
            <a:pPr marL="0" indent="0">
              <a:spcBef>
                <a:spcPts val="0"/>
              </a:spcBef>
              <a:buNone/>
            </a:pPr>
            <a:r>
              <a:rPr lang="sk-SK" sz="3000" b="1" dirty="0" smtClean="0">
                <a:solidFill>
                  <a:srgbClr val="7030A0"/>
                </a:solidFill>
              </a:rPr>
              <a:t>Od ktorého dátumu si </a:t>
            </a:r>
            <a:r>
              <a:rPr lang="sk-SK" sz="3000" b="1" u="sng" dirty="0" smtClean="0">
                <a:solidFill>
                  <a:srgbClr val="7030A0"/>
                </a:solidFill>
              </a:rPr>
              <a:t>nemožno</a:t>
            </a:r>
            <a:r>
              <a:rPr lang="sk-SK" sz="3000" b="1" dirty="0" smtClean="0">
                <a:solidFill>
                  <a:srgbClr val="7030A0"/>
                </a:solidFill>
              </a:rPr>
              <a:t> rezervovať cestovné lístky na spomínanú akciu?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480" y="4077072"/>
            <a:ext cx="85160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8377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</a:t>
            </a: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otvorených </a:t>
            </a: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položiek </a:t>
            </a:r>
            <a:b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254844" y="1600200"/>
            <a:ext cx="8634312" cy="504668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sk-SK" sz="3000" b="1" dirty="0" smtClean="0"/>
              <a:t>Analýza úlohy</a:t>
            </a:r>
          </a:p>
          <a:p>
            <a:pPr marL="0" indent="0">
              <a:spcBef>
                <a:spcPts val="0"/>
              </a:spcBef>
              <a:buNone/>
            </a:pPr>
            <a:endParaRPr lang="sk-SK" sz="3000" b="1" dirty="0"/>
          </a:p>
        </p:txBody>
      </p:sp>
      <p:sp>
        <p:nvSpPr>
          <p:cNvPr id="5" name="BlokTextu 4"/>
          <p:cNvSpPr txBox="1"/>
          <p:nvPr/>
        </p:nvSpPr>
        <p:spPr>
          <a:xfrm>
            <a:off x="251520" y="5269936"/>
            <a:ext cx="87129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k-SK" sz="2800" b="1" u="sng" dirty="0" smtClean="0">
                <a:solidFill>
                  <a:srgbClr val="002060"/>
                </a:solidFill>
              </a:rPr>
              <a:t>Aktivita 2: </a:t>
            </a:r>
          </a:p>
          <a:p>
            <a:pPr algn="just"/>
            <a:r>
              <a:rPr lang="sk-SK" sz="2800" b="1" dirty="0" smtClean="0">
                <a:solidFill>
                  <a:srgbClr val="002060"/>
                </a:solidFill>
              </a:rPr>
              <a:t>Navrhnite úpravu zadania úlohy, aby bol kľúč jednoznačný.</a:t>
            </a:r>
            <a:endParaRPr lang="sk-SK" sz="2800" b="1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2132856"/>
            <a:ext cx="8424936" cy="3171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533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</a:t>
            </a: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otvorených </a:t>
            </a: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položiek </a:t>
            </a:r>
            <a:b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254844" y="1600200"/>
            <a:ext cx="8634312" cy="504668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sk-SK" sz="3000" b="1" dirty="0" smtClean="0"/>
              <a:t>Hodnotenie úlohy</a:t>
            </a:r>
          </a:p>
          <a:p>
            <a:pPr marL="0" indent="0">
              <a:spcBef>
                <a:spcPts val="0"/>
              </a:spcBef>
              <a:buNone/>
            </a:pPr>
            <a:endParaRPr lang="sk-SK" sz="30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55713"/>
            <a:ext cx="4392488" cy="3678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9" y="2141249"/>
            <a:ext cx="3960440" cy="3692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215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40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</a:t>
            </a: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otvorených </a:t>
            </a: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položiek </a:t>
            </a:r>
            <a:b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254844" y="1600200"/>
            <a:ext cx="8634312" cy="504668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sk-SK" sz="2400" b="1" dirty="0"/>
              <a:t>Zdroj: </a:t>
            </a:r>
            <a:r>
              <a:rPr lang="sk-SK" sz="2400" b="1" dirty="0" smtClean="0"/>
              <a:t>Zbierka uvoľnených úloh z testovania matematickej a čitateľskej gramotnosti 2012</a:t>
            </a:r>
            <a:endParaRPr lang="sk-SK" sz="2400" b="1" dirty="0"/>
          </a:p>
          <a:p>
            <a:pPr>
              <a:spcBef>
                <a:spcPts val="0"/>
              </a:spcBef>
            </a:pPr>
            <a:r>
              <a:rPr lang="sk-SK" sz="2800" b="1" u="sng" dirty="0" smtClean="0">
                <a:hlinkClick r:id="rId4" action="ppaction://hlinkfile"/>
              </a:rPr>
              <a:t>Úloha 4</a:t>
            </a:r>
            <a:r>
              <a:rPr lang="sk-SK" sz="2800" u="sng" dirty="0" smtClean="0"/>
              <a:t> </a:t>
            </a:r>
            <a:endParaRPr lang="sk-SK" sz="2800" u="sng" dirty="0"/>
          </a:p>
          <a:p>
            <a:pPr marL="0" indent="0">
              <a:spcBef>
                <a:spcPts val="0"/>
              </a:spcBef>
              <a:buNone/>
            </a:pPr>
            <a:r>
              <a:rPr lang="sk-SK" sz="2800" b="1" dirty="0" smtClean="0">
                <a:solidFill>
                  <a:srgbClr val="7030A0"/>
                </a:solidFill>
              </a:rPr>
              <a:t>Deviatak Peter sa zúčastnil tohto výskumu. Za najdôležitejší zdroj informácií na vypracovanie školskej úlohy považuje odborné knihy. Ktorý číselný údaj zahŕňa aj jeho odpoveď?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09120"/>
            <a:ext cx="8712968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9021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</a:t>
            </a: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otvorených </a:t>
            </a: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položiek </a:t>
            </a:r>
            <a:b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254844" y="1600200"/>
            <a:ext cx="8634312" cy="504668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sk-SK" sz="3000" b="1" dirty="0" smtClean="0"/>
              <a:t>Analýza úlohy</a:t>
            </a:r>
          </a:p>
          <a:p>
            <a:pPr marL="0" indent="0">
              <a:spcBef>
                <a:spcPts val="0"/>
              </a:spcBef>
              <a:buNone/>
            </a:pPr>
            <a:endParaRPr lang="sk-SK" sz="3000" b="1" dirty="0"/>
          </a:p>
        </p:txBody>
      </p:sp>
      <p:sp>
        <p:nvSpPr>
          <p:cNvPr id="5" name="BlokTextu 4"/>
          <p:cNvSpPr txBox="1"/>
          <p:nvPr/>
        </p:nvSpPr>
        <p:spPr>
          <a:xfrm>
            <a:off x="251520" y="5269936"/>
            <a:ext cx="87129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k-SK" sz="2800" b="1" u="sng" dirty="0" smtClean="0">
                <a:solidFill>
                  <a:srgbClr val="002060"/>
                </a:solidFill>
              </a:rPr>
              <a:t>Aktivita 3: </a:t>
            </a:r>
          </a:p>
          <a:p>
            <a:pPr algn="just"/>
            <a:r>
              <a:rPr lang="sk-SK" sz="2800" b="1" dirty="0" smtClean="0">
                <a:solidFill>
                  <a:srgbClr val="002060"/>
                </a:solidFill>
              </a:rPr>
              <a:t>Navrhnite úpravu zadania úlohy, aby bolo riešenie pre žiaka zrozumiteľnejšie a jednoznačnejšie.</a:t>
            </a:r>
            <a:endParaRPr lang="sk-SK" sz="2800" b="1" dirty="0">
              <a:solidFill>
                <a:srgbClr val="00206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65" y="2190784"/>
            <a:ext cx="8703424" cy="3079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076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</a:t>
            </a: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otvorených </a:t>
            </a: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položiek </a:t>
            </a:r>
            <a:b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254844" y="1600200"/>
            <a:ext cx="8634312" cy="504668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sk-SK" sz="3000" b="1" dirty="0" smtClean="0"/>
              <a:t>Hodnotenie úlohy</a:t>
            </a:r>
          </a:p>
          <a:p>
            <a:pPr marL="0" indent="0">
              <a:spcBef>
                <a:spcPts val="0"/>
              </a:spcBef>
              <a:buNone/>
            </a:pPr>
            <a:endParaRPr lang="sk-SK" sz="30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67266"/>
            <a:ext cx="4320480" cy="3710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2162521"/>
            <a:ext cx="4032448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882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Obsah</a:t>
            </a:r>
            <a:endParaRPr lang="sk-SK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lnSpcReduction="10000"/>
          </a:bodyPr>
          <a:lstStyle/>
          <a:p>
            <a:pPr marL="514350" lvl="1" indent="-514350">
              <a:buAutoNum type="arabicPeriod"/>
            </a:pPr>
            <a:r>
              <a:rPr lang="sk-SK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Hodnotenie výsledkov testu</a:t>
            </a:r>
          </a:p>
          <a:p>
            <a:pPr marL="536575" lvl="1" indent="-536575">
              <a:buAutoNum type="arabicPeriod" startAt="2"/>
            </a:pPr>
            <a:r>
              <a:rPr lang="sk-SK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Položková analýza</a:t>
            </a:r>
          </a:p>
          <a:p>
            <a:pPr marL="877888" lvl="2" indent="-342900">
              <a:buFont typeface="Wingdings" panose="05000000000000000000" pitchFamily="2" charset="2"/>
              <a:buChar char="§"/>
              <a:tabLst>
                <a:tab pos="901700" algn="l"/>
              </a:tabLst>
            </a:pPr>
            <a:r>
              <a:rPr lang="sk-SK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obťažnosť</a:t>
            </a:r>
          </a:p>
          <a:p>
            <a:pPr marL="877888" lvl="2" indent="-342900">
              <a:buFont typeface="Wingdings" panose="05000000000000000000" pitchFamily="2" charset="2"/>
              <a:buChar char="§"/>
              <a:tabLst>
                <a:tab pos="901700" algn="l"/>
              </a:tabLst>
            </a:pPr>
            <a:r>
              <a:rPr lang="sk-SK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citlivosť</a:t>
            </a:r>
          </a:p>
          <a:p>
            <a:pPr marL="877888" lvl="2" indent="-342900">
              <a:buFont typeface="Wingdings" panose="05000000000000000000" pitchFamily="2" charset="2"/>
              <a:buChar char="§"/>
              <a:tabLst>
                <a:tab pos="901700" algn="l"/>
              </a:tabLst>
            </a:pPr>
            <a:r>
              <a:rPr lang="sk-SK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neriešenosť</a:t>
            </a:r>
          </a:p>
          <a:p>
            <a:pPr marL="877888" lvl="2" indent="-342900">
              <a:buFont typeface="Wingdings" panose="05000000000000000000" pitchFamily="2" charset="2"/>
              <a:buChar char="§"/>
            </a:pPr>
            <a:r>
              <a:rPr lang="sk-SK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medzipoložková korelácia</a:t>
            </a:r>
            <a:endParaRPr lang="sk-SK" b="1" dirty="0">
              <a:solidFill>
                <a:srgbClr val="FF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6575" lvl="1" indent="-401638">
              <a:buNone/>
            </a:pPr>
            <a:r>
              <a:rPr lang="sk-SK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Ukážky analýzy položiek testov z čitateľskej </a:t>
            </a:r>
            <a:br>
              <a:rPr lang="sk-SK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sk-SK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gramotnosti</a:t>
            </a:r>
          </a:p>
          <a:p>
            <a:pPr marL="877888" lvl="2" indent="-342900">
              <a:buFont typeface="Wingdings" panose="05000000000000000000" pitchFamily="2" charset="2"/>
              <a:buChar char="§"/>
            </a:pPr>
            <a:r>
              <a:rPr lang="sk-SK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analýza zatvorených položiek a analýza otvorených položiek</a:t>
            </a:r>
          </a:p>
          <a:p>
            <a:pPr marL="1449388" lvl="3" indent="-457200">
              <a:buFont typeface="+mj-lt"/>
              <a:buAutoNum type="alphaLcParenR"/>
            </a:pPr>
            <a:r>
              <a:rPr lang="sk-SK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ukážka úlohy</a:t>
            </a:r>
          </a:p>
          <a:p>
            <a:pPr marL="1449388" lvl="3" indent="-457200">
              <a:buFont typeface="+mj-lt"/>
              <a:buAutoNum type="alphaLcParenR"/>
            </a:pPr>
            <a:r>
              <a:rPr lang="sk-SK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analýza úlohy</a:t>
            </a:r>
          </a:p>
          <a:p>
            <a:pPr marL="1449388" lvl="3" indent="-457200">
              <a:buFont typeface="+mj-lt"/>
              <a:buAutoNum type="alphaLcParenR"/>
            </a:pPr>
            <a:r>
              <a:rPr lang="sk-SK" b="1" dirty="0" smtClean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hodnotenie úlohy</a:t>
            </a:r>
          </a:p>
        </p:txBody>
      </p:sp>
    </p:spTree>
    <p:extLst>
      <p:ext uri="{BB962C8B-B14F-4D97-AF65-F5344CB8AC3E}">
        <p14:creationId xmlns:p14="http://schemas.microsoft.com/office/powerpoint/2010/main" val="103866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40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 fontScale="90000"/>
          </a:bodyPr>
          <a:lstStyle/>
          <a:p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</a:t>
            </a: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zatvorených </a:t>
            </a: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položiek </a:t>
            </a:r>
            <a:b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107504" y="1196752"/>
            <a:ext cx="8928992" cy="564984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sk-SK" sz="2400" b="1" dirty="0"/>
              <a:t>Zdroj: </a:t>
            </a:r>
            <a:r>
              <a:rPr lang="sk-SK" sz="2400" b="1" dirty="0" smtClean="0"/>
              <a:t>Zbierka uvoľnených úloh z testovania matematickej a čitateľskej gramotnosti 2012</a:t>
            </a:r>
            <a:endParaRPr lang="sk-SK" sz="2400" b="1" dirty="0"/>
          </a:p>
          <a:p>
            <a:pPr>
              <a:spcBef>
                <a:spcPts val="0"/>
              </a:spcBef>
            </a:pPr>
            <a:r>
              <a:rPr lang="sk-SK" sz="2400" b="1" u="sng" dirty="0" smtClean="0">
                <a:hlinkClick r:id="rId4" action="ppaction://hlinkfile"/>
              </a:rPr>
              <a:t>Úloha 7</a:t>
            </a:r>
            <a:r>
              <a:rPr lang="sk-SK" sz="3000" u="sng" dirty="0" smtClean="0"/>
              <a:t> </a:t>
            </a:r>
            <a:endParaRPr lang="sk-SK" sz="3000" u="sng" dirty="0"/>
          </a:p>
          <a:p>
            <a:pPr marL="0" indent="0">
              <a:spcBef>
                <a:spcPts val="0"/>
              </a:spcBef>
              <a:buNone/>
            </a:pPr>
            <a:r>
              <a:rPr lang="sk-SK" sz="2400" b="1" dirty="0" smtClean="0">
                <a:solidFill>
                  <a:srgbClr val="7030A0"/>
                </a:solidFill>
              </a:rPr>
              <a:t>Ktorú informáciu ste sa </a:t>
            </a:r>
            <a:r>
              <a:rPr lang="sk-SK" sz="2400" b="1" u="sng" dirty="0" smtClean="0">
                <a:solidFill>
                  <a:srgbClr val="7030A0"/>
                </a:solidFill>
              </a:rPr>
              <a:t>nedozvedeli</a:t>
            </a:r>
            <a:r>
              <a:rPr lang="sk-SK" sz="2400" b="1" dirty="0" smtClean="0">
                <a:solidFill>
                  <a:srgbClr val="7030A0"/>
                </a:solidFill>
              </a:rPr>
              <a:t> z plagátu?</a:t>
            </a:r>
          </a:p>
          <a:p>
            <a:pPr marL="0" indent="0">
              <a:spcBef>
                <a:spcPts val="0"/>
              </a:spcBef>
              <a:buNone/>
            </a:pPr>
            <a:r>
              <a:rPr lang="sk-SK" sz="2400" b="1" dirty="0" smtClean="0">
                <a:solidFill>
                  <a:srgbClr val="7030A0"/>
                </a:solidFill>
              </a:rPr>
              <a:t>A. Ekologická práčka </a:t>
            </a:r>
            <a:r>
              <a:rPr lang="sk-SK" sz="2400" b="1" dirty="0" err="1" smtClean="0">
                <a:solidFill>
                  <a:srgbClr val="7030A0"/>
                </a:solidFill>
              </a:rPr>
              <a:t>Celikom</a:t>
            </a:r>
            <a:r>
              <a:rPr lang="sk-SK" sz="2400" b="1" dirty="0" smtClean="0">
                <a:solidFill>
                  <a:srgbClr val="7030A0"/>
                </a:solidFill>
              </a:rPr>
              <a:t> WM 14E461BY firmy </a:t>
            </a:r>
            <a:r>
              <a:rPr lang="sk-SK" sz="2400" b="1" dirty="0" err="1" smtClean="0">
                <a:solidFill>
                  <a:srgbClr val="7030A0"/>
                </a:solidFill>
              </a:rPr>
              <a:t>Tatrad</a:t>
            </a:r>
            <a:r>
              <a:rPr lang="sk-SK" sz="2400" b="1" dirty="0" smtClean="0">
                <a:solidFill>
                  <a:srgbClr val="7030A0"/>
                </a:solidFill>
              </a:rPr>
              <a:t> šetrí elektrickú energiu.</a:t>
            </a:r>
          </a:p>
          <a:p>
            <a:pPr marL="0" indent="0">
              <a:spcBef>
                <a:spcPts val="0"/>
              </a:spcBef>
              <a:buNone/>
            </a:pPr>
            <a:r>
              <a:rPr lang="sk-SK" sz="2400" b="1" dirty="0" smtClean="0">
                <a:solidFill>
                  <a:srgbClr val="7030A0"/>
                </a:solidFill>
              </a:rPr>
              <a:t>B. Ekologická a ekonomická práčka </a:t>
            </a:r>
            <a:r>
              <a:rPr lang="sk-SK" sz="2400" b="1" dirty="0" err="1" smtClean="0">
                <a:solidFill>
                  <a:srgbClr val="7030A0"/>
                </a:solidFill>
              </a:rPr>
              <a:t>Celikom</a:t>
            </a:r>
            <a:r>
              <a:rPr lang="sk-SK" sz="2400" b="1" dirty="0" smtClean="0">
                <a:solidFill>
                  <a:srgbClr val="7030A0"/>
                </a:solidFill>
              </a:rPr>
              <a:t> má aj vysoký počet otáčok pri žmýkaní.</a:t>
            </a:r>
          </a:p>
          <a:p>
            <a:pPr marL="0" indent="0">
              <a:spcBef>
                <a:spcPts val="0"/>
              </a:spcBef>
              <a:buNone/>
            </a:pPr>
            <a:r>
              <a:rPr lang="sk-SK" sz="2400" b="1" dirty="0" smtClean="0">
                <a:solidFill>
                  <a:srgbClr val="7030A0"/>
                </a:solidFill>
              </a:rPr>
              <a:t>C. Pri kúpe každého označeného </a:t>
            </a:r>
            <a:r>
              <a:rPr lang="sk-SK" sz="2400" b="1" dirty="0" err="1" smtClean="0">
                <a:solidFill>
                  <a:srgbClr val="7030A0"/>
                </a:solidFill>
              </a:rPr>
              <a:t>eko</a:t>
            </a:r>
            <a:r>
              <a:rPr lang="sk-SK" sz="2400" b="1" dirty="0" smtClean="0">
                <a:solidFill>
                  <a:srgbClr val="7030A0"/>
                </a:solidFill>
              </a:rPr>
              <a:t> výrobku v čase akcie získate zdarma 4 úsporné žiarovky.</a:t>
            </a:r>
          </a:p>
          <a:p>
            <a:pPr marL="0" indent="0">
              <a:spcBef>
                <a:spcPts val="0"/>
              </a:spcBef>
              <a:buNone/>
            </a:pPr>
            <a:r>
              <a:rPr lang="sk-SK" sz="2400" b="1" dirty="0" smtClean="0">
                <a:solidFill>
                  <a:srgbClr val="7030A0"/>
                </a:solidFill>
              </a:rPr>
              <a:t>D. Práčku si môžete kúpiť aj na splátky bez navýšenia, ak dodržíte </a:t>
            </a:r>
          </a:p>
          <a:p>
            <a:pPr marL="0" indent="0">
              <a:spcBef>
                <a:spcPts val="0"/>
              </a:spcBef>
              <a:buNone/>
            </a:pPr>
            <a:r>
              <a:rPr lang="sk-SK" sz="2400" b="1" dirty="0" smtClean="0">
                <a:solidFill>
                  <a:srgbClr val="7030A0"/>
                </a:solidFill>
              </a:rPr>
              <a:t>9-mesačnú dobu splácania.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733256"/>
            <a:ext cx="8928992" cy="1113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536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</a:t>
            </a: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otvorených </a:t>
            </a: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položiek </a:t>
            </a:r>
            <a:b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254844" y="1600200"/>
            <a:ext cx="8634312" cy="504668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sk-SK" sz="3000" b="1" dirty="0" smtClean="0"/>
              <a:t>Analýza úlohy</a:t>
            </a:r>
          </a:p>
          <a:p>
            <a:pPr marL="0" indent="0">
              <a:spcBef>
                <a:spcPts val="0"/>
              </a:spcBef>
              <a:buNone/>
            </a:pPr>
            <a:endParaRPr lang="sk-SK" sz="3000" b="1" dirty="0"/>
          </a:p>
        </p:txBody>
      </p:sp>
      <p:sp>
        <p:nvSpPr>
          <p:cNvPr id="5" name="BlokTextu 4"/>
          <p:cNvSpPr txBox="1"/>
          <p:nvPr/>
        </p:nvSpPr>
        <p:spPr>
          <a:xfrm>
            <a:off x="251520" y="5269936"/>
            <a:ext cx="87129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sk-SK" sz="2800" b="1" u="sng" dirty="0" smtClean="0">
                <a:solidFill>
                  <a:srgbClr val="002060"/>
                </a:solidFill>
              </a:rPr>
              <a:t>Aktivita 4: </a:t>
            </a:r>
          </a:p>
          <a:p>
            <a:pPr algn="just"/>
            <a:r>
              <a:rPr lang="sk-SK" sz="2800" b="1" dirty="0" smtClean="0">
                <a:solidFill>
                  <a:srgbClr val="002060"/>
                </a:solidFill>
              </a:rPr>
              <a:t>Navrhnite úpravu zadania úlohy, aby boli výroky v možnostiach jednoduchšie.</a:t>
            </a:r>
            <a:endParaRPr lang="sk-SK" sz="2800" b="1" dirty="0">
              <a:solidFill>
                <a:srgbClr val="002060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132856"/>
            <a:ext cx="8712968" cy="3137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673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</a:t>
            </a: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otvorených </a:t>
            </a: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položiek </a:t>
            </a:r>
            <a:b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254844" y="1600200"/>
            <a:ext cx="8634312" cy="504668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sk-SK" sz="3000" b="1" dirty="0" smtClean="0"/>
              <a:t>Hodnotenie úlohy</a:t>
            </a:r>
          </a:p>
          <a:p>
            <a:pPr marL="0" indent="0">
              <a:spcBef>
                <a:spcPts val="0"/>
              </a:spcBef>
              <a:buNone/>
            </a:pPr>
            <a:endParaRPr lang="sk-SK" sz="3000" b="1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2204864"/>
            <a:ext cx="4464496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9" y="2204864"/>
            <a:ext cx="3960440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3770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40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 fontScale="90000"/>
          </a:bodyPr>
          <a:lstStyle/>
          <a:p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</a:t>
            </a: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zatvorených </a:t>
            </a: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položiek </a:t>
            </a:r>
            <a:b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107504" y="1196752"/>
            <a:ext cx="8928992" cy="564984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sk-SK" sz="2400" b="1" dirty="0"/>
              <a:t>Zdroj: </a:t>
            </a:r>
            <a:r>
              <a:rPr lang="sk-SK" sz="2400" b="1" dirty="0" smtClean="0"/>
              <a:t>Zbierka uvoľnených úloh z testovania matematickej a čitateľskej gramotnosti 2012</a:t>
            </a:r>
            <a:endParaRPr lang="sk-SK" sz="2400" b="1" dirty="0"/>
          </a:p>
          <a:p>
            <a:pPr>
              <a:spcBef>
                <a:spcPts val="0"/>
              </a:spcBef>
            </a:pPr>
            <a:r>
              <a:rPr lang="sk-SK" b="1" u="sng" dirty="0" smtClean="0">
                <a:hlinkClick r:id="rId4" action="ppaction://hlinkfile"/>
              </a:rPr>
              <a:t>Úloha 10</a:t>
            </a:r>
            <a:r>
              <a:rPr lang="sk-SK" u="sng" dirty="0" smtClean="0">
                <a:hlinkClick r:id="rId4" action="ppaction://hlinkfile"/>
              </a:rPr>
              <a:t> </a:t>
            </a:r>
            <a:endParaRPr lang="sk-SK" u="sng" dirty="0" smtClean="0"/>
          </a:p>
          <a:p>
            <a:pPr marL="903288" indent="-514350">
              <a:spcBef>
                <a:spcPts val="0"/>
              </a:spcBef>
              <a:buNone/>
            </a:pPr>
            <a:r>
              <a:rPr lang="sk-SK" b="1" dirty="0" smtClean="0">
                <a:solidFill>
                  <a:srgbClr val="7030A0"/>
                </a:solidFill>
              </a:rPr>
              <a:t>Jaskyňa Mesačný tieň pravdepodobne ani </a:t>
            </a:r>
          </a:p>
          <a:p>
            <a:pPr marL="903288" indent="-514350">
              <a:spcBef>
                <a:spcPts val="0"/>
              </a:spcBef>
              <a:buNone/>
            </a:pPr>
            <a:r>
              <a:rPr lang="sk-SK" b="1" dirty="0" smtClean="0">
                <a:solidFill>
                  <a:srgbClr val="7030A0"/>
                </a:solidFill>
              </a:rPr>
              <a:t>v budúcnosti nebude sprístupnená.</a:t>
            </a:r>
          </a:p>
          <a:p>
            <a:pPr marL="903288" indent="-514350">
              <a:spcBef>
                <a:spcPts val="0"/>
              </a:spcBef>
              <a:buAutoNum type="alphaLcParenR"/>
            </a:pPr>
            <a:r>
              <a:rPr lang="sk-SK" b="1" dirty="0" smtClean="0">
                <a:solidFill>
                  <a:srgbClr val="7030A0"/>
                </a:solidFill>
              </a:rPr>
              <a:t>Prečo môže byť podľa textu vstup do jaskyne jednou z prekážok v jej sprístupnení pre širokú verejnosť?</a:t>
            </a:r>
          </a:p>
          <a:p>
            <a:pPr marL="903288" indent="-514350">
              <a:spcBef>
                <a:spcPts val="0"/>
              </a:spcBef>
              <a:buAutoNum type="alphaLcParenR"/>
            </a:pPr>
            <a:r>
              <a:rPr lang="sk-SK" b="1" dirty="0" smtClean="0">
                <a:solidFill>
                  <a:srgbClr val="7030A0"/>
                </a:solidFill>
              </a:rPr>
              <a:t>Prečo môže byť tento vstup rizikom pre verejnosť?</a:t>
            </a:r>
            <a:endParaRPr lang="sk-SK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518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40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 fontScale="90000"/>
          </a:bodyPr>
          <a:lstStyle/>
          <a:p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</a:t>
            </a: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zatvorených </a:t>
            </a: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položiek </a:t>
            </a:r>
            <a:b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107504" y="1196752"/>
            <a:ext cx="8928992" cy="564984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sk-SK" sz="2400" b="1" dirty="0"/>
              <a:t>Zdroj: </a:t>
            </a:r>
            <a:r>
              <a:rPr lang="sk-SK" sz="2400" b="1" dirty="0" smtClean="0"/>
              <a:t>Zbierka uvoľnených úloh z testovania matematickej a čitateľskej gramotnosti 2012</a:t>
            </a:r>
            <a:endParaRPr lang="sk-SK" sz="2400" b="1" dirty="0"/>
          </a:p>
          <a:p>
            <a:pPr>
              <a:spcBef>
                <a:spcPts val="0"/>
              </a:spcBef>
            </a:pPr>
            <a:r>
              <a:rPr lang="sk-SK" sz="2400" b="1" dirty="0" smtClean="0">
                <a:solidFill>
                  <a:schemeClr val="tx2"/>
                </a:solidFill>
              </a:rPr>
              <a:t>Úloha 10</a:t>
            </a:r>
            <a:r>
              <a:rPr lang="sk-SK" sz="3000" dirty="0" smtClean="0">
                <a:solidFill>
                  <a:schemeClr val="tx2"/>
                </a:solidFill>
              </a:rPr>
              <a:t> </a:t>
            </a:r>
          </a:p>
          <a:p>
            <a:pPr>
              <a:spcBef>
                <a:spcPts val="0"/>
              </a:spcBef>
            </a:pPr>
            <a:endParaRPr lang="sk-SK" sz="3000" u="sng" dirty="0" smtClean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64905"/>
            <a:ext cx="8640960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145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</a:t>
            </a: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otvorených </a:t>
            </a: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položiek </a:t>
            </a:r>
            <a:b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254844" y="1600200"/>
            <a:ext cx="8634312" cy="504668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sk-SK" sz="3000" b="1" dirty="0" smtClean="0"/>
              <a:t>Analýza úlohy</a:t>
            </a:r>
          </a:p>
          <a:p>
            <a:pPr marL="0" indent="0">
              <a:spcBef>
                <a:spcPts val="0"/>
              </a:spcBef>
              <a:buNone/>
            </a:pPr>
            <a:endParaRPr lang="sk-SK" sz="3000" b="1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36" y="2204864"/>
            <a:ext cx="8636744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526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</a:t>
            </a: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otvorených </a:t>
            </a: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položiek </a:t>
            </a:r>
            <a:b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254844" y="1600200"/>
            <a:ext cx="8634312" cy="5046688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sk-SK" sz="3000" b="1" dirty="0" smtClean="0"/>
              <a:t>Hodnotenie úlohy</a:t>
            </a:r>
          </a:p>
          <a:p>
            <a:pPr marL="0" indent="0">
              <a:spcBef>
                <a:spcPts val="0"/>
              </a:spcBef>
              <a:buNone/>
            </a:pPr>
            <a:endParaRPr lang="sk-SK" sz="3000" b="1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49913"/>
            <a:ext cx="4464496" cy="408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2149913"/>
            <a:ext cx="4104456" cy="408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880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otvorených položiek </a:t>
            </a:r>
            <a:b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 – EČ MS</a:t>
            </a:r>
            <a:endParaRPr lang="sk-SK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Zástupný symbol obsahu 5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5141168"/>
          </a:xfrm>
        </p:spPr>
        <p:txBody>
          <a:bodyPr>
            <a:normAutofit fontScale="92500"/>
          </a:bodyPr>
          <a:lstStyle/>
          <a:p>
            <a:r>
              <a:rPr lang="sk-SK" sz="2800" b="1" dirty="0" smtClean="0"/>
              <a:t>Zdroj: Maturita 2013, </a:t>
            </a:r>
          </a:p>
          <a:p>
            <a:r>
              <a:rPr lang="sk-SK" sz="2800" b="1" dirty="0" smtClean="0"/>
              <a:t>test 2487 – SJL </a:t>
            </a:r>
          </a:p>
          <a:p>
            <a:r>
              <a:rPr lang="sk-SK" sz="2800" b="1" u="sng" dirty="0" smtClean="0">
                <a:hlinkClick r:id="rId3" action="ppaction://hlinkfile"/>
              </a:rPr>
              <a:t>Úloha 14</a:t>
            </a:r>
            <a:r>
              <a:rPr lang="sk-SK" sz="2800" u="sng" dirty="0" smtClean="0">
                <a:hlinkClick r:id="rId4" action="ppaction://hlinkfile"/>
              </a:rPr>
              <a:t> </a:t>
            </a:r>
            <a:endParaRPr lang="sk-SK" sz="2800" u="sng" dirty="0" smtClean="0"/>
          </a:p>
          <a:p>
            <a:pPr marL="354013" indent="0">
              <a:spcBef>
                <a:spcPts val="0"/>
              </a:spcBef>
              <a:buNone/>
            </a:pPr>
            <a:r>
              <a:rPr lang="sk-SK" sz="2600" b="1" dirty="0" smtClean="0">
                <a:solidFill>
                  <a:srgbClr val="7030A0"/>
                </a:solidFill>
              </a:rPr>
              <a:t>Koľko </a:t>
            </a:r>
            <a:r>
              <a:rPr lang="sk-SK" sz="2600" b="1" dirty="0">
                <a:solidFill>
                  <a:srgbClr val="7030A0"/>
                </a:solidFill>
              </a:rPr>
              <a:t>exemplárov eseje </a:t>
            </a:r>
            <a:endParaRPr lang="sk-SK" sz="2600" b="1" dirty="0" smtClean="0">
              <a:solidFill>
                <a:srgbClr val="7030A0"/>
              </a:solidFill>
            </a:endParaRPr>
          </a:p>
          <a:p>
            <a:pPr marL="354013" indent="0">
              <a:spcBef>
                <a:spcPts val="0"/>
              </a:spcBef>
              <a:buNone/>
            </a:pPr>
            <a:r>
              <a:rPr lang="sk-SK" sz="2600" b="1" dirty="0" smtClean="0">
                <a:solidFill>
                  <a:srgbClr val="7030A0"/>
                </a:solidFill>
              </a:rPr>
              <a:t>má </a:t>
            </a:r>
            <a:r>
              <a:rPr lang="sk-SK" sz="2600" b="1" dirty="0">
                <a:solidFill>
                  <a:srgbClr val="7030A0"/>
                </a:solidFill>
              </a:rPr>
              <a:t>súťažiaci podľa ukážky 2 </a:t>
            </a:r>
            <a:endParaRPr lang="sk-SK" sz="2600" b="1" dirty="0" smtClean="0">
              <a:solidFill>
                <a:srgbClr val="7030A0"/>
              </a:solidFill>
            </a:endParaRPr>
          </a:p>
          <a:p>
            <a:pPr marL="354013" indent="0">
              <a:spcBef>
                <a:spcPts val="0"/>
              </a:spcBef>
              <a:buNone/>
            </a:pPr>
            <a:r>
              <a:rPr lang="sk-SK" sz="2600" b="1" dirty="0" smtClean="0">
                <a:solidFill>
                  <a:srgbClr val="7030A0"/>
                </a:solidFill>
              </a:rPr>
              <a:t>poslať </a:t>
            </a:r>
            <a:r>
              <a:rPr lang="sk-SK" sz="2600" b="1" dirty="0">
                <a:solidFill>
                  <a:srgbClr val="7030A0"/>
                </a:solidFill>
              </a:rPr>
              <a:t>do súťaže?</a:t>
            </a:r>
          </a:p>
          <a:p>
            <a:pPr marL="0" indent="354013">
              <a:spcBef>
                <a:spcPts val="0"/>
              </a:spcBef>
              <a:buNone/>
            </a:pPr>
            <a:r>
              <a:rPr lang="sk-SK" sz="2600" b="1" dirty="0">
                <a:solidFill>
                  <a:srgbClr val="7030A0"/>
                </a:solidFill>
              </a:rPr>
              <a:t>Správna odpoveď je </a:t>
            </a:r>
            <a:r>
              <a:rPr lang="sk-SK" sz="2600" b="1" i="1" dirty="0">
                <a:solidFill>
                  <a:srgbClr val="FF0000"/>
                </a:solidFill>
              </a:rPr>
              <a:t>šesť/6</a:t>
            </a:r>
            <a:r>
              <a:rPr lang="sk-SK" sz="2600" b="1" dirty="0" smtClean="0">
                <a:solidFill>
                  <a:srgbClr val="7030A0"/>
                </a:solidFill>
              </a:rPr>
              <a:t>.</a:t>
            </a:r>
          </a:p>
          <a:p>
            <a:pPr marL="0" indent="354013">
              <a:spcBef>
                <a:spcPts val="0"/>
              </a:spcBef>
              <a:buNone/>
            </a:pPr>
            <a:endParaRPr lang="sk-SK" sz="2400" b="1" dirty="0" smtClean="0">
              <a:solidFill>
                <a:srgbClr val="7030A0"/>
              </a:solidFill>
            </a:endParaRPr>
          </a:p>
          <a:p>
            <a:pPr marL="0" indent="354013">
              <a:spcBef>
                <a:spcPts val="0"/>
              </a:spcBef>
              <a:buNone/>
            </a:pPr>
            <a:endParaRPr lang="sk-SK" sz="2400" b="1" dirty="0">
              <a:solidFill>
                <a:srgbClr val="7030A0"/>
              </a:solidFill>
            </a:endParaRPr>
          </a:p>
          <a:p>
            <a:r>
              <a:rPr lang="sk-SK" sz="2600" b="1" i="1" dirty="0">
                <a:solidFill>
                  <a:schemeClr val="accent2">
                    <a:lumMod val="75000"/>
                  </a:schemeClr>
                </a:solidFill>
              </a:rPr>
              <a:t>Z grafu vyplýva, že položka mala vynikajúcu rozlišovaciu silu a dobre rozlíšila žiakov všetkých výkonnostných skupín. Pre žiakov gymnázií bola úloha na hranici ľahkej až veľmi ľahkej položky, pre žiakov ostatných stredných škôl bola stredne obťažná.</a:t>
            </a:r>
          </a:p>
          <a:p>
            <a:endParaRPr lang="sk-SK" b="1" dirty="0"/>
          </a:p>
        </p:txBody>
      </p:sp>
      <p:pic>
        <p:nvPicPr>
          <p:cNvPr id="7" name="Obrázok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484783"/>
            <a:ext cx="4464496" cy="3672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7208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zatvorených položiek z čitateľskej gramotnosti – EČ MS</a:t>
            </a:r>
            <a:endParaRPr lang="sk-SK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Zástupný symbol obsahu 5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5141168"/>
          </a:xfrm>
        </p:spPr>
        <p:txBody>
          <a:bodyPr>
            <a:normAutofit/>
          </a:bodyPr>
          <a:lstStyle/>
          <a:p>
            <a:r>
              <a:rPr lang="sk-SK" b="1" dirty="0" smtClean="0"/>
              <a:t>Zdroj: Maturita 2013, test 2487 – SJL </a:t>
            </a:r>
          </a:p>
          <a:p>
            <a:r>
              <a:rPr lang="sk-SK" b="1" u="sng" dirty="0" smtClean="0">
                <a:hlinkClick r:id="rId3" action="ppaction://hlinkfile"/>
              </a:rPr>
              <a:t>Úloha 27</a:t>
            </a:r>
            <a:r>
              <a:rPr lang="sk-SK" u="sng" dirty="0" smtClean="0">
                <a:hlinkClick r:id="rId4" action="ppaction://hlinkfile"/>
              </a:rPr>
              <a:t> </a:t>
            </a:r>
            <a:endParaRPr lang="sk-SK" u="sng" dirty="0" smtClean="0"/>
          </a:p>
          <a:p>
            <a:pPr marL="354013" indent="0">
              <a:spcBef>
                <a:spcPts val="0"/>
              </a:spcBef>
              <a:buNone/>
            </a:pPr>
            <a:r>
              <a:rPr lang="sk-SK" b="1" dirty="0" smtClean="0">
                <a:solidFill>
                  <a:srgbClr val="7030A0"/>
                </a:solidFill>
              </a:rPr>
              <a:t>Z</a:t>
            </a:r>
            <a:r>
              <a:rPr lang="sk-SK" b="1" dirty="0">
                <a:solidFill>
                  <a:srgbClr val="7030A0"/>
                </a:solidFill>
              </a:rPr>
              <a:t> ukážky 4 vyplýva, že </a:t>
            </a:r>
            <a:r>
              <a:rPr lang="sk-SK" b="1" dirty="0" smtClean="0">
                <a:solidFill>
                  <a:srgbClr val="7030A0"/>
                </a:solidFill>
              </a:rPr>
              <a:t>prapradedo Júliusa </a:t>
            </a:r>
            <a:r>
              <a:rPr lang="sk-SK" b="1" dirty="0">
                <a:solidFill>
                  <a:srgbClr val="7030A0"/>
                </a:solidFill>
              </a:rPr>
              <a:t>Satinského bol</a:t>
            </a:r>
          </a:p>
          <a:p>
            <a:pPr marL="0" lvl="0" indent="354013">
              <a:spcBef>
                <a:spcPts val="0"/>
              </a:spcBef>
              <a:buNone/>
            </a:pPr>
            <a:r>
              <a:rPr lang="sk-SK" b="1" dirty="0" smtClean="0">
                <a:solidFill>
                  <a:srgbClr val="7030A0"/>
                </a:solidFill>
              </a:rPr>
              <a:t>A. cestovateľ </a:t>
            </a:r>
            <a:r>
              <a:rPr lang="sk-SK" b="1" dirty="0">
                <a:solidFill>
                  <a:srgbClr val="7030A0"/>
                </a:solidFill>
              </a:rPr>
              <a:t>vyhľadávajúci dobrodružstvá.</a:t>
            </a:r>
          </a:p>
          <a:p>
            <a:pPr marL="0" lvl="0" indent="354013">
              <a:spcBef>
                <a:spcPts val="0"/>
              </a:spcBef>
              <a:buNone/>
            </a:pPr>
            <a:r>
              <a:rPr lang="sk-SK" b="1" dirty="0" smtClean="0">
                <a:solidFill>
                  <a:srgbClr val="7030A0"/>
                </a:solidFill>
              </a:rPr>
              <a:t>B. šľachtic </a:t>
            </a:r>
            <a:r>
              <a:rPr lang="sk-SK" b="1" dirty="0">
                <a:solidFill>
                  <a:srgbClr val="7030A0"/>
                </a:solidFill>
              </a:rPr>
              <a:t>a vojak napoleonskej armády.</a:t>
            </a:r>
          </a:p>
          <a:p>
            <a:pPr marL="0" lvl="0" indent="354013">
              <a:spcBef>
                <a:spcPts val="0"/>
              </a:spcBef>
              <a:buNone/>
            </a:pPr>
            <a:r>
              <a:rPr lang="sk-SK" b="1" dirty="0" smtClean="0">
                <a:solidFill>
                  <a:srgbClr val="7030A0"/>
                </a:solidFill>
              </a:rPr>
              <a:t>C. učiteľ </a:t>
            </a:r>
            <a:r>
              <a:rPr lang="sk-SK" b="1" dirty="0">
                <a:solidFill>
                  <a:srgbClr val="7030A0"/>
                </a:solidFill>
              </a:rPr>
              <a:t>a priateľ J. A. Komenského.</a:t>
            </a:r>
          </a:p>
          <a:p>
            <a:pPr marL="0" lvl="0" indent="354013">
              <a:spcBef>
                <a:spcPts val="0"/>
              </a:spcBef>
              <a:buNone/>
            </a:pPr>
            <a:r>
              <a:rPr lang="sk-SK" b="1" dirty="0" smtClean="0">
                <a:solidFill>
                  <a:srgbClr val="7030A0"/>
                </a:solidFill>
              </a:rPr>
              <a:t>D. objaviteľ </a:t>
            </a:r>
            <a:r>
              <a:rPr lang="sk-SK" b="1" dirty="0">
                <a:solidFill>
                  <a:srgbClr val="7030A0"/>
                </a:solidFill>
              </a:rPr>
              <a:t>chirurgických hrudných klieští.</a:t>
            </a:r>
          </a:p>
          <a:p>
            <a:pPr>
              <a:spcBef>
                <a:spcPts val="0"/>
              </a:spcBef>
            </a:pPr>
            <a:endParaRPr lang="sk-SK" b="1" dirty="0"/>
          </a:p>
        </p:txBody>
      </p:sp>
    </p:spTree>
    <p:extLst>
      <p:ext uri="{BB962C8B-B14F-4D97-AF65-F5344CB8AC3E}">
        <p14:creationId xmlns:p14="http://schemas.microsoft.com/office/powerpoint/2010/main" val="76605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zatvorených položiek z čitateľskej gramotnosti – EČ MS</a:t>
            </a:r>
            <a:endParaRPr lang="sk-SK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Zástupný symbol obsahu 5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5141168"/>
          </a:xfrm>
        </p:spPr>
        <p:txBody>
          <a:bodyPr>
            <a:normAutofit fontScale="92500" lnSpcReduction="20000"/>
          </a:bodyPr>
          <a:lstStyle/>
          <a:p>
            <a:r>
              <a:rPr lang="sk-SK" b="1" dirty="0" smtClean="0"/>
              <a:t>Zdroj: Maturita 2013, test 2487 – SJL </a:t>
            </a:r>
          </a:p>
          <a:p>
            <a:r>
              <a:rPr lang="sk-SK" b="1" dirty="0" smtClean="0"/>
              <a:t>Úloha 27</a:t>
            </a:r>
            <a:r>
              <a:rPr lang="sk-SK" dirty="0" smtClean="0"/>
              <a:t> </a:t>
            </a:r>
          </a:p>
          <a:p>
            <a:endParaRPr lang="sk-SK" dirty="0"/>
          </a:p>
          <a:p>
            <a:endParaRPr lang="sk-SK" dirty="0" smtClean="0"/>
          </a:p>
          <a:p>
            <a:endParaRPr lang="sk-SK" dirty="0"/>
          </a:p>
          <a:p>
            <a:endParaRPr lang="sk-SK" dirty="0" smtClean="0"/>
          </a:p>
          <a:p>
            <a:endParaRPr lang="sk-SK" dirty="0"/>
          </a:p>
          <a:p>
            <a:r>
              <a:rPr lang="sk-SK" b="1" i="1" dirty="0">
                <a:solidFill>
                  <a:schemeClr val="accent2">
                    <a:lumMod val="75000"/>
                  </a:schemeClr>
                </a:solidFill>
              </a:rPr>
              <a:t>Z tabuľky vyplýva, že veľká väčšina žiakov si zvolila správnu odpoveď B, hodnota </a:t>
            </a:r>
            <a:r>
              <a:rPr lang="sk-SK" b="1" i="1" dirty="0" smtClean="0">
                <a:solidFill>
                  <a:schemeClr val="accent2">
                    <a:lumMod val="75000"/>
                  </a:schemeClr>
                </a:solidFill>
              </a:rPr>
              <a:t>P. Bis. </a:t>
            </a:r>
            <a:r>
              <a:rPr lang="sk-SK" b="1" i="1" dirty="0">
                <a:solidFill>
                  <a:schemeClr val="accent2">
                    <a:lumMod val="75000"/>
                  </a:schemeClr>
                </a:solidFill>
              </a:rPr>
              <a:t>je vyhovujúca. V úlohe išlo o klasické čítanie s porozumením a vyhľadanie explicitne uvedenej informácie, čo 83 % maturantov nespôsobilo žiadne ťažkosti.</a:t>
            </a:r>
          </a:p>
          <a:p>
            <a:endParaRPr lang="sk-SK" dirty="0" smtClean="0"/>
          </a:p>
          <a:p>
            <a:endParaRPr lang="sk-SK" b="1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24" y="2420888"/>
            <a:ext cx="8856984" cy="2884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5291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Hodnotenie výsledkov testu</a:t>
            </a:r>
            <a:endParaRPr lang="sk-SK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444500" indent="-444500">
              <a:buFont typeface="Wingdings" panose="05000000000000000000" pitchFamily="2" charset="2"/>
              <a:buChar char="Ø"/>
            </a:pPr>
            <a:r>
              <a:rPr lang="sk-SK" sz="2800" b="1" dirty="0"/>
              <a:t>v</a:t>
            </a:r>
            <a:r>
              <a:rPr lang="sk-SK" sz="2800" b="1" dirty="0" smtClean="0"/>
              <a:t>ytvárajú ho špecializované tímy štatistikov</a:t>
            </a:r>
          </a:p>
          <a:p>
            <a:pPr marL="444500" indent="-444500">
              <a:buFont typeface="Wingdings" panose="05000000000000000000" pitchFamily="2" charset="2"/>
              <a:buChar char="Ø"/>
            </a:pPr>
            <a:r>
              <a:rPr lang="sk-SK" sz="2800" b="1" dirty="0"/>
              <a:t>o</a:t>
            </a:r>
            <a:r>
              <a:rPr lang="sk-SK" sz="2800" b="1" dirty="0" smtClean="0"/>
              <a:t>bsahujú dôležité informácie o kvalitatívnych </a:t>
            </a:r>
          </a:p>
          <a:p>
            <a:pPr marL="444500" indent="-444500">
              <a:buNone/>
            </a:pPr>
            <a:r>
              <a:rPr lang="sk-SK" sz="2800" b="1" dirty="0"/>
              <a:t>	</a:t>
            </a:r>
            <a:r>
              <a:rPr lang="sk-SK" sz="2800" b="1" dirty="0" smtClean="0"/>
              <a:t>a kvantitatívnych hodnotách – výsledkoch testu pre: </a:t>
            </a:r>
          </a:p>
          <a:p>
            <a:pPr marL="914400" lvl="1" indent="-514350">
              <a:buFont typeface="+mj-lt"/>
              <a:buAutoNum type="arabicPeriod"/>
            </a:pPr>
            <a:r>
              <a:rPr lang="sk-SK" b="1" dirty="0" smtClean="0">
                <a:solidFill>
                  <a:srgbClr val="C00000"/>
                </a:solidFill>
              </a:rPr>
              <a:t>učiteľa </a:t>
            </a:r>
          </a:p>
          <a:p>
            <a:pPr marL="914400" lvl="1" indent="-514350">
              <a:buFont typeface="+mj-lt"/>
              <a:buAutoNum type="arabicPeriod"/>
            </a:pPr>
            <a:r>
              <a:rPr lang="sk-SK" b="1" dirty="0" smtClean="0">
                <a:solidFill>
                  <a:srgbClr val="C00000"/>
                </a:solidFill>
              </a:rPr>
              <a:t>žiaka</a:t>
            </a:r>
          </a:p>
          <a:p>
            <a:pPr marL="914400" lvl="1" indent="-514350">
              <a:buFont typeface="+mj-lt"/>
              <a:buAutoNum type="arabicPeriod"/>
            </a:pPr>
            <a:r>
              <a:rPr lang="sk-SK" b="1" dirty="0" smtClean="0">
                <a:solidFill>
                  <a:srgbClr val="C00000"/>
                </a:solidFill>
              </a:rPr>
              <a:t>rodiča</a:t>
            </a:r>
          </a:p>
          <a:p>
            <a:pPr marL="914400" lvl="1" indent="-514350">
              <a:buFont typeface="+mj-lt"/>
              <a:buAutoNum type="arabicPeriod"/>
            </a:pPr>
            <a:r>
              <a:rPr lang="sk-SK" b="1" dirty="0">
                <a:solidFill>
                  <a:srgbClr val="C00000"/>
                </a:solidFill>
              </a:rPr>
              <a:t>v</a:t>
            </a:r>
            <a:r>
              <a:rPr lang="sk-SK" b="1" dirty="0" smtClean="0">
                <a:solidFill>
                  <a:srgbClr val="C00000"/>
                </a:solidFill>
              </a:rPr>
              <a:t>edenie školy – zriaďovateľa</a:t>
            </a:r>
          </a:p>
          <a:p>
            <a:pPr marL="914400" lvl="1" indent="-514350">
              <a:buFont typeface="+mj-lt"/>
              <a:buAutoNum type="arabicPeriod"/>
            </a:pPr>
            <a:r>
              <a:rPr lang="sk-SK" b="1" dirty="0" smtClean="0">
                <a:solidFill>
                  <a:schemeClr val="accent1">
                    <a:lumMod val="50000"/>
                  </a:schemeClr>
                </a:solidFill>
              </a:rPr>
              <a:t>štát</a:t>
            </a:r>
            <a:endParaRPr lang="sk-SK" b="1" dirty="0">
              <a:solidFill>
                <a:schemeClr val="accent1">
                  <a:lumMod val="50000"/>
                </a:schemeClr>
              </a:solidFill>
            </a:endParaRPr>
          </a:p>
          <a:p>
            <a:pPr marL="444500" lvl="1" indent="-444500">
              <a:buFont typeface="Wingdings" panose="05000000000000000000" pitchFamily="2" charset="2"/>
              <a:buChar char="Ø"/>
            </a:pPr>
            <a:endParaRPr lang="sk-SK" dirty="0" smtClean="0"/>
          </a:p>
        </p:txBody>
      </p:sp>
    </p:spTree>
    <p:extLst>
      <p:ext uri="{BB962C8B-B14F-4D97-AF65-F5344CB8AC3E}">
        <p14:creationId xmlns:p14="http://schemas.microsoft.com/office/powerpoint/2010/main" val="136974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zatvorených položiek z čitateľskej gramotnosti – EČ MS</a:t>
            </a:r>
            <a:endParaRPr lang="sk-SK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Zástupný symbol obsahu 5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5141168"/>
          </a:xfrm>
        </p:spPr>
        <p:txBody>
          <a:bodyPr>
            <a:normAutofit fontScale="62500" lnSpcReduction="20000"/>
          </a:bodyPr>
          <a:lstStyle/>
          <a:p>
            <a:r>
              <a:rPr lang="sk-SK" b="1" dirty="0" smtClean="0"/>
              <a:t>Zdroj: Maturita 2013, </a:t>
            </a:r>
          </a:p>
          <a:p>
            <a:r>
              <a:rPr lang="sk-SK" b="1" dirty="0" smtClean="0"/>
              <a:t>test 2487 – SJL </a:t>
            </a:r>
          </a:p>
          <a:p>
            <a:r>
              <a:rPr lang="sk-SK" sz="3800" b="1" dirty="0" smtClean="0"/>
              <a:t>Úloha 27</a:t>
            </a:r>
            <a:r>
              <a:rPr lang="sk-SK" sz="3800" dirty="0" smtClean="0"/>
              <a:t> </a:t>
            </a:r>
          </a:p>
          <a:p>
            <a:pPr marL="268288" indent="0">
              <a:spcBef>
                <a:spcPts val="0"/>
              </a:spcBef>
              <a:buNone/>
            </a:pPr>
            <a:r>
              <a:rPr lang="sk-SK" sz="4000" b="1" i="1" dirty="0" smtClean="0">
                <a:solidFill>
                  <a:schemeClr val="accent2">
                    <a:lumMod val="75000"/>
                  </a:schemeClr>
                </a:solidFill>
              </a:rPr>
              <a:t>Na základe grafu možno súdiť, </a:t>
            </a:r>
          </a:p>
          <a:p>
            <a:pPr marL="268288" indent="0">
              <a:spcBef>
                <a:spcPts val="0"/>
              </a:spcBef>
              <a:buNone/>
            </a:pPr>
            <a:r>
              <a:rPr lang="sk-SK" sz="4000" b="1" i="1" dirty="0" smtClean="0">
                <a:solidFill>
                  <a:schemeClr val="accent2">
                    <a:lumMod val="75000"/>
                  </a:schemeClr>
                </a:solidFill>
              </a:rPr>
              <a:t>že položka mala vyhovujúcu</a:t>
            </a:r>
          </a:p>
          <a:p>
            <a:pPr marL="268288" indent="0">
              <a:spcBef>
                <a:spcPts val="0"/>
              </a:spcBef>
              <a:buNone/>
            </a:pPr>
            <a:r>
              <a:rPr lang="sk-SK" sz="4000" b="1" i="1" dirty="0" smtClean="0">
                <a:solidFill>
                  <a:schemeClr val="accent2">
                    <a:lumMod val="75000"/>
                  </a:schemeClr>
                </a:solidFill>
              </a:rPr>
              <a:t>rozlišovaciu silu. Úloha </a:t>
            </a:r>
          </a:p>
          <a:p>
            <a:pPr marL="268288" indent="0">
              <a:spcBef>
                <a:spcPts val="0"/>
              </a:spcBef>
              <a:buNone/>
            </a:pPr>
            <a:r>
              <a:rPr lang="sk-SK" sz="4000" b="1" i="1" dirty="0" smtClean="0">
                <a:solidFill>
                  <a:schemeClr val="accent2">
                    <a:lumMod val="75000"/>
                  </a:schemeClr>
                </a:solidFill>
              </a:rPr>
              <a:t>patrila k veľmi ľahkým </a:t>
            </a:r>
          </a:p>
          <a:p>
            <a:pPr marL="268288" indent="0">
              <a:spcBef>
                <a:spcPts val="0"/>
              </a:spcBef>
              <a:buNone/>
            </a:pPr>
            <a:r>
              <a:rPr lang="sk-SK" sz="4000" b="1" i="1" dirty="0" smtClean="0">
                <a:solidFill>
                  <a:schemeClr val="accent2">
                    <a:lumMod val="75000"/>
                  </a:schemeClr>
                </a:solidFill>
              </a:rPr>
              <a:t>položkám, aj v teste celkovo </a:t>
            </a:r>
          </a:p>
          <a:p>
            <a:pPr marL="268288" indent="0">
              <a:spcBef>
                <a:spcPts val="0"/>
              </a:spcBef>
              <a:buNone/>
            </a:pPr>
            <a:r>
              <a:rPr lang="sk-SK" sz="4000" b="1" i="1" dirty="0" smtClean="0">
                <a:solidFill>
                  <a:schemeClr val="accent2">
                    <a:lumMod val="75000"/>
                  </a:schemeClr>
                </a:solidFill>
              </a:rPr>
              <a:t>menej úspešní žiaci ju riešili </a:t>
            </a:r>
          </a:p>
          <a:p>
            <a:pPr marL="268288" indent="0">
              <a:spcBef>
                <a:spcPts val="0"/>
              </a:spcBef>
              <a:buNone/>
            </a:pPr>
            <a:r>
              <a:rPr lang="sk-SK" sz="4000" b="1" i="1" dirty="0" smtClean="0">
                <a:solidFill>
                  <a:schemeClr val="accent2">
                    <a:lumMod val="75000"/>
                  </a:schemeClr>
                </a:solidFill>
              </a:rPr>
              <a:t>s úspešnosťou okolo 60 %. </a:t>
            </a:r>
          </a:p>
          <a:p>
            <a:pPr marL="268288" indent="0">
              <a:spcBef>
                <a:spcPts val="0"/>
              </a:spcBef>
              <a:buNone/>
            </a:pPr>
            <a:r>
              <a:rPr lang="sk-SK" sz="4000" b="1" i="1" dirty="0" smtClean="0">
                <a:solidFill>
                  <a:schemeClr val="accent2">
                    <a:lumMod val="75000"/>
                  </a:schemeClr>
                </a:solidFill>
              </a:rPr>
              <a:t>Žiaci gymnázií riešili túto </a:t>
            </a:r>
          </a:p>
          <a:p>
            <a:pPr marL="268288" indent="0">
              <a:spcBef>
                <a:spcPts val="0"/>
              </a:spcBef>
              <a:buNone/>
            </a:pPr>
            <a:r>
              <a:rPr lang="sk-SK" sz="4000" b="1" i="1" dirty="0" smtClean="0">
                <a:solidFill>
                  <a:schemeClr val="accent2">
                    <a:lumMod val="75000"/>
                  </a:schemeClr>
                </a:solidFill>
              </a:rPr>
              <a:t>úlohu s priemernou </a:t>
            </a:r>
          </a:p>
          <a:p>
            <a:pPr marL="268288" indent="0">
              <a:spcBef>
                <a:spcPts val="0"/>
              </a:spcBef>
              <a:buNone/>
            </a:pPr>
            <a:r>
              <a:rPr lang="sk-SK" sz="4000" b="1" i="1" dirty="0" smtClean="0">
                <a:solidFill>
                  <a:schemeClr val="accent2">
                    <a:lumMod val="75000"/>
                  </a:schemeClr>
                </a:solidFill>
              </a:rPr>
              <a:t>úspešnosťou vyššou ako 90 %, </a:t>
            </a:r>
          </a:p>
          <a:p>
            <a:pPr marL="268288" indent="0">
              <a:spcBef>
                <a:spcPts val="0"/>
              </a:spcBef>
              <a:buNone/>
            </a:pPr>
            <a:r>
              <a:rPr lang="sk-SK" sz="4000" b="1" i="1" dirty="0" smtClean="0">
                <a:solidFill>
                  <a:schemeClr val="accent2">
                    <a:lumMod val="75000"/>
                  </a:schemeClr>
                </a:solidFill>
              </a:rPr>
              <a:t>takže úloha bola pre nich veľmi </a:t>
            </a:r>
          </a:p>
          <a:p>
            <a:pPr marL="268288" indent="0">
              <a:spcBef>
                <a:spcPts val="0"/>
              </a:spcBef>
              <a:buNone/>
            </a:pPr>
            <a:r>
              <a:rPr lang="sk-SK" sz="4000" b="1" i="1" dirty="0" smtClean="0">
                <a:solidFill>
                  <a:schemeClr val="accent2">
                    <a:lumMod val="75000"/>
                  </a:schemeClr>
                </a:solidFill>
              </a:rPr>
              <a:t>ľahká, žiaci ostatných stredných škôl s priemernou úspešnosťou vyššou ako 75 %, čo znamená, že úloha bola pre nich ľahká.</a:t>
            </a:r>
            <a:endParaRPr lang="sk-SK" sz="4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Obrázok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556793"/>
            <a:ext cx="4392488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905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zatvorených položiek </a:t>
            </a:r>
            <a:b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 – EČ MS</a:t>
            </a:r>
            <a:endParaRPr lang="sk-SK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Zástupný symbol obsahu 5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5141168"/>
          </a:xfrm>
        </p:spPr>
        <p:txBody>
          <a:bodyPr>
            <a:normAutofit/>
          </a:bodyPr>
          <a:lstStyle/>
          <a:p>
            <a:r>
              <a:rPr lang="sk-SK" sz="2800" b="1" dirty="0"/>
              <a:t>Zdroj: Maturita </a:t>
            </a:r>
            <a:r>
              <a:rPr lang="sk-SK" sz="2800" b="1" dirty="0" smtClean="0"/>
              <a:t>2011, </a:t>
            </a:r>
            <a:r>
              <a:rPr lang="sk-SK" sz="2800" b="1" dirty="0"/>
              <a:t>test </a:t>
            </a:r>
            <a:r>
              <a:rPr lang="sk-SK" sz="2800" b="1" dirty="0" smtClean="0"/>
              <a:t>1653 – SJSL</a:t>
            </a:r>
            <a:endParaRPr lang="sk-SK" sz="2800" b="1" dirty="0"/>
          </a:p>
          <a:p>
            <a:r>
              <a:rPr lang="sk-SK" sz="2800" b="1" u="sng" dirty="0" smtClean="0">
                <a:hlinkClick r:id="rId3" action="ppaction://hlinkfile"/>
              </a:rPr>
              <a:t>Úloha 03</a:t>
            </a:r>
            <a:endParaRPr lang="sk-SK" sz="2800" b="1" u="sng" dirty="0" smtClean="0"/>
          </a:p>
          <a:p>
            <a:pPr marL="354013" indent="0">
              <a:spcBef>
                <a:spcPts val="0"/>
              </a:spcBef>
              <a:buNone/>
            </a:pPr>
            <a:r>
              <a:rPr lang="sk-SK" sz="2800" b="1" dirty="0" smtClean="0">
                <a:solidFill>
                  <a:srgbClr val="7030A0"/>
                </a:solidFill>
              </a:rPr>
              <a:t>Aká povera sa viaže k vyslobodeniu zakliatej panny </a:t>
            </a:r>
          </a:p>
          <a:p>
            <a:pPr marL="354013" indent="0">
              <a:spcBef>
                <a:spcPts val="0"/>
              </a:spcBef>
              <a:buNone/>
            </a:pPr>
            <a:r>
              <a:rPr lang="sk-SK" sz="2800" b="1" dirty="0" smtClean="0">
                <a:solidFill>
                  <a:srgbClr val="7030A0"/>
                </a:solidFill>
              </a:rPr>
              <a:t>v diele z ukážky 1?</a:t>
            </a:r>
          </a:p>
          <a:p>
            <a:pPr marL="354013" indent="0">
              <a:spcBef>
                <a:spcPts val="0"/>
              </a:spcBef>
              <a:buNone/>
            </a:pPr>
            <a:r>
              <a:rPr lang="sk-SK" sz="2800" b="1" dirty="0" smtClean="0">
                <a:solidFill>
                  <a:srgbClr val="7030A0"/>
                </a:solidFill>
              </a:rPr>
              <a:t>A. Mládenec si musí pri čine naopak obliecť šaty.</a:t>
            </a:r>
          </a:p>
          <a:p>
            <a:pPr marL="354013" indent="0">
              <a:spcBef>
                <a:spcPts val="0"/>
              </a:spcBef>
              <a:buNone/>
            </a:pPr>
            <a:r>
              <a:rPr lang="sk-SK" sz="2800" b="1" dirty="0" smtClean="0">
                <a:solidFill>
                  <a:srgbClr val="7030A0"/>
                </a:solidFill>
              </a:rPr>
              <a:t>B. Panna každú nedeľu čaká na svojho záchrancu.</a:t>
            </a:r>
          </a:p>
          <a:p>
            <a:pPr marL="354013" indent="0">
              <a:spcBef>
                <a:spcPts val="0"/>
              </a:spcBef>
              <a:buNone/>
            </a:pPr>
            <a:r>
              <a:rPr lang="sk-SK" sz="2800" b="1" dirty="0" smtClean="0">
                <a:solidFill>
                  <a:srgbClr val="7030A0"/>
                </a:solidFill>
              </a:rPr>
              <a:t>C. Panna sa odmení za záchranu večnou láskou.</a:t>
            </a:r>
          </a:p>
          <a:p>
            <a:pPr marL="354013" indent="0">
              <a:spcBef>
                <a:spcPts val="0"/>
              </a:spcBef>
              <a:buNone/>
            </a:pPr>
            <a:r>
              <a:rPr lang="sk-SK" sz="2800" b="1" dirty="0" smtClean="0">
                <a:solidFill>
                  <a:srgbClr val="7030A0"/>
                </a:solidFill>
              </a:rPr>
              <a:t>D. Mládenec musí mať so sebou krížik a ruženec.</a:t>
            </a:r>
          </a:p>
        </p:txBody>
      </p:sp>
    </p:spTree>
    <p:extLst>
      <p:ext uri="{BB962C8B-B14F-4D97-AF65-F5344CB8AC3E}">
        <p14:creationId xmlns:p14="http://schemas.microsoft.com/office/powerpoint/2010/main" val="3202307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zatvorených položiek </a:t>
            </a:r>
            <a:b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 – EČ MS</a:t>
            </a:r>
            <a:endParaRPr lang="sk-SK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Zástupný symbol obsahu 5"/>
          <p:cNvSpPr>
            <a:spLocks noGrp="1"/>
          </p:cNvSpPr>
          <p:nvPr>
            <p:ph idx="1"/>
          </p:nvPr>
        </p:nvSpPr>
        <p:spPr>
          <a:xfrm>
            <a:off x="0" y="1196752"/>
            <a:ext cx="9036496" cy="5544616"/>
          </a:xfrm>
        </p:spPr>
        <p:txBody>
          <a:bodyPr>
            <a:normAutofit/>
          </a:bodyPr>
          <a:lstStyle/>
          <a:p>
            <a:pPr marL="182563" indent="-182563"/>
            <a:r>
              <a:rPr lang="sk-SK" sz="2400" b="1" dirty="0"/>
              <a:t>Zdroj: Maturita </a:t>
            </a:r>
            <a:r>
              <a:rPr lang="sk-SK" sz="2400" b="1" dirty="0" smtClean="0"/>
              <a:t>2011, </a:t>
            </a:r>
            <a:r>
              <a:rPr lang="sk-SK" sz="2400" b="1" dirty="0"/>
              <a:t>test </a:t>
            </a:r>
            <a:r>
              <a:rPr lang="sk-SK" sz="2400" b="1" dirty="0" smtClean="0"/>
              <a:t>1653 – SJSL</a:t>
            </a:r>
            <a:endParaRPr lang="sk-SK" sz="2400" b="1" dirty="0"/>
          </a:p>
          <a:p>
            <a:pPr marL="182563" indent="-182563"/>
            <a:r>
              <a:rPr lang="sk-SK" sz="2400" b="1" dirty="0"/>
              <a:t>Úloha </a:t>
            </a:r>
            <a:r>
              <a:rPr lang="sk-SK" sz="2400" b="1" dirty="0" smtClean="0"/>
              <a:t>03</a:t>
            </a:r>
          </a:p>
          <a:p>
            <a:pPr marL="182563" indent="0">
              <a:spcBef>
                <a:spcPts val="0"/>
              </a:spcBef>
              <a:buNone/>
            </a:pPr>
            <a:r>
              <a:rPr lang="sk-SK" sz="2600" b="1" i="1" dirty="0" smtClean="0">
                <a:solidFill>
                  <a:schemeClr val="accent2">
                    <a:lumMod val="75000"/>
                  </a:schemeClr>
                </a:solidFill>
              </a:rPr>
              <a:t>Žiaci mali identifikovať implicitnú </a:t>
            </a:r>
          </a:p>
          <a:p>
            <a:pPr marL="182563" indent="0">
              <a:spcBef>
                <a:spcPts val="0"/>
              </a:spcBef>
              <a:buNone/>
            </a:pPr>
            <a:r>
              <a:rPr lang="sk-SK" sz="2600" b="1" i="1" dirty="0">
                <a:solidFill>
                  <a:schemeClr val="accent2">
                    <a:lumMod val="75000"/>
                  </a:schemeClr>
                </a:solidFill>
              </a:rPr>
              <a:t>i</a:t>
            </a:r>
            <a:r>
              <a:rPr lang="sk-SK" sz="2600" b="1" i="1" dirty="0" smtClean="0">
                <a:solidFill>
                  <a:schemeClr val="accent2">
                    <a:lumMod val="75000"/>
                  </a:schemeClr>
                </a:solidFill>
              </a:rPr>
              <a:t>nformáciu – identifikovať poveru.</a:t>
            </a:r>
          </a:p>
          <a:p>
            <a:pPr marL="182563" indent="0">
              <a:spcBef>
                <a:spcPts val="0"/>
              </a:spcBef>
              <a:buNone/>
            </a:pPr>
            <a:r>
              <a:rPr lang="sk-SK" sz="2600" b="1" i="1" dirty="0" smtClean="0">
                <a:solidFill>
                  <a:schemeClr val="accent2">
                    <a:lumMod val="75000"/>
                  </a:schemeClr>
                </a:solidFill>
              </a:rPr>
              <a:t>Úloha je hodnotená ako ťažká – </a:t>
            </a:r>
          </a:p>
          <a:p>
            <a:pPr marL="182563" indent="0">
              <a:spcBef>
                <a:spcPts val="0"/>
              </a:spcBef>
              <a:buNone/>
            </a:pPr>
            <a:r>
              <a:rPr lang="sk-SK" sz="2600" b="1" i="1" dirty="0" smtClean="0">
                <a:solidFill>
                  <a:schemeClr val="accent2">
                    <a:lumMod val="75000"/>
                  </a:schemeClr>
                </a:solidFill>
              </a:rPr>
              <a:t>robila výrazné problémy aj </a:t>
            </a:r>
          </a:p>
          <a:p>
            <a:pPr marL="182563" indent="0">
              <a:spcBef>
                <a:spcPts val="0"/>
              </a:spcBef>
              <a:buNone/>
            </a:pPr>
            <a:r>
              <a:rPr lang="sk-SK" sz="2600" b="1" i="1" dirty="0" smtClean="0">
                <a:solidFill>
                  <a:schemeClr val="accent2">
                    <a:lumMod val="75000"/>
                  </a:schemeClr>
                </a:solidFill>
              </a:rPr>
              <a:t>najúspešnejším žiakom.</a:t>
            </a:r>
          </a:p>
        </p:txBody>
      </p:sp>
      <p:pic>
        <p:nvPicPr>
          <p:cNvPr id="7" name="Obrázok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68760"/>
            <a:ext cx="3816424" cy="468052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8" name="Obrázok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69" y="4581128"/>
            <a:ext cx="5125119" cy="18375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9129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457200" y="461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otvorených položiek </a:t>
            </a:r>
            <a:b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</a:t>
            </a:r>
            <a:endParaRPr lang="sk-SK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Zástupný symbol obsahu 5"/>
          <p:cNvSpPr>
            <a:spLocks noGrp="1"/>
          </p:cNvSpPr>
          <p:nvPr>
            <p:ph idx="1"/>
          </p:nvPr>
        </p:nvSpPr>
        <p:spPr>
          <a:xfrm>
            <a:off x="0" y="1268760"/>
            <a:ext cx="9144000" cy="5589240"/>
          </a:xfrm>
        </p:spPr>
        <p:txBody>
          <a:bodyPr>
            <a:normAutofit lnSpcReduction="10000"/>
          </a:bodyPr>
          <a:lstStyle/>
          <a:p>
            <a:pPr marL="182563" indent="-182563"/>
            <a:r>
              <a:rPr lang="sk-SK" sz="2800" b="1" dirty="0"/>
              <a:t>Zdroj: Maturita </a:t>
            </a:r>
            <a:r>
              <a:rPr lang="sk-SK" sz="2800" b="1" dirty="0" smtClean="0"/>
              <a:t>2011, </a:t>
            </a:r>
            <a:r>
              <a:rPr lang="sk-SK" sz="2800" b="1" dirty="0"/>
              <a:t>test </a:t>
            </a:r>
            <a:r>
              <a:rPr lang="sk-SK" sz="2800" b="1" dirty="0" smtClean="0"/>
              <a:t>1653 – SJSL</a:t>
            </a:r>
            <a:endParaRPr lang="sk-SK" sz="2800" b="1" dirty="0"/>
          </a:p>
          <a:p>
            <a:pPr marL="182563" indent="-182563"/>
            <a:r>
              <a:rPr lang="sk-SK" sz="2800" b="1" u="sng" dirty="0">
                <a:hlinkClick r:id="rId3" action="ppaction://hlinkfile"/>
              </a:rPr>
              <a:t>Úloha </a:t>
            </a:r>
            <a:r>
              <a:rPr lang="sk-SK" sz="2800" b="1" u="sng" dirty="0" smtClean="0">
                <a:hlinkClick r:id="rId3" action="ppaction://hlinkfile"/>
              </a:rPr>
              <a:t>22</a:t>
            </a:r>
            <a:endParaRPr lang="sk-SK" sz="2800" b="1" u="sng" dirty="0" smtClean="0"/>
          </a:p>
          <a:p>
            <a:pPr marL="182563" indent="0">
              <a:spcBef>
                <a:spcPts val="0"/>
              </a:spcBef>
              <a:buNone/>
            </a:pPr>
            <a:r>
              <a:rPr lang="sk-SK" sz="2800" b="1" dirty="0" smtClean="0">
                <a:solidFill>
                  <a:srgbClr val="7030A0"/>
                </a:solidFill>
              </a:rPr>
              <a:t>Vypíšte z druhého odseku </a:t>
            </a:r>
          </a:p>
          <a:p>
            <a:pPr marL="182563" indent="0">
              <a:spcBef>
                <a:spcPts val="0"/>
              </a:spcBef>
              <a:buNone/>
            </a:pPr>
            <a:r>
              <a:rPr lang="sk-SK" sz="2800" b="1" dirty="0" smtClean="0">
                <a:solidFill>
                  <a:srgbClr val="7030A0"/>
                </a:solidFill>
              </a:rPr>
              <a:t>ukážky 3 slovo, ktoré autor </a:t>
            </a:r>
          </a:p>
          <a:p>
            <a:pPr marL="182563" indent="0">
              <a:spcBef>
                <a:spcPts val="0"/>
              </a:spcBef>
              <a:buNone/>
            </a:pPr>
            <a:r>
              <a:rPr lang="sk-SK" sz="2800" b="1" dirty="0" smtClean="0">
                <a:solidFill>
                  <a:srgbClr val="7030A0"/>
                </a:solidFill>
              </a:rPr>
              <a:t>použil ironicky</a:t>
            </a:r>
            <a:r>
              <a:rPr lang="sk-SK" sz="2800" dirty="0" smtClean="0">
                <a:solidFill>
                  <a:srgbClr val="7030A0"/>
                </a:solidFill>
              </a:rPr>
              <a:t>.</a:t>
            </a:r>
          </a:p>
          <a:p>
            <a:pPr marL="182563" indent="0">
              <a:spcBef>
                <a:spcPts val="0"/>
              </a:spcBef>
              <a:buNone/>
            </a:pPr>
            <a:r>
              <a:rPr lang="sk-SK" sz="2600" b="1" dirty="0" smtClean="0">
                <a:solidFill>
                  <a:srgbClr val="7030A0"/>
                </a:solidFill>
              </a:rPr>
              <a:t>Správna odpoveď je </a:t>
            </a:r>
          </a:p>
          <a:p>
            <a:pPr marL="182563" indent="0">
              <a:spcBef>
                <a:spcPts val="0"/>
              </a:spcBef>
              <a:buNone/>
            </a:pPr>
            <a:r>
              <a:rPr lang="sk-SK" sz="2600" b="1" i="1" dirty="0" smtClean="0">
                <a:solidFill>
                  <a:srgbClr val="FF0000"/>
                </a:solidFill>
              </a:rPr>
              <a:t>poďakoval sa</a:t>
            </a:r>
            <a:r>
              <a:rPr lang="sk-SK" sz="2600" b="1" dirty="0" smtClean="0">
                <a:solidFill>
                  <a:srgbClr val="7030A0"/>
                </a:solidFill>
              </a:rPr>
              <a:t>.</a:t>
            </a:r>
          </a:p>
          <a:p>
            <a:pPr marL="182563" indent="0">
              <a:spcBef>
                <a:spcPts val="0"/>
              </a:spcBef>
              <a:buNone/>
            </a:pPr>
            <a:endParaRPr lang="sk-SK" sz="2600" b="1" dirty="0" smtClean="0">
              <a:solidFill>
                <a:srgbClr val="7030A0"/>
              </a:solidFill>
            </a:endParaRPr>
          </a:p>
          <a:p>
            <a:pPr marL="182563" indent="0">
              <a:spcBef>
                <a:spcPts val="0"/>
              </a:spcBef>
              <a:buNone/>
            </a:pPr>
            <a:r>
              <a:rPr lang="sk-SK" sz="2800" b="1" i="1" dirty="0" smtClean="0">
                <a:solidFill>
                  <a:schemeClr val="accent2">
                    <a:lumMod val="75000"/>
                  </a:schemeClr>
                </a:solidFill>
              </a:rPr>
              <a:t>Úloha si vyžadovala </a:t>
            </a:r>
          </a:p>
          <a:p>
            <a:pPr marL="182563" indent="0">
              <a:spcBef>
                <a:spcPts val="0"/>
              </a:spcBef>
              <a:buNone/>
            </a:pPr>
            <a:r>
              <a:rPr lang="sk-SK" sz="2800" b="1" i="1" dirty="0" smtClean="0">
                <a:solidFill>
                  <a:schemeClr val="accent2">
                    <a:lumMod val="75000"/>
                  </a:schemeClr>
                </a:solidFill>
              </a:rPr>
              <a:t>dôkladné porozumenie, </a:t>
            </a:r>
          </a:p>
          <a:p>
            <a:pPr marL="182563" indent="0">
              <a:spcBef>
                <a:spcPts val="0"/>
              </a:spcBef>
              <a:buNone/>
            </a:pPr>
            <a:r>
              <a:rPr lang="sk-SK" sz="2800" b="1" i="1" dirty="0" smtClean="0">
                <a:solidFill>
                  <a:schemeClr val="accent2">
                    <a:lumMod val="75000"/>
                  </a:schemeClr>
                </a:solidFill>
              </a:rPr>
              <a:t>hodnotená bola ako </a:t>
            </a:r>
          </a:p>
          <a:p>
            <a:pPr marL="182563" indent="0">
              <a:spcBef>
                <a:spcPts val="0"/>
              </a:spcBef>
              <a:buNone/>
            </a:pPr>
            <a:r>
              <a:rPr lang="sk-SK" sz="2800" b="1" i="1" dirty="0">
                <a:solidFill>
                  <a:schemeClr val="accent2">
                    <a:lumMod val="75000"/>
                  </a:schemeClr>
                </a:solidFill>
              </a:rPr>
              <a:t>e</a:t>
            </a:r>
            <a:r>
              <a:rPr lang="sk-SK" sz="2800" b="1" i="1" dirty="0" smtClean="0">
                <a:solidFill>
                  <a:schemeClr val="accent2">
                    <a:lumMod val="75000"/>
                  </a:schemeClr>
                </a:solidFill>
              </a:rPr>
              <a:t>xtrémne ťažká úloha, </a:t>
            </a:r>
          </a:p>
          <a:p>
            <a:pPr marL="182563" indent="0">
              <a:spcBef>
                <a:spcPts val="0"/>
              </a:spcBef>
              <a:buNone/>
            </a:pPr>
            <a:r>
              <a:rPr lang="sk-SK" sz="2800" b="1" i="1" dirty="0" smtClean="0">
                <a:solidFill>
                  <a:schemeClr val="accent2">
                    <a:lumMod val="75000"/>
                  </a:schemeClr>
                </a:solidFill>
              </a:rPr>
              <a:t>slabo rozlíšila výkon žiakov</a:t>
            </a:r>
          </a:p>
          <a:p>
            <a:pPr marL="182563" indent="0">
              <a:spcBef>
                <a:spcPts val="0"/>
              </a:spcBef>
              <a:buNone/>
            </a:pPr>
            <a:r>
              <a:rPr lang="sk-SK" sz="2800" b="1" i="1" dirty="0" smtClean="0">
                <a:solidFill>
                  <a:schemeClr val="accent2">
                    <a:lumMod val="75000"/>
                  </a:schemeClr>
                </a:solidFill>
              </a:rPr>
              <a:t> – aj slabší, aj úspešnejší žiaci mali s jej riešením problémy.</a:t>
            </a:r>
            <a:endParaRPr lang="sk-SK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Obrázok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772816"/>
            <a:ext cx="4716016" cy="4464496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590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Ukážka analýzy otvorených položiek </a:t>
            </a:r>
            <a:b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 čitateľskej gramotnosti – EČ MS</a:t>
            </a:r>
            <a:endParaRPr lang="sk-SK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Zástupný symbol obsahu 5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141168"/>
          </a:xfrm>
        </p:spPr>
        <p:txBody>
          <a:bodyPr>
            <a:normAutofit/>
          </a:bodyPr>
          <a:lstStyle/>
          <a:p>
            <a:pPr marL="0" indent="182563"/>
            <a:r>
              <a:rPr lang="sk-SK" sz="2800" b="1" dirty="0"/>
              <a:t>Zdroj: Maturita </a:t>
            </a:r>
            <a:r>
              <a:rPr lang="sk-SK" sz="2800" b="1" dirty="0" smtClean="0"/>
              <a:t>2011, </a:t>
            </a:r>
            <a:r>
              <a:rPr lang="sk-SK" sz="2800" b="1" dirty="0"/>
              <a:t>test </a:t>
            </a:r>
            <a:r>
              <a:rPr lang="sk-SK" sz="2800" b="1" dirty="0" smtClean="0"/>
              <a:t>1653 – SJSL</a:t>
            </a:r>
            <a:endParaRPr lang="sk-SK" sz="2800" b="1" dirty="0"/>
          </a:p>
          <a:p>
            <a:pPr marL="0" indent="182563"/>
            <a:r>
              <a:rPr lang="sk-SK" sz="2800" b="1" u="sng" dirty="0">
                <a:hlinkClick r:id="rId3" action="ppaction://hlinkfile"/>
              </a:rPr>
              <a:t>Úloha </a:t>
            </a:r>
            <a:r>
              <a:rPr lang="sk-SK" sz="2800" b="1" u="sng" dirty="0" smtClean="0">
                <a:hlinkClick r:id="rId3" action="ppaction://hlinkfile"/>
              </a:rPr>
              <a:t>31</a:t>
            </a:r>
            <a:endParaRPr lang="sk-SK" sz="2800" b="1" u="sng" dirty="0" smtClean="0"/>
          </a:p>
          <a:p>
            <a:pPr marL="182563" indent="0">
              <a:spcBef>
                <a:spcPts val="0"/>
              </a:spcBef>
              <a:buNone/>
            </a:pPr>
            <a:r>
              <a:rPr lang="sk-SK" sz="2800" b="1" dirty="0" smtClean="0">
                <a:solidFill>
                  <a:srgbClr val="7030A0"/>
                </a:solidFill>
              </a:rPr>
              <a:t>Autor textu ukážky 4 </a:t>
            </a:r>
          </a:p>
          <a:p>
            <a:pPr marL="182563" indent="0">
              <a:spcBef>
                <a:spcPts val="0"/>
              </a:spcBef>
              <a:buNone/>
            </a:pPr>
            <a:r>
              <a:rPr lang="sk-SK" sz="2800" b="1" dirty="0" smtClean="0">
                <a:solidFill>
                  <a:srgbClr val="7030A0"/>
                </a:solidFill>
              </a:rPr>
              <a:t>nazval Jozefa Maka: </a:t>
            </a:r>
          </a:p>
          <a:p>
            <a:pPr marL="182563" indent="0">
              <a:spcBef>
                <a:spcPts val="0"/>
              </a:spcBef>
              <a:buNone/>
            </a:pPr>
            <a:r>
              <a:rPr lang="sk-SK" sz="2800" b="1" i="1" dirty="0" smtClean="0">
                <a:solidFill>
                  <a:srgbClr val="7030A0"/>
                </a:solidFill>
              </a:rPr>
              <a:t>človek-</a:t>
            </a:r>
            <a:r>
              <a:rPr lang="sk-SK" sz="2800" dirty="0" smtClean="0"/>
              <a:t>                       </a:t>
            </a:r>
            <a:r>
              <a:rPr lang="sk-SK" sz="2800" dirty="0" smtClean="0">
                <a:solidFill>
                  <a:srgbClr val="7030A0"/>
                </a:solidFill>
              </a:rPr>
              <a:t>.</a:t>
            </a:r>
          </a:p>
          <a:p>
            <a:pPr marL="182563" indent="0">
              <a:spcBef>
                <a:spcPts val="0"/>
              </a:spcBef>
              <a:buNone/>
            </a:pPr>
            <a:r>
              <a:rPr lang="sk-SK" sz="2600" b="1" dirty="0" smtClean="0">
                <a:solidFill>
                  <a:srgbClr val="7030A0"/>
                </a:solidFill>
              </a:rPr>
              <a:t>Správna odpoveď je </a:t>
            </a:r>
            <a:r>
              <a:rPr lang="sk-SK" sz="2600" b="1" i="1" dirty="0" smtClean="0">
                <a:solidFill>
                  <a:srgbClr val="FF0000"/>
                </a:solidFill>
              </a:rPr>
              <a:t>milión (si)</a:t>
            </a:r>
            <a:r>
              <a:rPr lang="sk-SK" sz="2600" b="1" dirty="0" smtClean="0">
                <a:solidFill>
                  <a:srgbClr val="7030A0"/>
                </a:solidFill>
              </a:rPr>
              <a:t>.</a:t>
            </a:r>
          </a:p>
          <a:p>
            <a:pPr marL="182563" indent="0">
              <a:spcBef>
                <a:spcPts val="0"/>
              </a:spcBef>
              <a:buNone/>
            </a:pPr>
            <a:endParaRPr lang="sk-SK" sz="28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182563" indent="0">
              <a:spcBef>
                <a:spcPts val="0"/>
              </a:spcBef>
              <a:buNone/>
            </a:pPr>
            <a:r>
              <a:rPr lang="sk-SK" sz="2800" b="1" i="1" dirty="0" smtClean="0">
                <a:solidFill>
                  <a:schemeClr val="accent2">
                    <a:lumMod val="75000"/>
                  </a:schemeClr>
                </a:solidFill>
              </a:rPr>
              <a:t>Úloha dobre rozlíšila výkon</a:t>
            </a:r>
          </a:p>
          <a:p>
            <a:pPr marL="182563" indent="0">
              <a:spcBef>
                <a:spcPts val="0"/>
              </a:spcBef>
              <a:buNone/>
            </a:pPr>
            <a:r>
              <a:rPr lang="sk-SK" sz="2800" b="1" i="1" dirty="0">
                <a:solidFill>
                  <a:schemeClr val="accent2">
                    <a:lumMod val="75000"/>
                  </a:schemeClr>
                </a:solidFill>
              </a:rPr>
              <a:t>ž</a:t>
            </a:r>
            <a:r>
              <a:rPr lang="sk-SK" sz="2800" b="1" i="1" dirty="0" smtClean="0">
                <a:solidFill>
                  <a:schemeClr val="accent2">
                    <a:lumMod val="75000"/>
                  </a:schemeClr>
                </a:solidFill>
              </a:rPr>
              <a:t>iakov – od slabších po</a:t>
            </a:r>
          </a:p>
          <a:p>
            <a:pPr marL="182563" indent="0">
              <a:spcBef>
                <a:spcPts val="0"/>
              </a:spcBef>
              <a:buNone/>
            </a:pPr>
            <a:r>
              <a:rPr lang="sk-SK" sz="2800" b="1" i="1" dirty="0">
                <a:solidFill>
                  <a:schemeClr val="accent2">
                    <a:lumMod val="75000"/>
                  </a:schemeClr>
                </a:solidFill>
              </a:rPr>
              <a:t>n</a:t>
            </a:r>
            <a:r>
              <a:rPr lang="sk-SK" sz="2800" b="1" i="1" dirty="0" smtClean="0">
                <a:solidFill>
                  <a:schemeClr val="accent2">
                    <a:lumMod val="75000"/>
                  </a:schemeClr>
                </a:solidFill>
              </a:rPr>
              <a:t>ajúspešnejších.  </a:t>
            </a:r>
            <a:endParaRPr lang="sk-SK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Obdĺžnik 1"/>
          <p:cNvSpPr/>
          <p:nvPr/>
        </p:nvSpPr>
        <p:spPr>
          <a:xfrm>
            <a:off x="1619672" y="3489264"/>
            <a:ext cx="1800200" cy="352656"/>
          </a:xfrm>
          <a:prstGeom prst="rect">
            <a:avLst/>
          </a:prstGeom>
          <a:solidFill>
            <a:schemeClr val="bg1">
              <a:lumMod val="65000"/>
            </a:schemeClr>
          </a:solidFill>
          <a:ln cmpd="dbl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7" name="Obrázok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10199"/>
            <a:ext cx="4423623" cy="4387153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9555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024"/>
            <a:ext cx="9144000" cy="6858000"/>
          </a:xfrm>
          <a:prstGeom prst="rect">
            <a:avLst/>
          </a:prstGeom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276872"/>
          </a:xfrm>
        </p:spPr>
        <p:txBody>
          <a:bodyPr>
            <a:noAutofit/>
          </a:bodyPr>
          <a:lstStyle/>
          <a:p>
            <a:pPr lvl="0"/>
            <a:r>
              <a:rPr lang="sk-SK" sz="7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Ďakujeme za </a:t>
            </a:r>
            <a:r>
              <a:rPr lang="sk-SK" sz="7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pozornosť a spoluprácu!</a:t>
            </a:r>
            <a:endParaRPr lang="sk-SK" sz="7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Zástupný symbol obsahu 1"/>
          <p:cNvSpPr>
            <a:spLocks noGrp="1"/>
          </p:cNvSpPr>
          <p:nvPr>
            <p:ph sz="half" idx="2"/>
          </p:nvPr>
        </p:nvSpPr>
        <p:spPr>
          <a:xfrm>
            <a:off x="120904" y="3068960"/>
            <a:ext cx="8915592" cy="360930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k-SK" b="1" dirty="0" smtClean="0"/>
              <a:t>Zostavovatelia prezentácie:</a:t>
            </a:r>
          </a:p>
          <a:p>
            <a:pPr marL="0" indent="0">
              <a:buNone/>
            </a:pPr>
            <a:r>
              <a:rPr lang="sk-SK" b="1" dirty="0" smtClean="0">
                <a:solidFill>
                  <a:schemeClr val="accent6">
                    <a:lumMod val="50000"/>
                  </a:schemeClr>
                </a:solidFill>
              </a:rPr>
              <a:t>Mgr. Branislav Hudcovský</a:t>
            </a:r>
          </a:p>
          <a:p>
            <a:pPr marL="0" indent="0">
              <a:buNone/>
            </a:pPr>
            <a:r>
              <a:rPr lang="sk-SK" b="1" dirty="0" smtClean="0">
                <a:solidFill>
                  <a:schemeClr val="accent6">
                    <a:lumMod val="50000"/>
                  </a:schemeClr>
                </a:solidFill>
              </a:rPr>
              <a:t>Mgr. Ivana Sorbyová</a:t>
            </a:r>
          </a:p>
          <a:p>
            <a:pPr marL="0" indent="0">
              <a:buNone/>
            </a:pPr>
            <a:r>
              <a:rPr lang="sk-SK" b="1" dirty="0" smtClean="0">
                <a:solidFill>
                  <a:schemeClr val="accent6">
                    <a:lumMod val="50000"/>
                  </a:schemeClr>
                </a:solidFill>
              </a:rPr>
              <a:t>PhDr. Milada Caltíková</a:t>
            </a:r>
          </a:p>
          <a:p>
            <a:pPr marL="0" indent="0">
              <a:buNone/>
            </a:pPr>
            <a:endParaRPr lang="sk-SK" b="1" dirty="0"/>
          </a:p>
          <a:p>
            <a:pPr marL="0" indent="0">
              <a:buNone/>
            </a:pPr>
            <a:r>
              <a:rPr lang="sk-SK" b="1" dirty="0" smtClean="0"/>
              <a:t>Dôležité odkazy:</a:t>
            </a:r>
          </a:p>
          <a:p>
            <a:pPr marL="0" indent="0">
              <a:buNone/>
            </a:pPr>
            <a:r>
              <a:rPr lang="sk-SK" sz="1800" b="1" dirty="0">
                <a:hlinkClick r:id="rId3"/>
              </a:rPr>
              <a:t>http://</a:t>
            </a:r>
            <a:r>
              <a:rPr lang="sk-SK" sz="1800" b="1" dirty="0" smtClean="0">
                <a:hlinkClick r:id="rId3"/>
              </a:rPr>
              <a:t>www.nucem.sk/documents</a:t>
            </a:r>
            <a:r>
              <a:rPr lang="sk-SK" sz="1800" b="1" dirty="0">
                <a:hlinkClick r:id="rId3"/>
              </a:rPr>
              <a:t>//</a:t>
            </a:r>
            <a:r>
              <a:rPr lang="sk-SK" sz="1800" b="1" dirty="0" smtClean="0">
                <a:hlinkClick r:id="rId3"/>
              </a:rPr>
              <a:t>26/testovanie_9_2013/Zbierka_uloh_2012_v58_fin.pdf</a:t>
            </a:r>
            <a:endParaRPr lang="sk-SK" sz="1800" b="1" dirty="0" smtClean="0"/>
          </a:p>
          <a:p>
            <a:pPr marL="0" indent="0">
              <a:buNone/>
            </a:pPr>
            <a:r>
              <a:rPr lang="sk-SK" sz="1800" b="1" dirty="0" smtClean="0">
                <a:hlinkClick r:id="rId4"/>
              </a:rPr>
              <a:t>http</a:t>
            </a:r>
            <a:r>
              <a:rPr lang="sk-SK" sz="1800" b="1" dirty="0">
                <a:hlinkClick r:id="rId4"/>
              </a:rPr>
              <a:t>://vysledky.nucem.sk/</a:t>
            </a:r>
            <a:endParaRPr lang="sk-SK" sz="1800" b="1" dirty="0" smtClean="0"/>
          </a:p>
        </p:txBody>
      </p:sp>
    </p:spTree>
    <p:extLst>
      <p:ext uri="{BB962C8B-B14F-4D97-AF65-F5344CB8AC3E}">
        <p14:creationId xmlns:p14="http://schemas.microsoft.com/office/powerpoint/2010/main" val="4192348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7024"/>
            <a:ext cx="9144000" cy="6885024"/>
          </a:xfrm>
          <a:prstGeom prst="rect">
            <a:avLst/>
          </a:prstGeom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1052736"/>
          </a:xfrm>
        </p:spPr>
        <p:txBody>
          <a:bodyPr>
            <a:noAutofit/>
          </a:bodyPr>
          <a:lstStyle/>
          <a:p>
            <a:pPr lvl="0" algn="l"/>
            <a:r>
              <a:rPr lang="sk-SK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Literatúra</a:t>
            </a:r>
            <a:endParaRPr lang="sk-SK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Zástupný symbol obsahu 1"/>
          <p:cNvSpPr>
            <a:spLocks noGrp="1"/>
          </p:cNvSpPr>
          <p:nvPr>
            <p:ph sz="half" idx="2"/>
          </p:nvPr>
        </p:nvSpPr>
        <p:spPr>
          <a:xfrm>
            <a:off x="120904" y="1124744"/>
            <a:ext cx="9023096" cy="5706232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sk-SK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Zbierka uvoľnených úloh z testovania matematickej a čitateľskej gramotnosti pre 2. stupeň základných škôl. </a:t>
            </a:r>
            <a:r>
              <a:rPr lang="sk-SK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Dostupné na: </a:t>
            </a:r>
            <a:r>
              <a:rPr lang="sk-SK" sz="1600" b="1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</a:t>
            </a:r>
            <a:r>
              <a:rPr lang="sk-SK" sz="1600" b="1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://www.nucem.sk/documents//26/testovanie_9_2013/Zbierka_uloh_2012_v58_fin.pdf</a:t>
            </a:r>
            <a:endParaRPr lang="sk-SK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Palacková, A.: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Správa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 výsledkoch externej časti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 písomnej formy internej časti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maturitnej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skúšky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zo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slovenského jazyka a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literatúry. In: </a:t>
            </a:r>
            <a:r>
              <a:rPr lang="sk-SK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Maturita 2013.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Bratislava: NÚCEM, 2013.</a:t>
            </a:r>
          </a:p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sk-SK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Péteryová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, E.:</a:t>
            </a:r>
            <a:r>
              <a:rPr lang="sk-SK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Správa o výsledkoch externej časti a písomnej formy internej časti maturitnej skúšky zo slovenského jazyka a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slovenskej literatúry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. In: </a:t>
            </a:r>
            <a:r>
              <a:rPr lang="sk-SK" sz="2400" i="1" dirty="0">
                <a:latin typeface="Arial" panose="020B0604020202020204" pitchFamily="34" charset="0"/>
                <a:cs typeface="Arial" panose="020B0604020202020204" pitchFamily="34" charset="0"/>
              </a:rPr>
              <a:t>Maturita </a:t>
            </a:r>
            <a:r>
              <a:rPr lang="sk-SK" sz="2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2011.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sk-SK" sz="2400" dirty="0">
                <a:latin typeface="Arial" panose="020B0604020202020204" pitchFamily="34" charset="0"/>
                <a:cs typeface="Arial" panose="020B0604020202020204" pitchFamily="34" charset="0"/>
              </a:rPr>
              <a:t>Bratislava: NÚCEM, </a:t>
            </a:r>
            <a:r>
              <a:rPr lang="sk-SK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2011.</a:t>
            </a:r>
            <a:endParaRPr lang="sk-SK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sk-SK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sk-SK" b="1" dirty="0" smtClean="0"/>
              <a:t>Dôležité odkazy:</a:t>
            </a:r>
          </a:p>
          <a:p>
            <a:pPr marL="0" indent="0">
              <a:buNone/>
            </a:pPr>
            <a:r>
              <a:rPr lang="sk-SK" sz="1800" b="1" dirty="0" smtClean="0">
                <a:hlinkClick r:id="rId5"/>
              </a:rPr>
              <a:t>http</a:t>
            </a:r>
            <a:r>
              <a:rPr lang="sk-SK" sz="1800" b="1" dirty="0">
                <a:hlinkClick r:id="rId5"/>
              </a:rPr>
              <a:t>://vysledky.nucem.sk/</a:t>
            </a:r>
            <a:endParaRPr lang="sk-SK" sz="1800" b="1" dirty="0" smtClean="0"/>
          </a:p>
        </p:txBody>
      </p:sp>
    </p:spTree>
    <p:extLst>
      <p:ext uri="{BB962C8B-B14F-4D97-AF65-F5344CB8AC3E}">
        <p14:creationId xmlns:p14="http://schemas.microsoft.com/office/powerpoint/2010/main" val="243798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024"/>
            <a:ext cx="9144000" cy="6858000"/>
          </a:xfrm>
          <a:prstGeom prst="rect">
            <a:avLst/>
          </a:prstGeom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276872"/>
          </a:xfrm>
        </p:spPr>
        <p:txBody>
          <a:bodyPr>
            <a:noAutofit/>
          </a:bodyPr>
          <a:lstStyle/>
          <a:p>
            <a:pPr lvl="0"/>
            <a:r>
              <a:rPr lang="sk-SK" sz="7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Ďakujeme za pozornosť.</a:t>
            </a:r>
            <a:endParaRPr lang="sk-SK" sz="7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Zástupný symbol obsahu 1"/>
          <p:cNvSpPr>
            <a:spLocks noGrp="1"/>
          </p:cNvSpPr>
          <p:nvPr>
            <p:ph sz="half" idx="2"/>
          </p:nvPr>
        </p:nvSpPr>
        <p:spPr>
          <a:xfrm>
            <a:off x="120904" y="2204864"/>
            <a:ext cx="8915592" cy="44734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k-SK" b="1" dirty="0" smtClean="0"/>
              <a:t>Zostavovatelia prezentácie:</a:t>
            </a:r>
          </a:p>
          <a:p>
            <a:pPr marL="0" indent="0">
              <a:buNone/>
            </a:pPr>
            <a:r>
              <a:rPr lang="sk-SK" b="1" dirty="0" smtClean="0"/>
              <a:t>Mgr. Branislav Hudcovský</a:t>
            </a:r>
          </a:p>
          <a:p>
            <a:pPr marL="0" indent="0">
              <a:buNone/>
            </a:pPr>
            <a:r>
              <a:rPr lang="sk-SK" b="1" dirty="0" smtClean="0"/>
              <a:t>Mgr. Ivana Sorbyová</a:t>
            </a:r>
          </a:p>
          <a:p>
            <a:pPr marL="0" indent="0">
              <a:buNone/>
            </a:pPr>
            <a:r>
              <a:rPr lang="sk-SK" b="1" dirty="0" smtClean="0"/>
              <a:t>PhDr. Milada Caltíková</a:t>
            </a:r>
          </a:p>
          <a:p>
            <a:pPr marL="0" indent="0">
              <a:buNone/>
            </a:pPr>
            <a:endParaRPr lang="sk-SK" b="1" dirty="0"/>
          </a:p>
          <a:p>
            <a:pPr marL="0" indent="0">
              <a:buNone/>
            </a:pPr>
            <a:r>
              <a:rPr lang="sk-SK" b="1" dirty="0" smtClean="0"/>
              <a:t>Dôležité odkazy:</a:t>
            </a:r>
          </a:p>
          <a:p>
            <a:pPr marL="0" indent="0">
              <a:buNone/>
            </a:pPr>
            <a:r>
              <a:rPr lang="sk-SK" sz="1800" b="1" dirty="0">
                <a:hlinkClick r:id="rId3"/>
              </a:rPr>
              <a:t>http://</a:t>
            </a:r>
            <a:r>
              <a:rPr lang="sk-SK" sz="1800" b="1" dirty="0" smtClean="0">
                <a:hlinkClick r:id="rId3"/>
              </a:rPr>
              <a:t>www.nucem.sk/documents</a:t>
            </a:r>
            <a:r>
              <a:rPr lang="sk-SK" sz="1800" b="1" dirty="0">
                <a:hlinkClick r:id="rId3"/>
              </a:rPr>
              <a:t>//</a:t>
            </a:r>
            <a:r>
              <a:rPr lang="sk-SK" sz="1800" b="1" dirty="0" smtClean="0">
                <a:hlinkClick r:id="rId3"/>
              </a:rPr>
              <a:t>26/testovanie_9_2013/Zbierka_uloh_2012_v58_fin.pdf</a:t>
            </a:r>
            <a:endParaRPr lang="sk-SK" sz="1800" b="1" dirty="0" smtClean="0"/>
          </a:p>
          <a:p>
            <a:pPr marL="0" indent="0">
              <a:buNone/>
            </a:pPr>
            <a:r>
              <a:rPr lang="sk-SK" sz="1800" b="1" dirty="0" smtClean="0">
                <a:hlinkClick r:id="rId4"/>
              </a:rPr>
              <a:t>http</a:t>
            </a:r>
            <a:r>
              <a:rPr lang="sk-SK" sz="1800" b="1" dirty="0">
                <a:hlinkClick r:id="rId4"/>
              </a:rPr>
              <a:t>://vysledky.nucem.sk/</a:t>
            </a:r>
            <a:endParaRPr lang="sk-SK" sz="1800" b="1" dirty="0" smtClean="0"/>
          </a:p>
        </p:txBody>
      </p:sp>
    </p:spTree>
    <p:extLst>
      <p:ext uri="{BB962C8B-B14F-4D97-AF65-F5344CB8AC3E}">
        <p14:creationId xmlns:p14="http://schemas.microsoft.com/office/powerpoint/2010/main" val="158385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7024"/>
            <a:ext cx="9144000" cy="6885024"/>
          </a:xfrm>
          <a:prstGeom prst="rect">
            <a:avLst/>
          </a:prstGeom>
        </p:spPr>
      </p:pic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645024"/>
          </a:xfrm>
        </p:spPr>
        <p:txBody>
          <a:bodyPr>
            <a:noAutofit/>
          </a:bodyPr>
          <a:lstStyle/>
          <a:p>
            <a:pPr lvl="0"/>
            <a:r>
              <a:rPr lang="sk-SK" sz="7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Ďakujeme za pozornosť.</a:t>
            </a:r>
            <a:endParaRPr lang="sk-SK" sz="7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Zástupný symbol obsahu 1"/>
          <p:cNvSpPr>
            <a:spLocks noGrp="1"/>
          </p:cNvSpPr>
          <p:nvPr>
            <p:ph sz="half" idx="2"/>
          </p:nvPr>
        </p:nvSpPr>
        <p:spPr>
          <a:xfrm>
            <a:off x="120904" y="3861048"/>
            <a:ext cx="8915592" cy="281722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k-SK" b="1" dirty="0" smtClean="0"/>
              <a:t>Zostavovatelia prezentácie:</a:t>
            </a:r>
          </a:p>
          <a:p>
            <a:pPr marL="0" indent="0">
              <a:buNone/>
            </a:pPr>
            <a:r>
              <a:rPr lang="sk-SK" b="1" dirty="0" smtClean="0"/>
              <a:t>Mgr. Branislav Hudcovský</a:t>
            </a:r>
          </a:p>
          <a:p>
            <a:pPr marL="0" indent="0">
              <a:buNone/>
            </a:pPr>
            <a:r>
              <a:rPr lang="sk-SK" b="1" dirty="0" smtClean="0"/>
              <a:t>Mgr. Ivana Sorbyová</a:t>
            </a:r>
          </a:p>
          <a:p>
            <a:pPr marL="0" indent="0">
              <a:buNone/>
            </a:pPr>
            <a:r>
              <a:rPr lang="sk-SK" b="1" dirty="0" smtClean="0"/>
              <a:t>PhDr. Milada Caltíková</a:t>
            </a:r>
          </a:p>
          <a:p>
            <a:pPr marL="0" indent="0">
              <a:buNone/>
            </a:pPr>
            <a:endParaRPr lang="sk-SK" b="1" dirty="0" smtClean="0"/>
          </a:p>
          <a:p>
            <a:pPr marL="0" indent="0" algn="ctr">
              <a:buNone/>
            </a:pPr>
            <a:r>
              <a:rPr lang="sk-SK" b="1" dirty="0" smtClean="0"/>
              <a:t>NÚCEM, Bratislava, 2014</a:t>
            </a:r>
            <a:endParaRPr lang="sk-SK" b="1" dirty="0"/>
          </a:p>
          <a:p>
            <a:pPr marL="0" indent="0">
              <a:buNone/>
            </a:pPr>
            <a:endParaRPr lang="sk-SK" sz="1800" b="1" dirty="0" smtClean="0"/>
          </a:p>
        </p:txBody>
      </p:sp>
    </p:spTree>
    <p:extLst>
      <p:ext uri="{BB962C8B-B14F-4D97-AF65-F5344CB8AC3E}">
        <p14:creationId xmlns:p14="http://schemas.microsoft.com/office/powerpoint/2010/main" val="14268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Prvotné vyhodnotenie</a:t>
            </a:r>
            <a:endParaRPr lang="sk-SK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sk-SK" sz="3600" b="1" dirty="0" smtClean="0">
                <a:solidFill>
                  <a:srgbClr val="FF0000"/>
                </a:solidFill>
              </a:rPr>
              <a:t> Položková analýza: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sk-SK" sz="3200" b="1" dirty="0" smtClean="0"/>
              <a:t>obťažnosť,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sk-SK" sz="3200" b="1" dirty="0" smtClean="0"/>
              <a:t>citlivosť,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sk-SK" sz="3200" b="1" dirty="0" smtClean="0"/>
              <a:t>neriešenosť,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sk-SK" sz="3200" b="1" dirty="0" smtClean="0"/>
              <a:t>medzipoložková korelácia (tesnosť vzťahu).</a:t>
            </a:r>
            <a:endParaRPr lang="sk-SK" sz="3200" b="1" dirty="0"/>
          </a:p>
          <a:p>
            <a:pPr marL="460375" lvl="1" indent="-457200">
              <a:buFont typeface="Wingdings" panose="05000000000000000000" pitchFamily="2" charset="2"/>
              <a:buChar char="Ø"/>
            </a:pPr>
            <a:r>
              <a:rPr lang="sk-SK" sz="3600" b="1" dirty="0" smtClean="0">
                <a:solidFill>
                  <a:srgbClr val="FF0000"/>
                </a:solidFill>
              </a:rPr>
              <a:t>Analýza </a:t>
            </a:r>
            <a:r>
              <a:rPr lang="sk-SK" sz="3600" b="1" dirty="0" err="1" smtClean="0">
                <a:solidFill>
                  <a:srgbClr val="FF0000"/>
                </a:solidFill>
              </a:rPr>
              <a:t>distraktorov</a:t>
            </a:r>
            <a:r>
              <a:rPr lang="sk-SK" sz="3600" b="1" dirty="0" smtClean="0">
                <a:solidFill>
                  <a:srgbClr val="FF0000"/>
                </a:solidFill>
              </a:rPr>
              <a:t> </a:t>
            </a:r>
            <a:r>
              <a:rPr lang="sk-SK" sz="3200" b="1" dirty="0" smtClean="0"/>
              <a:t>– pri zatvorených úlohách</a:t>
            </a:r>
            <a:endParaRPr lang="sk-SK" sz="32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63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9471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Druhotné vyhodnotenie</a:t>
            </a:r>
            <a:endParaRPr lang="sk-SK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k-SK" b="1" dirty="0" smtClean="0"/>
              <a:t>Počty a rozdiely podľa: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sk-SK" sz="2800" b="1" dirty="0">
                <a:solidFill>
                  <a:srgbClr val="FF0000"/>
                </a:solidFill>
              </a:rPr>
              <a:t>p</a:t>
            </a:r>
            <a:r>
              <a:rPr lang="sk-SK" sz="2800" b="1" dirty="0" smtClean="0">
                <a:solidFill>
                  <a:srgbClr val="FF0000"/>
                </a:solidFill>
              </a:rPr>
              <a:t>ohlavia</a:t>
            </a:r>
            <a:endParaRPr lang="sk-SK" sz="2800" b="1" dirty="0">
              <a:solidFill>
                <a:srgbClr val="FF0000"/>
              </a:solidFill>
            </a:endParaRPr>
          </a:p>
          <a:p>
            <a:pPr lvl="2">
              <a:buFont typeface="Wingdings" panose="05000000000000000000" pitchFamily="2" charset="2"/>
              <a:buChar char="q"/>
            </a:pPr>
            <a:r>
              <a:rPr lang="sk-SK" sz="2800" b="1" dirty="0">
                <a:solidFill>
                  <a:srgbClr val="FF0000"/>
                </a:solidFill>
              </a:rPr>
              <a:t>z</a:t>
            </a:r>
            <a:r>
              <a:rPr lang="sk-SK" sz="2800" b="1" dirty="0" smtClean="0">
                <a:solidFill>
                  <a:srgbClr val="FF0000"/>
                </a:solidFill>
              </a:rPr>
              <a:t>námky</a:t>
            </a:r>
            <a:endParaRPr lang="sk-SK" sz="2800" b="1" dirty="0">
              <a:solidFill>
                <a:srgbClr val="FF0000"/>
              </a:solidFill>
            </a:endParaRPr>
          </a:p>
          <a:p>
            <a:pPr lvl="2">
              <a:buFont typeface="Wingdings" panose="05000000000000000000" pitchFamily="2" charset="2"/>
              <a:buChar char="q"/>
            </a:pPr>
            <a:r>
              <a:rPr lang="sk-SK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z</a:t>
            </a:r>
            <a:r>
              <a:rPr lang="sk-SK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riaďovateľa</a:t>
            </a:r>
            <a:endParaRPr lang="sk-SK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2">
              <a:buFont typeface="Wingdings" panose="05000000000000000000" pitchFamily="2" charset="2"/>
              <a:buChar char="q"/>
            </a:pPr>
            <a:r>
              <a:rPr lang="sk-SK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k</a:t>
            </a:r>
            <a:r>
              <a:rPr lang="sk-SK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raja</a:t>
            </a:r>
            <a:endParaRPr lang="sk-SK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2">
              <a:buFont typeface="Wingdings" panose="05000000000000000000" pitchFamily="2" charset="2"/>
              <a:buChar char="q"/>
            </a:pPr>
            <a:r>
              <a:rPr lang="sk-SK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druhu </a:t>
            </a:r>
            <a:r>
              <a:rPr lang="sk-SK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školy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sk-SK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v</a:t>
            </a:r>
            <a:r>
              <a:rPr lang="sk-SK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eľkosti </a:t>
            </a:r>
            <a:r>
              <a:rPr lang="sk-SK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školy</a:t>
            </a:r>
          </a:p>
          <a:p>
            <a:pPr lvl="2">
              <a:buFont typeface="Wingdings" panose="05000000000000000000" pitchFamily="2" charset="2"/>
              <a:buChar char="q"/>
            </a:pPr>
            <a:r>
              <a:rPr lang="sk-SK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v</a:t>
            </a:r>
            <a:r>
              <a:rPr lang="sk-SK" sz="2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yučovacieho </a:t>
            </a:r>
            <a:r>
              <a:rPr lang="sk-SK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jazyka</a:t>
            </a:r>
          </a:p>
          <a:p>
            <a:pPr>
              <a:buFont typeface="Wingdings" panose="05000000000000000000" pitchFamily="2" charset="2"/>
              <a:buChar char="q"/>
            </a:pPr>
            <a:endParaRPr lang="sk-SK" sz="2800" b="1" dirty="0"/>
          </a:p>
        </p:txBody>
      </p:sp>
      <p:sp>
        <p:nvSpPr>
          <p:cNvPr id="5" name="Pravá zložená zátvorka 3"/>
          <p:cNvSpPr/>
          <p:nvPr/>
        </p:nvSpPr>
        <p:spPr>
          <a:xfrm>
            <a:off x="4932040" y="3429000"/>
            <a:ext cx="350708" cy="2160240"/>
          </a:xfrm>
          <a:prstGeom prst="rightBrace">
            <a:avLst>
              <a:gd name="adj1" fmla="val 37882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sk-SK" dirty="0">
              <a:solidFill>
                <a:srgbClr val="00CC00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5282748" y="3816622"/>
            <a:ext cx="30598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algn="ctr"/>
            <a:r>
              <a:rPr lang="sk-SK" sz="2800" b="1" dirty="0">
                <a:solidFill>
                  <a:srgbClr val="FF0000"/>
                </a:solidFill>
              </a:rPr>
              <a:t>v projekte ZKV</a:t>
            </a:r>
          </a:p>
          <a:p>
            <a:pPr marL="0" lvl="2" algn="ctr"/>
            <a:r>
              <a:rPr lang="sk-SK" sz="2800" b="1" dirty="0">
                <a:solidFill>
                  <a:srgbClr val="FF0000"/>
                </a:solidFill>
              </a:rPr>
              <a:t>s</a:t>
            </a:r>
            <a:r>
              <a:rPr lang="sk-SK" sz="2800" b="1" dirty="0" smtClean="0">
                <a:solidFill>
                  <a:srgbClr val="FF0000"/>
                </a:solidFill>
              </a:rPr>
              <a:t>a nebude vyhodnocovať </a:t>
            </a:r>
          </a:p>
        </p:txBody>
      </p:sp>
    </p:spTree>
    <p:extLst>
      <p:ext uri="{BB962C8B-B14F-4D97-AF65-F5344CB8AC3E}">
        <p14:creationId xmlns:p14="http://schemas.microsoft.com/office/powerpoint/2010/main" val="25095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Položková analýza – obťažnosť = p (%)</a:t>
            </a:r>
            <a:endParaRPr lang="sk-SK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sz="2800" b="1" dirty="0" smtClean="0">
                <a:solidFill>
                  <a:srgbClr val="002060"/>
                </a:solidFill>
              </a:rPr>
              <a:t>podiel </a:t>
            </a:r>
            <a:r>
              <a:rPr lang="sk-SK" sz="2800" b="1" dirty="0">
                <a:solidFill>
                  <a:srgbClr val="002060"/>
                </a:solidFill>
              </a:rPr>
              <a:t>žiakov, ktorí na položku odpovedali </a:t>
            </a:r>
            <a:r>
              <a:rPr lang="sk-SK" sz="2800" b="1" dirty="0" smtClean="0">
                <a:solidFill>
                  <a:srgbClr val="FF0000"/>
                </a:solidFill>
              </a:rPr>
              <a:t>správne</a:t>
            </a:r>
            <a:r>
              <a:rPr lang="sk-SK" sz="2800" b="1" dirty="0" smtClean="0">
                <a:solidFill>
                  <a:srgbClr val="002060"/>
                </a:solidFill>
              </a:rPr>
              <a:t> </a:t>
            </a:r>
            <a:r>
              <a:rPr lang="sk-SK" sz="2800" b="1" dirty="0">
                <a:solidFill>
                  <a:srgbClr val="002060"/>
                </a:solidFill>
              </a:rPr>
              <a:t>oproti celkovému počtu testovaných žiakov</a:t>
            </a:r>
          </a:p>
          <a:p>
            <a:r>
              <a:rPr lang="sk-SK" sz="2800" b="1" dirty="0" smtClean="0">
                <a:solidFill>
                  <a:srgbClr val="002060"/>
                </a:solidFill>
              </a:rPr>
              <a:t>     0 – nikto </a:t>
            </a:r>
            <a:r>
              <a:rPr lang="sk-SK" sz="2800" b="1" dirty="0">
                <a:solidFill>
                  <a:srgbClr val="002060"/>
                </a:solidFill>
              </a:rPr>
              <a:t>neodpovedal správne</a:t>
            </a:r>
          </a:p>
          <a:p>
            <a:r>
              <a:rPr lang="sk-SK" sz="2800" b="1" dirty="0" smtClean="0">
                <a:solidFill>
                  <a:srgbClr val="002060"/>
                </a:solidFill>
              </a:rPr>
              <a:t>100 – každý </a:t>
            </a:r>
            <a:r>
              <a:rPr lang="sk-SK" sz="2800" b="1" dirty="0">
                <a:solidFill>
                  <a:srgbClr val="002060"/>
                </a:solidFill>
              </a:rPr>
              <a:t>odpovedal správne</a:t>
            </a:r>
          </a:p>
          <a:p>
            <a:endParaRPr lang="sk-SK" dirty="0"/>
          </a:p>
        </p:txBody>
      </p:sp>
      <p:graphicFrame>
        <p:nvGraphicFramePr>
          <p:cNvPr id="5" name="Tabuľk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7797552"/>
              </p:ext>
            </p:extLst>
          </p:nvPr>
        </p:nvGraphicFramePr>
        <p:xfrm>
          <a:off x="827584" y="3717032"/>
          <a:ext cx="7224464" cy="2743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612232"/>
                <a:gridCol w="3612232"/>
              </a:tblGrid>
              <a:tr h="752480">
                <a:tc>
                  <a:txBody>
                    <a:bodyPr/>
                    <a:lstStyle/>
                    <a:p>
                      <a:pPr algn="ctr"/>
                      <a:r>
                        <a:rPr lang="sk-SK" sz="22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Hodnota p (%)</a:t>
                      </a:r>
                      <a:endParaRPr lang="sk-SK" sz="2200" b="1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200" b="1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Úroveň obťažnosti položky</a:t>
                      </a:r>
                      <a:endParaRPr lang="sk-SK" sz="2200" b="1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k-SK" sz="2000" dirty="0" smtClean="0">
                          <a:solidFill>
                            <a:srgbClr val="FF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&lt;0; 20&gt;</a:t>
                      </a:r>
                      <a:endParaRPr lang="sk-SK" sz="2000" dirty="0">
                        <a:solidFill>
                          <a:srgbClr val="FF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000" dirty="0" smtClean="0">
                          <a:solidFill>
                            <a:srgbClr val="FF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veľmi obťažná</a:t>
                      </a:r>
                      <a:endParaRPr lang="sk-SK" sz="2000" dirty="0">
                        <a:solidFill>
                          <a:srgbClr val="FF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k-SK" sz="2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(20; 40&gt;</a:t>
                      </a:r>
                      <a:endParaRPr lang="sk-SK" sz="20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obťažná</a:t>
                      </a:r>
                      <a:endParaRPr lang="sk-SK" sz="20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k-SK" sz="2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(40;</a:t>
                      </a:r>
                      <a:r>
                        <a:rPr lang="sk-SK" sz="2000" baseline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60&gt;</a:t>
                      </a:r>
                      <a:endParaRPr lang="sk-SK" sz="20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stredne obťažná</a:t>
                      </a:r>
                      <a:endParaRPr lang="sk-SK" sz="20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k-SK" sz="2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(60; 80&gt;</a:t>
                      </a:r>
                      <a:endParaRPr lang="sk-SK" sz="20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ľahká</a:t>
                      </a:r>
                      <a:endParaRPr lang="sk-SK" sz="20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k-SK" sz="2000" dirty="0" smtClean="0">
                          <a:solidFill>
                            <a:srgbClr val="FF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(80; 100&gt;</a:t>
                      </a:r>
                      <a:endParaRPr lang="sk-SK" sz="2000" dirty="0">
                        <a:solidFill>
                          <a:srgbClr val="FF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k-SK" sz="2000" dirty="0" smtClean="0">
                          <a:solidFill>
                            <a:srgbClr val="FF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veľmi ľahká</a:t>
                      </a:r>
                      <a:endParaRPr lang="sk-SK" sz="2000" dirty="0">
                        <a:solidFill>
                          <a:srgbClr val="FF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014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Položková analýza – citlivosť </a:t>
            </a:r>
            <a:endParaRPr lang="sk-SK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k-SK" sz="3600" b="1" dirty="0" smtClean="0">
                <a:solidFill>
                  <a:srgbClr val="002060"/>
                </a:solidFill>
              </a:rPr>
              <a:t>žiaci sú zoradení </a:t>
            </a:r>
            <a:r>
              <a:rPr lang="sk-SK" sz="3600" b="1" dirty="0">
                <a:solidFill>
                  <a:srgbClr val="002060"/>
                </a:solidFill>
              </a:rPr>
              <a:t>podľa úspešnosti</a:t>
            </a:r>
          </a:p>
          <a:p>
            <a:r>
              <a:rPr lang="sk-SK" sz="3600" b="1" dirty="0">
                <a:solidFill>
                  <a:srgbClr val="002060"/>
                </a:solidFill>
              </a:rPr>
              <a:t>r</a:t>
            </a:r>
            <a:r>
              <a:rPr lang="sk-SK" sz="3600" b="1" dirty="0" smtClean="0">
                <a:solidFill>
                  <a:srgbClr val="002060"/>
                </a:solidFill>
              </a:rPr>
              <a:t>ozdelení sú do </a:t>
            </a:r>
            <a:r>
              <a:rPr lang="sk-SK" sz="3600" b="1" dirty="0">
                <a:solidFill>
                  <a:schemeClr val="accent2">
                    <a:lumMod val="50000"/>
                  </a:schemeClr>
                </a:solidFill>
              </a:rPr>
              <a:t>5 </a:t>
            </a:r>
            <a:r>
              <a:rPr lang="sk-SK" sz="3600" b="1" dirty="0" smtClean="0">
                <a:solidFill>
                  <a:schemeClr val="accent2">
                    <a:lumMod val="50000"/>
                  </a:schemeClr>
                </a:solidFill>
              </a:rPr>
              <a:t>skupín </a:t>
            </a:r>
            <a:r>
              <a:rPr lang="sk-SK" sz="3600" b="1" dirty="0" smtClean="0">
                <a:solidFill>
                  <a:srgbClr val="002060"/>
                </a:solidFill>
              </a:rPr>
              <a:t>podľa úspešnosti </a:t>
            </a:r>
            <a:endParaRPr lang="sk-SK" sz="3600" b="1" dirty="0">
              <a:solidFill>
                <a:srgbClr val="002060"/>
              </a:solidFill>
            </a:endParaRPr>
          </a:p>
          <a:p>
            <a:r>
              <a:rPr lang="sk-SK" sz="3600" b="1" dirty="0" smtClean="0">
                <a:solidFill>
                  <a:srgbClr val="002060"/>
                </a:solidFill>
              </a:rPr>
              <a:t>graficky je znázornený </a:t>
            </a:r>
            <a:r>
              <a:rPr lang="sk-SK" sz="3600" b="1" dirty="0">
                <a:solidFill>
                  <a:srgbClr val="002060"/>
                </a:solidFill>
              </a:rPr>
              <a:t>priemer každej skupiny </a:t>
            </a:r>
          </a:p>
          <a:p>
            <a:r>
              <a:rPr lang="sk-SK" sz="3600" b="1" dirty="0" smtClean="0">
                <a:solidFill>
                  <a:srgbClr val="002060"/>
                </a:solidFill>
              </a:rPr>
              <a:t>hodnota </a:t>
            </a:r>
            <a:r>
              <a:rPr lang="sk-SK" sz="3600" b="1" dirty="0">
                <a:solidFill>
                  <a:srgbClr val="002060"/>
                </a:solidFill>
              </a:rPr>
              <a:t>citlivosti = rozdiel medzi úspešnosťou najlepšej a najslabšej skupiny</a:t>
            </a:r>
          </a:p>
          <a:p>
            <a:r>
              <a:rPr lang="sk-SK" sz="3600" b="1" dirty="0" smtClean="0">
                <a:solidFill>
                  <a:srgbClr val="FF0000"/>
                </a:solidFill>
              </a:rPr>
              <a:t>citlivosť </a:t>
            </a:r>
            <a:r>
              <a:rPr lang="sk-SK" sz="3600" b="1" dirty="0">
                <a:solidFill>
                  <a:srgbClr val="FF0000"/>
                </a:solidFill>
              </a:rPr>
              <a:t>&lt; </a:t>
            </a:r>
            <a:r>
              <a:rPr lang="sk-SK" sz="3600" b="1" dirty="0" smtClean="0">
                <a:solidFill>
                  <a:srgbClr val="FF0000"/>
                </a:solidFill>
              </a:rPr>
              <a:t>30 % </a:t>
            </a:r>
            <a:r>
              <a:rPr lang="sk-SK" sz="3600" b="1" dirty="0">
                <a:solidFill>
                  <a:srgbClr val="FF0000"/>
                </a:solidFill>
              </a:rPr>
              <a:t>–</a:t>
            </a:r>
            <a:r>
              <a:rPr lang="sk-SK" sz="3600" b="1" dirty="0" smtClean="0">
                <a:solidFill>
                  <a:srgbClr val="FF0000"/>
                </a:solidFill>
              </a:rPr>
              <a:t> nedostatočná </a:t>
            </a:r>
            <a:r>
              <a:rPr lang="sk-SK" sz="3600" b="1" dirty="0">
                <a:solidFill>
                  <a:srgbClr val="FF0000"/>
                </a:solidFill>
              </a:rPr>
              <a:t>citlivosť</a:t>
            </a:r>
          </a:p>
          <a:p>
            <a:r>
              <a:rPr lang="sk-SK" sz="3600" b="1" dirty="0" smtClean="0">
                <a:solidFill>
                  <a:srgbClr val="FF0000"/>
                </a:solidFill>
              </a:rPr>
              <a:t>citlivosť </a:t>
            </a:r>
            <a:r>
              <a:rPr lang="sk-SK" sz="3600" b="1" dirty="0">
                <a:solidFill>
                  <a:srgbClr val="FF0000"/>
                </a:solidFill>
              </a:rPr>
              <a:t>&lt; 0 % –</a:t>
            </a:r>
            <a:r>
              <a:rPr lang="sk-SK" sz="3600" b="1" dirty="0" smtClean="0">
                <a:solidFill>
                  <a:srgbClr val="FF0000"/>
                </a:solidFill>
              </a:rPr>
              <a:t> kritická </a:t>
            </a:r>
            <a:r>
              <a:rPr lang="sk-SK" sz="3600" b="1" dirty="0">
                <a:solidFill>
                  <a:srgbClr val="FF0000"/>
                </a:solidFill>
              </a:rPr>
              <a:t>položka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70707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Položková analýza – </a:t>
            </a: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neriešenosť </a:t>
            </a:r>
            <a:endParaRPr lang="sk-SK" dirty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k-SK" sz="3600" b="1" dirty="0" smtClean="0">
                <a:solidFill>
                  <a:srgbClr val="002060"/>
                </a:solidFill>
              </a:rPr>
              <a:t>vynechanosť </a:t>
            </a:r>
            <a:r>
              <a:rPr lang="sk-SK" sz="3600" b="1" dirty="0">
                <a:solidFill>
                  <a:srgbClr val="002060"/>
                </a:solidFill>
              </a:rPr>
              <a:t>– podiel žiakov, ktorí položku vynechali</a:t>
            </a:r>
          </a:p>
          <a:p>
            <a:r>
              <a:rPr lang="sk-SK" sz="3600" b="1" dirty="0" smtClean="0">
                <a:solidFill>
                  <a:srgbClr val="002060"/>
                </a:solidFill>
              </a:rPr>
              <a:t>nedosiahnutosť </a:t>
            </a:r>
            <a:r>
              <a:rPr lang="sk-SK" sz="3600" b="1" dirty="0">
                <a:solidFill>
                  <a:srgbClr val="002060"/>
                </a:solidFill>
              </a:rPr>
              <a:t>– podiel žiakov, ktorí položku nedosiahli (nestihli za daný čas)</a:t>
            </a:r>
          </a:p>
          <a:p>
            <a:pPr algn="ctr">
              <a:buNone/>
            </a:pPr>
            <a:r>
              <a:rPr lang="sk-SK" sz="3600" b="1" dirty="0" smtClean="0">
                <a:solidFill>
                  <a:srgbClr val="FF0000"/>
                </a:solidFill>
              </a:rPr>
              <a:t>       vynechanosť     +       nedosiahnutosť </a:t>
            </a:r>
            <a:endParaRPr lang="sk-SK" sz="3600" b="1" dirty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sk-SK" sz="3600" b="1" dirty="0" smtClean="0">
                <a:solidFill>
                  <a:srgbClr val="FF0000"/>
                </a:solidFill>
              </a:rPr>
              <a:t>= </a:t>
            </a:r>
            <a:endParaRPr lang="sk-SK" sz="3600" b="1" dirty="0">
              <a:solidFill>
                <a:srgbClr val="FF0000"/>
              </a:solidFill>
            </a:endParaRPr>
          </a:p>
          <a:p>
            <a:pPr algn="ctr">
              <a:spcAft>
                <a:spcPts val="1200"/>
              </a:spcAft>
              <a:buNone/>
            </a:pPr>
            <a:r>
              <a:rPr lang="sk-SK" sz="3600" b="1" dirty="0">
                <a:solidFill>
                  <a:srgbClr val="FF0000"/>
                </a:solidFill>
              </a:rPr>
              <a:t>NERIEŠENOSŤ</a:t>
            </a:r>
          </a:p>
          <a:p>
            <a:r>
              <a:rPr lang="sk-SK" sz="3600" b="1" dirty="0" smtClean="0">
                <a:solidFill>
                  <a:schemeClr val="accent2">
                    <a:lumMod val="75000"/>
                  </a:schemeClr>
                </a:solidFill>
              </a:rPr>
              <a:t>neriešenosť </a:t>
            </a:r>
            <a:r>
              <a:rPr lang="sk-SK" sz="3600" b="1" dirty="0">
                <a:solidFill>
                  <a:schemeClr val="accent2">
                    <a:lumMod val="75000"/>
                  </a:schemeClr>
                </a:solidFill>
              </a:rPr>
              <a:t>&gt; </a:t>
            </a:r>
            <a:r>
              <a:rPr lang="sk-SK" sz="3600" b="1" dirty="0" smtClean="0">
                <a:solidFill>
                  <a:schemeClr val="accent2">
                    <a:lumMod val="75000"/>
                  </a:schemeClr>
                </a:solidFill>
              </a:rPr>
              <a:t>30 % </a:t>
            </a:r>
            <a:r>
              <a:rPr lang="sk-SK" sz="3600" b="1" dirty="0">
                <a:solidFill>
                  <a:schemeClr val="accent6">
                    <a:lumMod val="50000"/>
                  </a:schemeClr>
                </a:solidFill>
              </a:rPr>
              <a:t>–</a:t>
            </a:r>
            <a:r>
              <a:rPr lang="sk-SK" sz="36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sk-SK" sz="3600" b="1" dirty="0" smtClean="0">
                <a:solidFill>
                  <a:schemeClr val="accent2">
                    <a:lumMod val="75000"/>
                  </a:schemeClr>
                </a:solidFill>
              </a:rPr>
              <a:t>problematická </a:t>
            </a:r>
            <a:r>
              <a:rPr lang="sk-SK" sz="3600" b="1" dirty="0">
                <a:solidFill>
                  <a:schemeClr val="accent2">
                    <a:lumMod val="75000"/>
                  </a:schemeClr>
                </a:solidFill>
              </a:rPr>
              <a:t>položka</a:t>
            </a:r>
          </a:p>
          <a:p>
            <a:r>
              <a:rPr lang="sk-SK" sz="3600" b="1" dirty="0" smtClean="0">
                <a:solidFill>
                  <a:schemeClr val="accent2">
                    <a:lumMod val="75000"/>
                  </a:schemeClr>
                </a:solidFill>
              </a:rPr>
              <a:t>neriešenosť </a:t>
            </a:r>
            <a:r>
              <a:rPr lang="sk-SK" sz="3600" b="1" dirty="0">
                <a:solidFill>
                  <a:schemeClr val="accent2">
                    <a:lumMod val="75000"/>
                  </a:schemeClr>
                </a:solidFill>
              </a:rPr>
              <a:t>&gt; </a:t>
            </a:r>
            <a:r>
              <a:rPr lang="sk-SK" sz="3600" b="1" dirty="0" smtClean="0">
                <a:solidFill>
                  <a:schemeClr val="accent2">
                    <a:lumMod val="75000"/>
                  </a:schemeClr>
                </a:solidFill>
              </a:rPr>
              <a:t>50 % </a:t>
            </a:r>
            <a:r>
              <a:rPr lang="sk-SK" sz="3600" b="1" dirty="0">
                <a:solidFill>
                  <a:schemeClr val="accent6">
                    <a:lumMod val="50000"/>
                  </a:schemeClr>
                </a:solidFill>
              </a:rPr>
              <a:t>–</a:t>
            </a:r>
            <a:r>
              <a:rPr lang="sk-SK" sz="36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sk-SK" sz="3600" b="1" dirty="0">
                <a:solidFill>
                  <a:schemeClr val="accent2">
                    <a:lumMod val="75000"/>
                  </a:schemeClr>
                </a:solidFill>
              </a:rPr>
              <a:t>kritická položka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84468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ok 2" descr="podklad2.2.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Položková analýza – </a:t>
            </a:r>
            <a:r>
              <a:rPr lang="sk-SK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medzipoložková korelácia </a:t>
            </a:r>
            <a:endParaRPr lang="sk-SK" dirty="0"/>
          </a:p>
        </p:txBody>
      </p:sp>
      <p:sp>
        <p:nvSpPr>
          <p:cNvPr id="4" name="Zástupný symbol obsahu 3"/>
          <p:cNvSpPr>
            <a:spLocks noGrp="1"/>
          </p:cNvSpPr>
          <p:nvPr>
            <p:ph idx="1"/>
          </p:nvPr>
        </p:nvSpPr>
        <p:spPr>
          <a:xfrm>
            <a:off x="107504" y="1600200"/>
            <a:ext cx="9036496" cy="5069160"/>
          </a:xfrm>
        </p:spPr>
        <p:txBody>
          <a:bodyPr>
            <a:normAutofit fontScale="92500" lnSpcReduction="20000"/>
          </a:bodyPr>
          <a:lstStyle/>
          <a:p>
            <a:r>
              <a:rPr lang="sk-SK" sz="3600" b="1" dirty="0" smtClean="0">
                <a:solidFill>
                  <a:srgbClr val="002060"/>
                </a:solidFill>
              </a:rPr>
              <a:t>medzipoložková </a:t>
            </a:r>
            <a:r>
              <a:rPr lang="sk-SK" sz="3600" b="1" dirty="0">
                <a:solidFill>
                  <a:srgbClr val="002060"/>
                </a:solidFill>
              </a:rPr>
              <a:t>korelácia je korelácia medzi položkou a zvyškom testu</a:t>
            </a:r>
          </a:p>
          <a:p>
            <a:r>
              <a:rPr lang="sk-SK" sz="3600" b="1" dirty="0" smtClean="0">
                <a:solidFill>
                  <a:srgbClr val="002060"/>
                </a:solidFill>
              </a:rPr>
              <a:t>korelácia </a:t>
            </a:r>
            <a:r>
              <a:rPr lang="sk-SK" sz="3600" b="1" dirty="0">
                <a:solidFill>
                  <a:srgbClr val="002060"/>
                </a:solidFill>
              </a:rPr>
              <a:t>= tesnosť vzťahu</a:t>
            </a:r>
          </a:p>
          <a:p>
            <a:r>
              <a:rPr lang="sk-SK" sz="3600" b="1" dirty="0" smtClean="0">
                <a:solidFill>
                  <a:srgbClr val="002060"/>
                </a:solidFill>
              </a:rPr>
              <a:t>silná </a:t>
            </a:r>
            <a:r>
              <a:rPr lang="sk-SK" sz="3600" b="1" dirty="0">
                <a:solidFill>
                  <a:srgbClr val="002060"/>
                </a:solidFill>
              </a:rPr>
              <a:t>korelácia (silný vzťah</a:t>
            </a:r>
            <a:r>
              <a:rPr lang="sk-SK" sz="3600" b="1" dirty="0" smtClean="0">
                <a:solidFill>
                  <a:srgbClr val="002060"/>
                </a:solidFill>
              </a:rPr>
              <a:t>)         </a:t>
            </a:r>
            <a:r>
              <a:rPr lang="sk-SK" sz="3600" b="1" dirty="0">
                <a:solidFill>
                  <a:srgbClr val="002060"/>
                </a:solidFill>
              </a:rPr>
              <a:t>homogénne položky </a:t>
            </a:r>
            <a:r>
              <a:rPr lang="sk-SK" sz="3600" b="1" dirty="0" smtClean="0">
                <a:solidFill>
                  <a:srgbClr val="002060"/>
                </a:solidFill>
              </a:rPr>
              <a:t>        merajú </a:t>
            </a:r>
            <a:r>
              <a:rPr lang="sk-SK" sz="3600" b="1" dirty="0">
                <a:solidFill>
                  <a:srgbClr val="002060"/>
                </a:solidFill>
              </a:rPr>
              <a:t>tú istú vlastnosť</a:t>
            </a:r>
          </a:p>
          <a:p>
            <a:r>
              <a:rPr lang="sk-SK" sz="3600" b="1" dirty="0" smtClean="0">
                <a:solidFill>
                  <a:srgbClr val="002060"/>
                </a:solidFill>
              </a:rPr>
              <a:t>koeficient </a:t>
            </a:r>
            <a:r>
              <a:rPr lang="sk-SK" sz="3600" b="1" dirty="0">
                <a:solidFill>
                  <a:srgbClr val="002060"/>
                </a:solidFill>
              </a:rPr>
              <a:t>medzipoložkovej korelácie – Point </a:t>
            </a:r>
            <a:r>
              <a:rPr lang="sk-SK" sz="3600" b="1" dirty="0" smtClean="0">
                <a:solidFill>
                  <a:srgbClr val="002060"/>
                </a:solidFill>
              </a:rPr>
              <a:t>Biserial</a:t>
            </a:r>
            <a:endParaRPr lang="sk-SK" sz="3600" b="1" dirty="0">
              <a:solidFill>
                <a:srgbClr val="002060"/>
              </a:solidFill>
            </a:endParaRPr>
          </a:p>
          <a:p>
            <a:r>
              <a:rPr lang="sk-SK" sz="3600" b="1" dirty="0" smtClean="0">
                <a:solidFill>
                  <a:srgbClr val="002060"/>
                </a:solidFill>
              </a:rPr>
              <a:t>hodnoty </a:t>
            </a:r>
            <a:r>
              <a:rPr lang="sk-SK" sz="3600" b="1" dirty="0">
                <a:solidFill>
                  <a:srgbClr val="002060"/>
                </a:solidFill>
              </a:rPr>
              <a:t>sa môžu pohybovať v intervale </a:t>
            </a:r>
            <a:r>
              <a:rPr lang="sk-SK" sz="3600" b="1" dirty="0">
                <a:solidFill>
                  <a:srgbClr val="0070C0"/>
                </a:solidFill>
              </a:rPr>
              <a:t>&lt;-1</a:t>
            </a:r>
            <a:r>
              <a:rPr lang="en-US" sz="3600" b="1" dirty="0">
                <a:solidFill>
                  <a:srgbClr val="0070C0"/>
                </a:solidFill>
              </a:rPr>
              <a:t>;</a:t>
            </a:r>
            <a:r>
              <a:rPr lang="sk-SK" sz="3600" b="1" dirty="0">
                <a:solidFill>
                  <a:srgbClr val="0070C0"/>
                </a:solidFill>
              </a:rPr>
              <a:t>+1&gt;</a:t>
            </a:r>
          </a:p>
          <a:p>
            <a:r>
              <a:rPr lang="sk-SK" sz="3600" b="1" dirty="0">
                <a:solidFill>
                  <a:srgbClr val="0070C0"/>
                </a:solidFill>
              </a:rPr>
              <a:t>Point Biserial ≥ 0,3 </a:t>
            </a:r>
            <a:r>
              <a:rPr lang="en-US" sz="3600" b="1" dirty="0">
                <a:solidFill>
                  <a:srgbClr val="0070C0"/>
                </a:solidFill>
              </a:rPr>
              <a:t> </a:t>
            </a:r>
            <a:r>
              <a:rPr lang="sk-SK" sz="3600" b="1" dirty="0">
                <a:solidFill>
                  <a:srgbClr val="0070C0"/>
                </a:solidFill>
              </a:rPr>
              <a:t>dobre rozlišujúca položka</a:t>
            </a:r>
            <a:endParaRPr lang="en-US" sz="3600" b="1" dirty="0">
              <a:solidFill>
                <a:srgbClr val="0070C0"/>
              </a:solidFill>
            </a:endParaRPr>
          </a:p>
          <a:p>
            <a:r>
              <a:rPr lang="sk-SK" sz="3600" b="1" dirty="0">
                <a:solidFill>
                  <a:schemeClr val="accent2">
                    <a:lumMod val="75000"/>
                  </a:schemeClr>
                </a:solidFill>
              </a:rPr>
              <a:t>Point </a:t>
            </a:r>
            <a:r>
              <a:rPr lang="sk-SK" sz="3600" b="1" dirty="0" smtClean="0">
                <a:solidFill>
                  <a:schemeClr val="accent2">
                    <a:lumMod val="75000"/>
                  </a:schemeClr>
                </a:solidFill>
              </a:rPr>
              <a:t>Biserial </a:t>
            </a:r>
            <a:r>
              <a:rPr lang="sk-SK" sz="3600" b="1" dirty="0">
                <a:solidFill>
                  <a:schemeClr val="accent2">
                    <a:lumMod val="75000"/>
                  </a:schemeClr>
                </a:solidFill>
              </a:rPr>
              <a:t>&lt; 0,3 </a:t>
            </a:r>
            <a:r>
              <a:rPr lang="en-US" sz="3600" b="1" dirty="0">
                <a:solidFill>
                  <a:schemeClr val="accent2">
                    <a:lumMod val="75000"/>
                  </a:schemeClr>
                </a:solidFill>
              </a:rPr>
              <a:t> slabo</a:t>
            </a:r>
            <a:r>
              <a:rPr lang="sk-SK" sz="3600" b="1" dirty="0">
                <a:solidFill>
                  <a:schemeClr val="accent2">
                    <a:lumMod val="75000"/>
                  </a:schemeClr>
                </a:solidFill>
              </a:rPr>
              <a:t> rozlišujúca položka</a:t>
            </a:r>
          </a:p>
          <a:p>
            <a:endParaRPr lang="sk-SK" dirty="0"/>
          </a:p>
        </p:txBody>
      </p:sp>
      <p:sp>
        <p:nvSpPr>
          <p:cNvPr id="6" name="Šípka doprava 5"/>
          <p:cNvSpPr/>
          <p:nvPr/>
        </p:nvSpPr>
        <p:spPr>
          <a:xfrm>
            <a:off x="5364088" y="3179448"/>
            <a:ext cx="576064" cy="144016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8" name="Šípka doprava 7"/>
          <p:cNvSpPr/>
          <p:nvPr/>
        </p:nvSpPr>
        <p:spPr>
          <a:xfrm>
            <a:off x="2051720" y="3573016"/>
            <a:ext cx="576064" cy="144016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89856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1099</TotalTime>
  <Words>1909</Words>
  <Application>Microsoft Office PowerPoint</Application>
  <PresentationFormat>Předvádění na obrazovce (4:3)</PresentationFormat>
  <Paragraphs>326</Paragraphs>
  <Slides>38</Slides>
  <Notes>25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38</vt:i4>
      </vt:variant>
    </vt:vector>
  </HeadingPairs>
  <TitlesOfParts>
    <vt:vector size="39" baseType="lpstr">
      <vt:lpstr>Motív Office</vt:lpstr>
      <vt:lpstr>Prezentace aplikace PowerPoint</vt:lpstr>
      <vt:lpstr>Obsah</vt:lpstr>
      <vt:lpstr>Hodnotenie výsledkov testu</vt:lpstr>
      <vt:lpstr>Prvotné vyhodnotenie</vt:lpstr>
      <vt:lpstr>Druhotné vyhodnotenie</vt:lpstr>
      <vt:lpstr>Položková analýza – obťažnosť = p (%)</vt:lpstr>
      <vt:lpstr>Položková analýza – citlivosť </vt:lpstr>
      <vt:lpstr>Položková analýza – neriešenosť </vt:lpstr>
      <vt:lpstr>Položková analýza – medzipoložková korelácia </vt:lpstr>
      <vt:lpstr>Analýza distraktorov</vt:lpstr>
      <vt:lpstr>Ukážka analýzy zatvorených položiek  z čitateľskej gramotnosti</vt:lpstr>
      <vt:lpstr>Ukážka analýzy zatvorených položiek  z čitateľskej gramotnosti</vt:lpstr>
      <vt:lpstr>Ukážka analýzy zatvorených položiek  z čitateľskej gramotnosti</vt:lpstr>
      <vt:lpstr>Ukážka analýzy otvorených položiek  z čitateľskej gramotnosti</vt:lpstr>
      <vt:lpstr>Ukážka analýzy otvorených položiek  z čitateľskej gramotnosti</vt:lpstr>
      <vt:lpstr>Ukážka analýzy otvorených položiek  z čitateľskej gramotnosti</vt:lpstr>
      <vt:lpstr>Ukážka analýzy otvorených položiek  z čitateľskej gramotnosti</vt:lpstr>
      <vt:lpstr>Ukážka analýzy otvorených položiek  z čitateľskej gramotnosti</vt:lpstr>
      <vt:lpstr>Ukážka analýzy otvorených položiek  z čitateľskej gramotnosti</vt:lpstr>
      <vt:lpstr>Ukážka analýzy zatvorených položiek  z čitateľskej gramotnosti</vt:lpstr>
      <vt:lpstr>Ukážka analýzy otvorených položiek  z čitateľskej gramotnosti</vt:lpstr>
      <vt:lpstr>Ukážka analýzy otvorených položiek  z čitateľskej gramotnosti</vt:lpstr>
      <vt:lpstr>Ukážka analýzy zatvorených položiek  z čitateľskej gramotnosti</vt:lpstr>
      <vt:lpstr>Ukážka analýzy zatvorených položiek  z čitateľskej gramotnosti</vt:lpstr>
      <vt:lpstr>Ukážka analýzy otvorených položiek  z čitateľskej gramotnosti</vt:lpstr>
      <vt:lpstr>Ukážka analýzy otvorených položiek  z čitateľskej gramotnosti</vt:lpstr>
      <vt:lpstr>Ukážka analýzy otvorených položiek  z čitateľskej gramotnosti – EČ MS</vt:lpstr>
      <vt:lpstr>Ukážka analýzy zatvorených položiek z čitateľskej gramotnosti – EČ MS</vt:lpstr>
      <vt:lpstr>Ukážka analýzy zatvorených položiek z čitateľskej gramotnosti – EČ MS</vt:lpstr>
      <vt:lpstr>Ukážka analýzy zatvorených položiek z čitateľskej gramotnosti – EČ MS</vt:lpstr>
      <vt:lpstr>Ukážka analýzy zatvorených položiek  z čitateľskej gramotnosti – EČ MS</vt:lpstr>
      <vt:lpstr>Ukážka analýzy zatvorených položiek  z čitateľskej gramotnosti – EČ MS</vt:lpstr>
      <vt:lpstr>Ukážka analýzy otvorených položiek  z čitateľskej gramotnosti</vt:lpstr>
      <vt:lpstr>Ukážka analýzy otvorených položiek  z čitateľskej gramotnosti – EČ MS</vt:lpstr>
      <vt:lpstr>Ďakujeme za pozornosť a spoluprácu!</vt:lpstr>
      <vt:lpstr>Literatúra</vt:lpstr>
      <vt:lpstr>Ďakujeme za pozornosť.</vt:lpstr>
      <vt:lpstr>Ďakujeme za pozornosť.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Snímka 1</dc:title>
  <dc:creator>dusan</dc:creator>
  <cp:lastModifiedBy>Branislav Hudcovský</cp:lastModifiedBy>
  <cp:revision>90</cp:revision>
  <dcterms:created xsi:type="dcterms:W3CDTF">2014-06-26T14:50:33Z</dcterms:created>
  <dcterms:modified xsi:type="dcterms:W3CDTF">2014-08-09T10:52:30Z</dcterms:modified>
</cp:coreProperties>
</file>