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58" r:id="rId5"/>
    <p:sldId id="259" r:id="rId6"/>
    <p:sldId id="280" r:id="rId7"/>
    <p:sldId id="260" r:id="rId8"/>
    <p:sldId id="277" r:id="rId9"/>
    <p:sldId id="261" r:id="rId10"/>
    <p:sldId id="262" r:id="rId11"/>
    <p:sldId id="263" r:id="rId12"/>
    <p:sldId id="264" r:id="rId13"/>
    <p:sldId id="268" r:id="rId14"/>
    <p:sldId id="269" r:id="rId15"/>
    <p:sldId id="265" r:id="rId16"/>
    <p:sldId id="281" r:id="rId17"/>
    <p:sldId id="266" r:id="rId18"/>
    <p:sldId id="267" r:id="rId19"/>
    <p:sldId id="270" r:id="rId20"/>
    <p:sldId id="271" r:id="rId21"/>
    <p:sldId id="272" r:id="rId22"/>
    <p:sldId id="274" r:id="rId23"/>
    <p:sldId id="276" r:id="rId24"/>
    <p:sldId id="282" r:id="rId25"/>
    <p:sldId id="273" r:id="rId26"/>
    <p:sldId id="275" r:id="rId27"/>
    <p:sldId id="283" r:id="rId28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6AC"/>
    <a:srgbClr val="00800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4" d="100"/>
          <a:sy n="44" d="100"/>
        </p:scale>
        <p:origin x="-114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soravskalesna.sk/Dokumenty/ProjektESF/Prednasky/Bloomova%20revidovana%20taxonomia%20-%20kladenie%20otazok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pulib.sk/web/kniznica/elpub/dokument/Cibakova1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ok 1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643182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Špecifiká určovania</a:t>
            </a:r>
            <a:b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kognitívnych procesov podľa Blooma</a:t>
            </a:r>
            <a:b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sk-SK" sz="3600" b="1" dirty="0" smtClean="0">
                <a:solidFill>
                  <a:schemeClr val="accent1">
                    <a:lumMod val="50000"/>
                  </a:schemeClr>
                </a:solidFill>
              </a:rPr>
              <a:t>v jednotlivých predmetoch</a:t>
            </a:r>
            <a:endParaRPr lang="sk-SK" sz="3600" dirty="0"/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22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 smtClean="0">
                <a:solidFill>
                  <a:srgbClr val="C00000"/>
                </a:solidFill>
              </a:rPr>
              <a:t>Letná škola </a:t>
            </a:r>
            <a:r>
              <a:rPr lang="sk-SK" sz="2400" b="1" dirty="0" smtClean="0">
                <a:solidFill>
                  <a:srgbClr val="C00000"/>
                </a:solidFill>
              </a:rPr>
              <a:t>–</a:t>
            </a:r>
            <a:r>
              <a:rPr lang="sk-SK" sz="2400" dirty="0" smtClean="0">
                <a:solidFill>
                  <a:srgbClr val="C00000"/>
                </a:solidFill>
              </a:rPr>
              <a:t> august 2014</a:t>
            </a:r>
            <a:endParaRPr lang="sk-SK" sz="2400" dirty="0">
              <a:solidFill>
                <a:srgbClr val="C00000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560" y="6165304"/>
            <a:ext cx="8064896" cy="4320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8" name="Obrázok 7" descr="OPV fareb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571480"/>
            <a:ext cx="1857388" cy="1861799"/>
          </a:xfrm>
          <a:prstGeom prst="rect">
            <a:avLst/>
          </a:prstGeom>
        </p:spPr>
      </p:pic>
      <p:pic>
        <p:nvPicPr>
          <p:cNvPr id="9" name="Obrázok 8" descr="EU-ESF-VERTICAL-COLO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00042"/>
            <a:ext cx="2214577" cy="2002402"/>
          </a:xfrm>
          <a:prstGeom prst="rect">
            <a:avLst/>
          </a:prstGeom>
        </p:spPr>
      </p:pic>
      <p:pic>
        <p:nvPicPr>
          <p:cNvPr id="10" name="Obrázok 9" descr="NUCEM_prieh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1071546"/>
            <a:ext cx="1727351" cy="785818"/>
          </a:xfrm>
          <a:prstGeom prst="rect">
            <a:avLst/>
          </a:prstGeom>
        </p:spPr>
      </p:pic>
      <p:pic>
        <p:nvPicPr>
          <p:cNvPr id="11" name="Obrázok 10" descr="Zvysovanie kvality vzdel_prieh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184" y="5209992"/>
            <a:ext cx="1571634" cy="862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611560" y="338753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0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Konceptuálne poznatky</a:t>
            </a:r>
            <a:endParaRPr lang="sk-SK" sz="40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0" y="1046639"/>
            <a:ext cx="9144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solidFill>
                  <a:srgbClr val="1E36AC"/>
                </a:solidFill>
              </a:rPr>
              <a:t>           </a:t>
            </a:r>
            <a:r>
              <a:rPr lang="sk-SK" sz="2400" b="1" dirty="0" smtClean="0">
                <a:solidFill>
                  <a:srgbClr val="1E36A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Vedieť, že...   (ale vedieť do hĺbky a v súvislostiach)</a:t>
            </a:r>
          </a:p>
          <a:p>
            <a:endParaRPr lang="sk-SK" sz="2400" b="1" dirty="0" smtClean="0">
              <a:solidFill>
                <a:srgbClr val="1E36A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sú deklaratívne, jasné, prítomné; meriame napr. vzťahy,</a:t>
            </a:r>
          </a:p>
          <a:p>
            <a:pPr marL="347663"/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znázornenia, triedenia pojmov, ich kategorizáciu, princípy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zákony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pravidlá, procesy, teórie, poznatkové štruktúry:</a:t>
            </a:r>
          </a:p>
          <a:p>
            <a:pPr lvl="2"/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vzájomné 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vzťahy medzi poznatkovými prvkami vnútri 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štruktúry určitého 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systému poznatkov; vzťahy medzi základnými 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prvkami vo 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vnútri väčšej štruktúry, ktoré im umožňujú fungovať</a:t>
            </a:r>
          </a:p>
          <a:p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žiak rozumie problematike, vie postrehnúť, ako fakty,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pojmy 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myšlienky spolu súvisia, a dokáže vytvárať nové koncepty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 vie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objasniť princípy a vytvárať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zovšeobecnenia</a:t>
            </a: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37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692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467544" y="1052736"/>
            <a:ext cx="8667764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800" b="1" dirty="0" smtClean="0"/>
              <a:t>Otázky:</a:t>
            </a:r>
          </a:p>
          <a:p>
            <a:endParaRPr lang="sk-SK" sz="2800" b="1" dirty="0" smtClean="0"/>
          </a:p>
          <a:p>
            <a:r>
              <a:rPr lang="sk-SK" sz="2400" b="1" dirty="0" smtClean="0">
                <a:solidFill>
                  <a:srgbClr val="C00000"/>
                </a:solidFill>
              </a:rPr>
              <a:t>Kto/Čo/Ktorý z (niekoľkých)...? Kam patrí...? Podľa akého </a:t>
            </a:r>
            <a:r>
              <a:rPr lang="sk-SK" sz="2400" b="1" dirty="0" smtClean="0">
                <a:solidFill>
                  <a:srgbClr val="C00000"/>
                </a:solidFill>
              </a:rPr>
              <a:t>vzoru</a:t>
            </a:r>
            <a:r>
              <a:rPr lang="sk-SK" sz="2400" b="1" dirty="0" smtClean="0">
                <a:solidFill>
                  <a:srgbClr val="C00000"/>
                </a:solidFill>
              </a:rPr>
              <a:t>...? Ktorý druh hlások...? Prečo je...? Keby platilo</a:t>
            </a:r>
            <a:r>
              <a:rPr lang="sk-SK" sz="2400" b="1" dirty="0" smtClean="0">
                <a:solidFill>
                  <a:srgbClr val="C00000"/>
                </a:solidFill>
              </a:rPr>
              <a:t>...? 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Ktorý historický fakt je...? Ktorý veršový systém...? 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Ktoré druhy </a:t>
            </a:r>
            <a:r>
              <a:rPr lang="sk-SK" sz="2400" b="1" dirty="0" smtClean="0">
                <a:solidFill>
                  <a:srgbClr val="C00000"/>
                </a:solidFill>
              </a:rPr>
              <a:t>prídavných mien...? Ktorý druh viet prevláda...? </a:t>
            </a:r>
            <a:r>
              <a:rPr lang="sk-SK" sz="2400" b="1" dirty="0" smtClean="0">
                <a:solidFill>
                  <a:srgbClr val="C00000"/>
                </a:solidFill>
              </a:rPr>
              <a:t/>
            </a:r>
            <a:br>
              <a:rPr lang="sk-SK" sz="2400" b="1" dirty="0" smtClean="0">
                <a:solidFill>
                  <a:srgbClr val="C00000"/>
                </a:solidFill>
              </a:rPr>
            </a:br>
            <a:r>
              <a:rPr lang="sk-SK" sz="2400" b="1" dirty="0" smtClean="0">
                <a:solidFill>
                  <a:srgbClr val="C00000"/>
                </a:solidFill>
              </a:rPr>
              <a:t>Ako  </a:t>
            </a:r>
            <a:r>
              <a:rPr lang="sk-SK" sz="2400" b="1" dirty="0" smtClean="0">
                <a:solidFill>
                  <a:srgbClr val="C00000"/>
                </a:solidFill>
              </a:rPr>
              <a:t>je vytvorené slovo</a:t>
            </a:r>
            <a:r>
              <a:rPr lang="sk-SK" sz="2400" b="1" dirty="0" smtClean="0">
                <a:solidFill>
                  <a:srgbClr val="C00000"/>
                </a:solidFill>
              </a:rPr>
              <a:t>...? </a:t>
            </a:r>
            <a:br>
              <a:rPr lang="sk-SK" sz="2400" b="1" dirty="0" smtClean="0">
                <a:solidFill>
                  <a:srgbClr val="C00000"/>
                </a:solidFill>
              </a:rPr>
            </a:br>
            <a:r>
              <a:rPr lang="sk-SK" sz="2400" b="1" dirty="0" smtClean="0">
                <a:solidFill>
                  <a:srgbClr val="C00000"/>
                </a:solidFill>
              </a:rPr>
              <a:t>Čo </a:t>
            </a:r>
            <a:r>
              <a:rPr lang="sk-SK" sz="2400" b="1" dirty="0" smtClean="0">
                <a:solidFill>
                  <a:srgbClr val="C00000"/>
                </a:solidFill>
              </a:rPr>
              <a:t>je typické, „najcennejšie“, najzvláštnejšie, </a:t>
            </a:r>
            <a:r>
              <a:rPr lang="sk-SK" sz="2400" b="1" dirty="0" smtClean="0">
                <a:solidFill>
                  <a:srgbClr val="C00000"/>
                </a:solidFill>
              </a:rPr>
              <a:t>novátorské</a:t>
            </a:r>
            <a:r>
              <a:rPr lang="sk-SK" sz="2400" b="1" dirty="0" smtClean="0">
                <a:solidFill>
                  <a:srgbClr val="C00000"/>
                </a:solidFill>
              </a:rPr>
              <a:t>...?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Ktorý </a:t>
            </a:r>
            <a:r>
              <a:rPr lang="sk-SK" sz="2400" b="1" dirty="0" smtClean="0">
                <a:solidFill>
                  <a:srgbClr val="C00000"/>
                </a:solidFill>
              </a:rPr>
              <a:t>motív patrí/svedčí...? Ktorý výrok vystihuje, správne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definuje</a:t>
            </a:r>
            <a:r>
              <a:rPr lang="sk-SK" sz="2400" b="1" dirty="0" smtClean="0">
                <a:solidFill>
                  <a:srgbClr val="C00000"/>
                </a:solidFill>
              </a:rPr>
              <a:t>...? Ktoré ustálené slovné spojenie vystihuje...? 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Vystihujú </a:t>
            </a:r>
            <a:r>
              <a:rPr lang="sk-SK" sz="2400" b="1" dirty="0" smtClean="0">
                <a:solidFill>
                  <a:srgbClr val="C00000"/>
                </a:solidFill>
              </a:rPr>
              <a:t>časti nasledujúcej osnovy...?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09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9392"/>
            <a:ext cx="9337912" cy="7003434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323528" y="548603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Učivo zo slovenského jazyka a literatúry</a:t>
            </a:r>
            <a:endParaRPr lang="sk-SK" sz="28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125824" y="1667232"/>
            <a:ext cx="908626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/>
              <a:t>n</a:t>
            </a:r>
            <a:r>
              <a:rPr lang="sk-SK" sz="2400" b="1" dirty="0" smtClean="0"/>
              <a:t>apr. žiak pozná rozdiel medzi metaforou a personifikáciou</a:t>
            </a:r>
            <a:r>
              <a:rPr lang="sk-SK" sz="2400" b="1" dirty="0" smtClean="0"/>
              <a:t>; rozlišuje </a:t>
            </a:r>
            <a:r>
              <a:rPr lang="sk-SK" sz="2400" b="1" dirty="0" smtClean="0"/>
              <a:t>text v pásme postáv a v pásme rozprávača</a:t>
            </a:r>
            <a:r>
              <a:rPr lang="sk-SK" sz="2400" b="1" dirty="0" smtClean="0"/>
              <a:t>; vie </a:t>
            </a:r>
            <a:r>
              <a:rPr lang="sk-SK" sz="2400" b="1" dirty="0" smtClean="0"/>
              <a:t>zaradiť podľa obsahu pieseň do detskej literatúry</a:t>
            </a:r>
            <a:r>
              <a:rPr lang="sk-SK" sz="2400" b="1" dirty="0" smtClean="0"/>
              <a:t>; vie </a:t>
            </a:r>
            <a:r>
              <a:rPr lang="sk-SK" sz="2400" b="1" dirty="0" smtClean="0"/>
              <a:t>nájsť spoločný znak tvorby viacerých autorov; vie </a:t>
            </a:r>
            <a:r>
              <a:rPr lang="sk-SK" sz="2400" b="1" dirty="0" smtClean="0"/>
              <a:t>zaradiť text </a:t>
            </a:r>
            <a:r>
              <a:rPr lang="sk-SK" sz="2400" b="1" dirty="0" smtClean="0"/>
              <a:t>autora – aj neznámeho – do príslušného literárneho </a:t>
            </a:r>
            <a:r>
              <a:rPr lang="sk-SK" sz="2400" b="1" dirty="0" smtClean="0"/>
              <a:t>smeru podľa </a:t>
            </a:r>
            <a:r>
              <a:rPr lang="sk-SK" sz="2400" b="1" dirty="0" smtClean="0"/>
              <a:t>znakov jeho tvorby; vie určiť konkrétnu vetu </a:t>
            </a:r>
            <a:r>
              <a:rPr lang="sk-SK" sz="2400" b="1" dirty="0" smtClean="0"/>
              <a:t>podľa členitosti</a:t>
            </a:r>
            <a:r>
              <a:rPr lang="sk-SK" sz="2400" b="1" dirty="0" smtClean="0"/>
              <a:t>; vie, akým vetným členom môže byť prídavné meno</a:t>
            </a:r>
            <a:r>
              <a:rPr lang="sk-SK" sz="2400" b="1" dirty="0" smtClean="0"/>
              <a:t>; vie </a:t>
            </a:r>
            <a:r>
              <a:rPr lang="sk-SK" sz="2400" b="1" dirty="0" smtClean="0"/>
              <a:t>odlíšiť zvolaciu vetu od rozkazovacej; rozozná melódiu; </a:t>
            </a:r>
            <a:r>
              <a:rPr lang="sk-SK" sz="2400" b="1" dirty="0" smtClean="0"/>
              <a:t>dokáže nájsť </a:t>
            </a:r>
            <a:r>
              <a:rPr lang="sk-SK" sz="2400" b="1" dirty="0" smtClean="0"/>
              <a:t>v texte synonymum s najbližším lexikálnym </a:t>
            </a:r>
            <a:r>
              <a:rPr lang="sk-SK" sz="2400" b="1" dirty="0" smtClean="0"/>
              <a:t>významom k </a:t>
            </a:r>
            <a:r>
              <a:rPr lang="sk-SK" sz="2400" b="1" dirty="0" smtClean="0"/>
              <a:t>určenému slovu; odhadnúť príčinu voľby témy diela – </a:t>
            </a:r>
            <a:r>
              <a:rPr lang="sk-SK" sz="2400" b="1" dirty="0" smtClean="0"/>
              <a:t>vzhľadom na </a:t>
            </a:r>
            <a:r>
              <a:rPr lang="sk-SK" sz="2400" b="1" dirty="0" smtClean="0"/>
              <a:t>odraz doby vzniku diela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2436282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2123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7997126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sk-SK" sz="2400" b="1" dirty="0" smtClean="0"/>
              <a:t>Ktoré slovo z ukážky patrí medzi neplnovýznamové slová?</a:t>
            </a:r>
          </a:p>
          <a:p>
            <a:endParaRPr lang="sk-SK" sz="2400" b="1" dirty="0" smtClean="0"/>
          </a:p>
          <a:p>
            <a:r>
              <a:rPr lang="sk-SK" sz="2400" b="1" dirty="0" smtClean="0"/>
              <a:t>     A. </a:t>
            </a:r>
            <a:r>
              <a:rPr lang="sk-SK" sz="2400" b="1" i="1" dirty="0" smtClean="0"/>
              <a:t>uf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B. </a:t>
            </a:r>
            <a:r>
              <a:rPr lang="sk-SK" sz="2400" b="1" i="1" dirty="0" smtClean="0"/>
              <a:t>ju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C. </a:t>
            </a:r>
            <a:r>
              <a:rPr lang="sk-SK" sz="2400" b="1" i="1" dirty="0" smtClean="0"/>
              <a:t>mi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D. </a:t>
            </a:r>
            <a:r>
              <a:rPr lang="sk-SK" sz="2400" b="1" i="1" dirty="0" smtClean="0"/>
              <a:t>fajn</a:t>
            </a:r>
            <a:r>
              <a:rPr lang="sk-SK" sz="2400" b="1" dirty="0" smtClean="0"/>
              <a:t>                                                          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(A)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</a:t>
            </a: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>
                <a:solidFill>
                  <a:srgbClr val="C00000"/>
                </a:solidFill>
              </a:rPr>
              <a:t>    Diskutujeme...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Konceptuálne poznatky/zapamätať 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(žiak musí poznať štruktúru plnovýznamových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a</a:t>
            </a:r>
            <a:r>
              <a:rPr lang="sk-SK" sz="2400" b="1" dirty="0" smtClean="0">
                <a:solidFill>
                  <a:srgbClr val="C00000"/>
                </a:solidFill>
              </a:rPr>
              <a:t> </a:t>
            </a:r>
            <a:r>
              <a:rPr lang="sk-SK" sz="2400" b="1" dirty="0" smtClean="0"/>
              <a:t>neplnovýznamových slovných druhov a rozpozná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správnu odpoveď)</a:t>
            </a:r>
            <a:endParaRPr lang="sk-SK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86135"/>
            <a:ext cx="2152650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23" y="0"/>
            <a:ext cx="9183624" cy="6858000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467544" y="620688"/>
            <a:ext cx="8660191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2. Ktoré zo slov </a:t>
            </a:r>
            <a:r>
              <a:rPr lang="sk-SK" sz="2400" b="1" i="1" dirty="0" smtClean="0"/>
              <a:t>zástrčka – zásuvka</a:t>
            </a:r>
            <a:r>
              <a:rPr lang="sk-SK" sz="2400" b="1" dirty="0" smtClean="0"/>
              <a:t> pomenúva zariadenie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zabudované napr. v stene?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(zásuvka)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</a:t>
            </a:r>
          </a:p>
          <a:p>
            <a:endParaRPr lang="sk-SK" sz="2400" b="1" dirty="0">
              <a:solidFill>
                <a:srgbClr val="008000"/>
              </a:solidFill>
            </a:endParaRPr>
          </a:p>
          <a:p>
            <a:endParaRPr lang="sk-SK" sz="2400" b="1" dirty="0" smtClean="0">
              <a:solidFill>
                <a:srgbClr val="008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>
                <a:solidFill>
                  <a:srgbClr val="C00000"/>
                </a:solidFill>
              </a:rPr>
              <a:t>Diskutujeme...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Konceptuálne poznatky/porozumieť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  <a:r>
              <a:rPr lang="sk-SK" sz="2400" b="1" dirty="0" smtClean="0"/>
              <a:t>(žiakovi stačí porozumieť, ale významu slov musí porozumieť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do hĺbky; musí napr. prepojiť alebo odlíšiť slovotvorné základy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oboch slov; v maturitnom teste by to bola diskriminačná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úloha vzhľadom na existenciu odborných škôl istého zamerania)</a:t>
            </a:r>
          </a:p>
          <a:p>
            <a:endParaRPr lang="sk-SK" sz="2400" b="1" dirty="0"/>
          </a:p>
          <a:p>
            <a:r>
              <a:rPr lang="sk-SK" sz="2400" b="1" dirty="0" smtClean="0"/>
              <a:t>     </a:t>
            </a:r>
            <a:r>
              <a:rPr lang="sk-SK" sz="2400" b="1" i="1" dirty="0" smtClean="0">
                <a:solidFill>
                  <a:srgbClr val="990099"/>
                </a:solidFill>
              </a:rPr>
              <a:t>Poznámka</a:t>
            </a:r>
            <a:r>
              <a:rPr lang="sk-SK" sz="2400" b="1" dirty="0" smtClean="0">
                <a:solidFill>
                  <a:srgbClr val="990099"/>
                </a:solidFill>
              </a:rPr>
              <a:t>: dôkazom, že to nie je iba jednoduché porozumenie</a:t>
            </a:r>
          </a:p>
          <a:p>
            <a:r>
              <a:rPr lang="sk-SK" sz="2400" b="1" dirty="0">
                <a:solidFill>
                  <a:srgbClr val="990099"/>
                </a:solidFill>
              </a:rPr>
              <a:t> </a:t>
            </a:r>
            <a:r>
              <a:rPr lang="sk-SK" sz="2400" b="1" dirty="0" smtClean="0">
                <a:solidFill>
                  <a:srgbClr val="990099"/>
                </a:solidFill>
              </a:rPr>
              <a:t>    bez súvislostí, je i to, že veľká časť populácie používa slovo</a:t>
            </a:r>
          </a:p>
          <a:p>
            <a:r>
              <a:rPr lang="sk-SK" sz="2400" b="1" dirty="0">
                <a:solidFill>
                  <a:srgbClr val="990099"/>
                </a:solidFill>
              </a:rPr>
              <a:t> </a:t>
            </a:r>
            <a:r>
              <a:rPr lang="sk-SK" sz="2400" b="1" dirty="0" smtClean="0">
                <a:solidFill>
                  <a:srgbClr val="990099"/>
                </a:solidFill>
              </a:rPr>
              <a:t>    </a:t>
            </a:r>
            <a:r>
              <a:rPr lang="sk-SK" sz="2400" b="1" i="1" dirty="0" smtClean="0">
                <a:solidFill>
                  <a:srgbClr val="990099"/>
                </a:solidFill>
              </a:rPr>
              <a:t>zástrčka </a:t>
            </a:r>
            <a:r>
              <a:rPr lang="sk-SK" sz="2400" b="1" dirty="0" smtClean="0">
                <a:solidFill>
                  <a:srgbClr val="990099"/>
                </a:solidFill>
              </a:rPr>
              <a:t>nesprávne – treba rozmýšľať koncepčne, aby sme</a:t>
            </a:r>
          </a:p>
          <a:p>
            <a:r>
              <a:rPr lang="sk-SK" sz="2400" b="1" dirty="0">
                <a:solidFill>
                  <a:srgbClr val="990099"/>
                </a:solidFill>
              </a:rPr>
              <a:t> </a:t>
            </a:r>
            <a:r>
              <a:rPr lang="sk-SK" sz="2400" b="1" dirty="0" smtClean="0">
                <a:solidFill>
                  <a:srgbClr val="990099"/>
                </a:solidFill>
              </a:rPr>
              <a:t>    rozlíšili tieto dve slová.  </a:t>
            </a:r>
            <a:endParaRPr lang="sk-SK" sz="2400" b="1" dirty="0">
              <a:solidFill>
                <a:srgbClr val="99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314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467544" y="620688"/>
            <a:ext cx="9118009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3. Ktorý slovný druh môže byť použitý namiesto citoslovca </a:t>
            </a:r>
            <a:r>
              <a:rPr lang="sk-SK" sz="2400" b="1" i="1" dirty="0" smtClean="0"/>
              <a:t>bác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vo zvýraznenej vete ukážky?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(sloveso)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  <a:r>
              <a:rPr lang="sk-SK" sz="2400" b="1" dirty="0">
                <a:solidFill>
                  <a:srgbClr val="C00000"/>
                </a:solidFill>
              </a:rPr>
              <a:t>Diskutujeme...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Konceptuálne poznatky/aplikovať</a:t>
            </a:r>
          </a:p>
          <a:p>
            <a:r>
              <a:rPr lang="sk-SK" sz="2400" b="1" dirty="0" smtClean="0"/>
              <a:t>      (žiak aplikuje/uplatňuje vedomosti o vetnočlenskej platnosti</a:t>
            </a:r>
          </a:p>
          <a:p>
            <a:r>
              <a:rPr lang="sk-SK" sz="2400" b="1" dirty="0" smtClean="0"/>
              <a:t>      slovesa; musí poznať princíp vyjadrovania prísudku – žiak </a:t>
            </a:r>
          </a:p>
          <a:p>
            <a:r>
              <a:rPr lang="sk-SK" sz="2400" b="1" dirty="0" smtClean="0"/>
              <a:t>      využíva nielen pamäť, ale aj rôzne myšlienkové pochody;</a:t>
            </a:r>
          </a:p>
          <a:p>
            <a:r>
              <a:rPr lang="sk-SK" sz="2400" b="1" dirty="0" smtClean="0"/>
              <a:t>      poznatok je statický, žiak nepotrebuje nič „fyzicky“                             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transformovať)</a:t>
            </a:r>
          </a:p>
          <a:p>
            <a:endParaRPr lang="sk-SK" sz="2400" b="1" dirty="0"/>
          </a:p>
          <a:p>
            <a:r>
              <a:rPr lang="sk-SK" sz="2400" b="1" dirty="0" smtClean="0"/>
              <a:t>  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16420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661421" y="751344"/>
            <a:ext cx="8482579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4.</a:t>
            </a:r>
            <a:r>
              <a:rPr lang="sk-SK" dirty="0" smtClean="0"/>
              <a:t> </a:t>
            </a:r>
            <a:r>
              <a:rPr lang="sk-SK" sz="2400" b="1" dirty="0" smtClean="0"/>
              <a:t>Napíšte (skloňovací) vzor podstatného mena </a:t>
            </a:r>
            <a:r>
              <a:rPr lang="sk-SK" sz="2400" b="1" i="1" dirty="0" smtClean="0"/>
              <a:t>spúšť</a:t>
            </a:r>
            <a:r>
              <a:rPr lang="sk-SK" sz="2400" b="1" dirty="0" smtClean="0"/>
              <a:t>.   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                                                                                       (dlaň)</a:t>
            </a:r>
          </a:p>
          <a:p>
            <a:r>
              <a:rPr lang="sk-SK" sz="2400" b="1" dirty="0" smtClean="0"/>
              <a:t>    </a:t>
            </a: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Konceptuálne poznatky/aplikovať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(žiak aplikuje/uplatňuje vedomosti o jednotlivých skloňovacích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vzoroch, triedi poznatky/klasifikuje ich)</a:t>
            </a:r>
          </a:p>
          <a:p>
            <a:endParaRPr lang="sk-SK" sz="2400" b="1" dirty="0"/>
          </a:p>
          <a:p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22411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690779" y="764704"/>
            <a:ext cx="8453221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/>
              <a:t>5. Označ </a:t>
            </a:r>
            <a:r>
              <a:rPr lang="sk-SK" sz="2400" b="1" u="sng" dirty="0" smtClean="0"/>
              <a:t>nesprávnu</a:t>
            </a:r>
            <a:r>
              <a:rPr lang="sk-SK" sz="2400" b="1" dirty="0" smtClean="0"/>
              <a:t> argumentáciu/</a:t>
            </a:r>
            <a:r>
              <a:rPr lang="sk-SK" sz="2400" b="1" u="sng" dirty="0" smtClean="0"/>
              <a:t>nepravdivé</a:t>
            </a:r>
            <a:r>
              <a:rPr lang="sk-SK" sz="2400" b="1" dirty="0" smtClean="0"/>
              <a:t> tvrdenie.</a:t>
            </a:r>
          </a:p>
          <a:p>
            <a:pPr marL="355600" indent="-355600"/>
            <a:r>
              <a:rPr lang="sk-SK" sz="2400" b="1" dirty="0"/>
              <a:t> </a:t>
            </a:r>
            <a:r>
              <a:rPr lang="sk-SK" sz="2400" b="1" dirty="0" smtClean="0"/>
              <a:t>    Text ukážky je ovplyvnený hovorovým štýlom, a preto sa </a:t>
            </a:r>
            <a:r>
              <a:rPr lang="sk-SK" sz="2400" b="1" dirty="0" smtClean="0"/>
              <a:t/>
            </a:r>
            <a:br>
              <a:rPr lang="sk-SK" sz="2400" b="1" dirty="0" smtClean="0"/>
            </a:br>
            <a:r>
              <a:rPr lang="sk-SK" sz="2400" b="1" dirty="0" smtClean="0"/>
              <a:t>v ňom</a:t>
            </a:r>
            <a:endParaRPr lang="sk-SK" sz="2400" b="1" dirty="0" smtClean="0"/>
          </a:p>
          <a:p>
            <a:pPr marL="355600" indent="-355600"/>
            <a:endParaRPr lang="sk-SK" sz="2400" b="1" dirty="0" smtClean="0"/>
          </a:p>
          <a:p>
            <a:r>
              <a:rPr lang="sk-SK" sz="2400" b="1" dirty="0" smtClean="0"/>
              <a:t>     A. nachádzajú slová s citovým príznakom.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B. nachádzajú citoslovcia a častice.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C. nenachádzajú zložené súvetia.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D. nenachádzajú neznáme cudzie slová.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(C)</a:t>
            </a:r>
          </a:p>
          <a:p>
            <a:endParaRPr lang="sk-SK" sz="2400" b="1" dirty="0">
              <a:solidFill>
                <a:srgbClr val="008000"/>
              </a:solidFill>
            </a:endParaRP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</a:t>
            </a: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</a:t>
            </a:r>
            <a:r>
              <a:rPr lang="sk-SK" sz="2400" b="1" dirty="0">
                <a:solidFill>
                  <a:srgbClr val="C00000"/>
                </a:solidFill>
              </a:rPr>
              <a:t>Diskutujeme...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Konceptuálne poznatky/analyzovať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(žiak analyzuje celý text; všíma si výskyt požadovaných javov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</a:t>
            </a:r>
            <a:r>
              <a:rPr lang="sk-SK" sz="2400" b="1" dirty="0" smtClean="0"/>
              <a:t>a ich frekvenciu; dospeje k poznaniu, že v texte sa vyskytuje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</a:t>
            </a:r>
            <a:r>
              <a:rPr lang="sk-SK" sz="2400" b="1" dirty="0" smtClean="0"/>
              <a:t>aj zložené súvetie, ale nie je také dominantné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ako napr. v odbornom štýle)</a:t>
            </a:r>
          </a:p>
          <a:p>
            <a:endParaRPr lang="sk-SK" sz="2400" b="1" dirty="0">
              <a:solidFill>
                <a:srgbClr val="008000"/>
              </a:solidFill>
            </a:endParaRPr>
          </a:p>
          <a:p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397277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77" y="9115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139065" y="980728"/>
            <a:ext cx="8899167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6. V ktorej možnosti je najpresnejšie charakterizovaný žáner ukážky?</a:t>
            </a:r>
          </a:p>
          <a:p>
            <a:endParaRPr lang="sk-SK" sz="2400" b="1" dirty="0" smtClean="0"/>
          </a:p>
          <a:p>
            <a:r>
              <a:rPr lang="sk-SK" sz="2400" b="1" dirty="0"/>
              <a:t> </a:t>
            </a:r>
            <a:r>
              <a:rPr lang="sk-SK" sz="2400" b="1" dirty="0" smtClean="0"/>
              <a:t>    A. prerozprávanie sna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B. rozprávanie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C. opis sna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D. opis                                                              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(A)</a:t>
            </a: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Diskutujeme</a:t>
            </a:r>
            <a:r>
              <a:rPr lang="sk-SK" sz="2400" b="1" dirty="0">
                <a:solidFill>
                  <a:srgbClr val="C00000"/>
                </a:solidFill>
              </a:rPr>
              <a:t>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Konceptuálne poznatky/hodnotiť</a:t>
            </a:r>
          </a:p>
          <a:p>
            <a:r>
              <a:rPr lang="sk-SK" sz="2400" b="1" dirty="0" smtClean="0"/>
              <a:t>  (žiak využíva komplexnú znalosť o slohovom útvare rozprávanie,</a:t>
            </a:r>
          </a:p>
          <a:p>
            <a:r>
              <a:rPr lang="sk-SK" sz="2400" b="1" dirty="0" smtClean="0"/>
              <a:t>  ale musí do hĺbky porozumieť textu; musí zhodnotiť odlišnosti</a:t>
            </a:r>
          </a:p>
          <a:p>
            <a:r>
              <a:rPr lang="sk-SK" sz="2400" b="1" dirty="0" smtClean="0"/>
              <a:t>  v ponúkaných možnostiach a hľadá v texte argumenty na podporu</a:t>
            </a:r>
          </a:p>
          <a:p>
            <a:r>
              <a:rPr lang="sk-SK" sz="2400" b="1" dirty="0" smtClean="0"/>
              <a:t>  svojho rozhodnutia; formu a obsah hodnotí naraz)  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85735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725253" y="2276872"/>
            <a:ext cx="8184676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rgbClr val="1E36AC"/>
                </a:solidFill>
              </a:rPr>
              <a:t>                                          Vedieť ako...</a:t>
            </a:r>
          </a:p>
          <a:p>
            <a:endParaRPr lang="sk-SK" sz="2400" b="1" dirty="0" smtClean="0">
              <a:solidFill>
                <a:srgbClr val="1E36AC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sú to implicitné znalosti, žiak musí využiť, čo vie, </a:t>
            </a:r>
          </a:p>
          <a:p>
            <a:r>
              <a:rPr lang="sk-SK" sz="2400" b="1" dirty="0" smtClean="0"/>
              <a:t>aby </a:t>
            </a:r>
            <a:r>
              <a:rPr lang="sk-SK" sz="2400" b="1" u="sng" dirty="0" smtClean="0">
                <a:solidFill>
                  <a:srgbClr val="C00000"/>
                </a:solidFill>
              </a:rPr>
              <a:t>riešil úlohu</a:t>
            </a:r>
            <a:r>
              <a:rPr lang="sk-SK" sz="2400" b="1" u="sng" dirty="0" smtClean="0"/>
              <a:t>;</a:t>
            </a:r>
            <a:r>
              <a:rPr lang="sk-SK" sz="2400" b="1" dirty="0" smtClean="0"/>
              <a:t> procedurálne poznatky žiak prejaví </a:t>
            </a:r>
          </a:p>
          <a:p>
            <a:r>
              <a:rPr lang="sk-SK" sz="2400" b="1" u="sng" dirty="0" smtClean="0">
                <a:solidFill>
                  <a:srgbClr val="C00000"/>
                </a:solidFill>
              </a:rPr>
              <a:t>v činnosti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úlohy tohto typu si vyžadujú ovládanie algoritmov (postup,</a:t>
            </a:r>
          </a:p>
          <a:p>
            <a:r>
              <a:rPr lang="sk-SK" sz="2400" b="1" dirty="0" smtClean="0"/>
              <a:t>kroky pri činnosti), techník, metód a postupov pri riešení</a:t>
            </a:r>
          </a:p>
          <a:p>
            <a:r>
              <a:rPr lang="sk-SK" sz="2400" b="1" dirty="0" smtClean="0"/>
              <a:t>problému; zisťujeme, ako vie žiak riešiť úlohy napr. pomocou</a:t>
            </a:r>
          </a:p>
          <a:p>
            <a:r>
              <a:rPr lang="sk-SK" sz="2400" b="1" dirty="0" smtClean="0"/>
              <a:t>súboru úkonov a tak dospieť k novým poznatkom/výsledkom</a:t>
            </a:r>
            <a:endParaRPr lang="sk-SK" sz="2400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1043608" y="548680"/>
            <a:ext cx="70567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0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Procedurálne poznatky</a:t>
            </a:r>
            <a:endParaRPr lang="sk-SK" sz="40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4348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BlokTextu 7"/>
          <p:cNvSpPr txBox="1"/>
          <p:nvPr/>
        </p:nvSpPr>
        <p:spPr>
          <a:xfrm>
            <a:off x="0" y="934254"/>
            <a:ext cx="87849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</a:t>
            </a:r>
            <a:endParaRPr lang="sk-SK" sz="2400" b="1" dirty="0">
              <a:solidFill>
                <a:srgbClr val="C00000"/>
              </a:solidFill>
            </a:endParaRPr>
          </a:p>
        </p:txBody>
      </p:sp>
      <p:sp>
        <p:nvSpPr>
          <p:cNvPr id="3" name="Obdĺžnik 2"/>
          <p:cNvSpPr/>
          <p:nvPr/>
        </p:nvSpPr>
        <p:spPr>
          <a:xfrm>
            <a:off x="935596" y="174740"/>
            <a:ext cx="72728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k-SK" sz="3200" b="1" dirty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Obsah prezentácie</a:t>
            </a:r>
          </a:p>
        </p:txBody>
      </p:sp>
      <p:sp>
        <p:nvSpPr>
          <p:cNvPr id="4" name="Obdĺžnik 3"/>
          <p:cNvSpPr/>
          <p:nvPr/>
        </p:nvSpPr>
        <p:spPr>
          <a:xfrm>
            <a:off x="179512" y="964175"/>
            <a:ext cx="878497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sz="28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sk-SK" sz="2800" b="1" dirty="0" smtClean="0">
                <a:solidFill>
                  <a:srgbClr val="1E36AC"/>
                </a:solidFill>
              </a:rPr>
              <a:t>1</a:t>
            </a:r>
            <a:r>
              <a:rPr lang="sk-SK" sz="2800" b="1" dirty="0">
                <a:solidFill>
                  <a:srgbClr val="1E36AC"/>
                </a:solidFill>
              </a:rPr>
              <a:t>. Zhrnutie teoretických vedomostí o </a:t>
            </a:r>
            <a:r>
              <a:rPr lang="sk-SK" sz="2800" b="1" dirty="0" smtClean="0">
                <a:solidFill>
                  <a:srgbClr val="1E36AC"/>
                </a:solidFill>
              </a:rPr>
              <a:t>druhoch poznatkov</a:t>
            </a:r>
            <a:r>
              <a:rPr lang="sk-SK" sz="28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</a:t>
            </a:r>
            <a:endParaRPr lang="sk-SK" sz="2800" b="1" dirty="0" smtClean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800" b="1" dirty="0" smtClean="0"/>
              <a:t> </a:t>
            </a:r>
            <a:r>
              <a:rPr lang="sk-SK" sz="2800" b="1" dirty="0"/>
              <a:t>faktické poznatky, konceptuálne poznatky</a:t>
            </a:r>
            <a:r>
              <a:rPr lang="sk-SK" sz="2800" b="1" dirty="0" smtClean="0"/>
              <a:t>,</a:t>
            </a:r>
          </a:p>
          <a:p>
            <a:pPr algn="just"/>
            <a:r>
              <a:rPr lang="sk-SK" sz="2800" b="1" dirty="0" smtClean="0"/>
              <a:t>     procedurálne </a:t>
            </a:r>
            <a:r>
              <a:rPr lang="sk-SK" sz="2800" b="1" dirty="0"/>
              <a:t>poznatky</a:t>
            </a:r>
          </a:p>
          <a:p>
            <a:pPr algn="just"/>
            <a:r>
              <a:rPr lang="sk-SK" sz="2800" b="1" dirty="0" smtClean="0"/>
              <a:t>   </a:t>
            </a:r>
            <a:endParaRPr lang="sk-SK" sz="2800" b="1" dirty="0"/>
          </a:p>
          <a:p>
            <a:pPr algn="just"/>
            <a:r>
              <a:rPr lang="sk-SK" sz="2800" b="1" dirty="0" smtClean="0">
                <a:solidFill>
                  <a:srgbClr val="1E36AC"/>
                </a:solidFill>
              </a:rPr>
              <a:t>2. Výber</a:t>
            </a:r>
            <a:r>
              <a:rPr lang="sk-SK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sk-SK" sz="2800" b="1" dirty="0">
                <a:solidFill>
                  <a:srgbClr val="1E36AC"/>
                </a:solidFill>
              </a:rPr>
              <a:t>učiva zo slovenského jazyka a </a:t>
            </a:r>
            <a:r>
              <a:rPr lang="sk-SK" sz="2800" b="1" dirty="0" smtClean="0">
                <a:solidFill>
                  <a:srgbClr val="1E36AC"/>
                </a:solidFill>
              </a:rPr>
              <a:t>literatúry,   </a:t>
            </a:r>
          </a:p>
          <a:p>
            <a:pPr algn="just"/>
            <a:r>
              <a:rPr lang="sk-SK" sz="2800" b="1" dirty="0">
                <a:solidFill>
                  <a:srgbClr val="1E36AC"/>
                </a:solidFill>
              </a:rPr>
              <a:t> </a:t>
            </a:r>
            <a:r>
              <a:rPr lang="sk-SK" sz="2800" b="1" dirty="0" smtClean="0">
                <a:solidFill>
                  <a:srgbClr val="1E36AC"/>
                </a:solidFill>
              </a:rPr>
              <a:t>   </a:t>
            </a:r>
            <a:r>
              <a:rPr lang="sk-SK" sz="2800" b="1" dirty="0" smtClean="0">
                <a:solidFill>
                  <a:srgbClr val="1E36AC"/>
                </a:solidFill>
              </a:rPr>
              <a:t>slovenského </a:t>
            </a:r>
            <a:r>
              <a:rPr lang="sk-SK" sz="2800" b="1" dirty="0" smtClean="0">
                <a:solidFill>
                  <a:srgbClr val="1E36AC"/>
                </a:solidFill>
              </a:rPr>
              <a:t>jazyka </a:t>
            </a:r>
            <a:r>
              <a:rPr lang="sk-SK" sz="2800" b="1" dirty="0">
                <a:solidFill>
                  <a:srgbClr val="1E36AC"/>
                </a:solidFill>
              </a:rPr>
              <a:t>a slovenskej literatúry vhodného </a:t>
            </a:r>
            <a:r>
              <a:rPr lang="sk-SK" sz="2800" b="1" dirty="0" smtClean="0">
                <a:solidFill>
                  <a:srgbClr val="1E36AC"/>
                </a:solidFill>
              </a:rPr>
              <a:t>  </a:t>
            </a:r>
          </a:p>
          <a:p>
            <a:pPr algn="just"/>
            <a:r>
              <a:rPr lang="sk-SK" sz="2800" b="1" dirty="0">
                <a:solidFill>
                  <a:srgbClr val="1E36AC"/>
                </a:solidFill>
              </a:rPr>
              <a:t> </a:t>
            </a:r>
            <a:r>
              <a:rPr lang="sk-SK" sz="2800" b="1" dirty="0" smtClean="0">
                <a:solidFill>
                  <a:srgbClr val="1E36AC"/>
                </a:solidFill>
              </a:rPr>
              <a:t>   </a:t>
            </a:r>
            <a:r>
              <a:rPr lang="sk-SK" sz="2800" b="1" dirty="0" smtClean="0">
                <a:solidFill>
                  <a:srgbClr val="1E36AC"/>
                </a:solidFill>
              </a:rPr>
              <a:t>na </a:t>
            </a:r>
            <a:r>
              <a:rPr lang="sk-SK" sz="2800" b="1" dirty="0" smtClean="0">
                <a:solidFill>
                  <a:srgbClr val="1E36AC"/>
                </a:solidFill>
              </a:rPr>
              <a:t>meranie </a:t>
            </a:r>
            <a:r>
              <a:rPr lang="sk-SK" sz="2800" b="1" dirty="0">
                <a:solidFill>
                  <a:srgbClr val="1E36AC"/>
                </a:solidFill>
              </a:rPr>
              <a:t>jednotlivých </a:t>
            </a:r>
            <a:r>
              <a:rPr lang="sk-SK" sz="2800" b="1" dirty="0" smtClean="0">
                <a:solidFill>
                  <a:srgbClr val="1E36AC"/>
                </a:solidFill>
              </a:rPr>
              <a:t>druhov </a:t>
            </a:r>
            <a:r>
              <a:rPr lang="sk-SK" sz="2800" b="1" dirty="0">
                <a:solidFill>
                  <a:srgbClr val="1E36AC"/>
                </a:solidFill>
              </a:rPr>
              <a:t>poznatkov </a:t>
            </a:r>
          </a:p>
          <a:p>
            <a:pPr algn="just"/>
            <a:endParaRPr lang="sk-SK" sz="2800" b="1" dirty="0">
              <a:solidFill>
                <a:srgbClr val="7030A0"/>
              </a:solidFill>
            </a:endParaRPr>
          </a:p>
          <a:p>
            <a:pPr algn="just"/>
            <a:r>
              <a:rPr lang="sk-SK" sz="2800" b="1" dirty="0">
                <a:solidFill>
                  <a:srgbClr val="7030A0"/>
                </a:solidFill>
              </a:rPr>
              <a:t> </a:t>
            </a:r>
            <a:r>
              <a:rPr lang="sk-SK" sz="2800" b="1" dirty="0" smtClean="0">
                <a:solidFill>
                  <a:srgbClr val="1E36AC"/>
                </a:solidFill>
              </a:rPr>
              <a:t>3. Príklady </a:t>
            </a:r>
            <a:r>
              <a:rPr lang="sk-SK" sz="2800" b="1" dirty="0">
                <a:solidFill>
                  <a:srgbClr val="1E36AC"/>
                </a:solidFill>
              </a:rPr>
              <a:t>úloh</a:t>
            </a:r>
          </a:p>
          <a:p>
            <a:pPr marL="457200" indent="-457200">
              <a:buFont typeface="Wingdings" panose="05000000000000000000" pitchFamily="2" charset="2"/>
              <a:buChar char="q"/>
            </a:pPr>
            <a:r>
              <a:rPr lang="sk-SK" sz="2800" b="1" dirty="0" smtClean="0"/>
              <a:t>charakteristika </a:t>
            </a:r>
            <a:r>
              <a:rPr lang="sk-SK" sz="2800" b="1" dirty="0"/>
              <a:t>úlohy podľa druhu poznatkov a podľa </a:t>
            </a:r>
            <a:r>
              <a:rPr lang="sk-SK" sz="2800" b="1" dirty="0" smtClean="0"/>
              <a:t>               </a:t>
            </a:r>
            <a:r>
              <a:rPr lang="sk-SK" sz="2800" b="1" dirty="0" err="1" smtClean="0"/>
              <a:t>Bloomovej</a:t>
            </a:r>
            <a:r>
              <a:rPr lang="sk-SK" sz="2800" b="1" dirty="0" smtClean="0"/>
              <a:t> </a:t>
            </a:r>
            <a:r>
              <a:rPr lang="sk-SK" sz="2800" b="1" dirty="0" smtClean="0"/>
              <a:t>taxonómie kognitívnych procesov</a:t>
            </a:r>
            <a:endParaRPr lang="sk-SK" sz="2800" b="1" dirty="0"/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sk-SK" sz="2800" b="1" dirty="0" smtClean="0"/>
              <a:t>diskusia </a:t>
            </a:r>
            <a:r>
              <a:rPr lang="sk-SK" sz="2800" b="1" dirty="0"/>
              <a:t>a pretváranie úloh </a:t>
            </a:r>
            <a:endParaRPr lang="sk-SK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242096" y="1124744"/>
            <a:ext cx="8659807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Otázky: </a:t>
            </a:r>
            <a:r>
              <a:rPr lang="sk-SK" sz="2400" b="1" dirty="0" smtClean="0">
                <a:solidFill>
                  <a:srgbClr val="C00000"/>
                </a:solidFill>
              </a:rPr>
              <a:t>Ako na to? (Častejšie ako otázky sú pokyny.)</a:t>
            </a:r>
          </a:p>
          <a:p>
            <a:endParaRPr lang="sk-SK" sz="2400" b="1" dirty="0">
              <a:solidFill>
                <a:srgbClr val="C00000"/>
              </a:solidFill>
            </a:endParaRP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Dopíš titulok k novinárskej správe... Napíš osnovu...</a:t>
            </a: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Vyjadri jednou vetou... Označ stopy... Doplň rým...</a:t>
            </a: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Transformuj prvú vetu do súčasnej spisovnej slovenčiny...</a:t>
            </a: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Zmeň označené slangové slová na spisovné výrazy... Uprav</a:t>
            </a: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 údaje o mieste a čase v úradnom liste... Napíš úvod...  Nájdi </a:t>
            </a:r>
          </a:p>
          <a:p>
            <a:pPr algn="just"/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na mape... Využi informácie z ukážky a vytvor rebríček, </a:t>
            </a:r>
          </a:p>
          <a:p>
            <a:pPr algn="just"/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tabuľku otváracích hodín... Napíš text pod  fotografiu...</a:t>
            </a: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 Sformuluj hlavnú myšlienku... Dopíš/Doplň legendu k obrázku, </a:t>
            </a:r>
          </a:p>
          <a:p>
            <a:pPr algn="just"/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grafu... Nájdi spojitosť zvýrazneného faktu s hodnotami na grafe...</a:t>
            </a:r>
          </a:p>
          <a:p>
            <a:pPr algn="just"/>
            <a:r>
              <a:rPr lang="sk-SK" sz="2400" b="1" dirty="0" smtClean="0">
                <a:solidFill>
                  <a:srgbClr val="C00000"/>
                </a:solidFill>
              </a:rPr>
              <a:t> Zapíš do trojuholníka rozprávania... Postavám z ukážky navrhni </a:t>
            </a:r>
          </a:p>
          <a:p>
            <a:pPr algn="just"/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trasu... Vyslov predpoklad...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468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6" name="BlokTextu 5"/>
          <p:cNvSpPr txBox="1"/>
          <p:nvPr/>
        </p:nvSpPr>
        <p:spPr>
          <a:xfrm>
            <a:off x="395536" y="548680"/>
            <a:ext cx="8807155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AutoNum type="arabicPeriod"/>
            </a:pPr>
            <a:r>
              <a:rPr lang="sk-SK" sz="2400" b="1" dirty="0" smtClean="0"/>
              <a:t>Ktorou podobou citoslovca </a:t>
            </a:r>
            <a:r>
              <a:rPr lang="sk-SK" sz="2400" b="1" u="sng" dirty="0" smtClean="0"/>
              <a:t>sa nedá nahradiť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podčiarknuté citoslovce v ukážke?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A. ťuk-ťuk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B. ťuk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C. ťuk, ťuk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D. ťuk/ťuk                                                      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                         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(D)</a:t>
            </a:r>
          </a:p>
          <a:p>
            <a:r>
              <a:rPr lang="sk-SK" sz="2400" b="1" dirty="0" smtClean="0"/>
              <a:t>       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 Diskutujeme</a:t>
            </a:r>
            <a:r>
              <a:rPr lang="sk-SK" sz="2400" b="1" dirty="0">
                <a:solidFill>
                  <a:srgbClr val="C00000"/>
                </a:solidFill>
              </a:rPr>
              <a:t>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  Procedurálne poznatky/zapamätať 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  </a:t>
            </a:r>
            <a:r>
              <a:rPr lang="sk-SK" sz="2400" b="1" dirty="0" smtClean="0"/>
              <a:t>(žiak skúša nahradiť zvýraznené citoslovce: kombinuje,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  </a:t>
            </a:r>
            <a:r>
              <a:rPr lang="sk-SK" sz="2400" b="1" dirty="0" smtClean="0"/>
              <a:t>prirovnáva, uvažuje – forma citosloviec je najmenej ustálená, </a:t>
            </a:r>
          </a:p>
          <a:p>
            <a:r>
              <a:rPr lang="sk-SK" sz="2400" b="1" dirty="0" smtClean="0"/>
              <a:t>       a preto mu nepomôže len vizuálna pamäť; v procese overovania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zistí, spomenie si/rozozná, že lomka sa v týchto prípadoch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nepoužíva)  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379164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611560" y="692696"/>
            <a:ext cx="8404288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2. Vypíšte v jednoslovných bodoch činnosti zo situácie </a:t>
            </a:r>
            <a:br>
              <a:rPr lang="sk-SK" sz="2400" b="1" dirty="0" smtClean="0"/>
            </a:br>
            <a:r>
              <a:rPr lang="sk-SK" sz="2400" b="1" dirty="0" smtClean="0"/>
              <a:t>     v ukážke. Použijete iba podstatné mená vyjadrujúce dej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a slovesné podstatné mená.  </a:t>
            </a:r>
          </a:p>
          <a:p>
            <a:r>
              <a:rPr lang="sk-SK" sz="2400" b="1" u="sng" dirty="0">
                <a:solidFill>
                  <a:srgbClr val="990099"/>
                </a:solidFill>
              </a:rPr>
              <a:t>S</a:t>
            </a:r>
            <a:r>
              <a:rPr lang="sk-SK" sz="2400" b="1" u="sng" dirty="0" smtClean="0">
                <a:solidFill>
                  <a:srgbClr val="990099"/>
                </a:solidFill>
              </a:rPr>
              <a:t>ituácia v deji</a:t>
            </a:r>
            <a:r>
              <a:rPr lang="sk-SK" sz="2400" b="1" dirty="0" smtClean="0">
                <a:solidFill>
                  <a:srgbClr val="990099"/>
                </a:solidFill>
              </a:rPr>
              <a:t>:</a:t>
            </a:r>
            <a:r>
              <a:rPr lang="sk-SK" sz="2400" b="1" i="1" dirty="0" smtClean="0">
                <a:solidFill>
                  <a:srgbClr val="990099"/>
                </a:solidFill>
              </a:rPr>
              <a:t> </a:t>
            </a:r>
            <a:r>
              <a:rPr lang="sk-SK" sz="2400" b="1" i="1" dirty="0"/>
              <a:t>Dobehol oco, načiahol sa po lavór, že nás od seba</a:t>
            </a:r>
          </a:p>
          <a:p>
            <a:r>
              <a:rPr lang="sk-SK" sz="2400" b="1" i="1" dirty="0"/>
              <a:t>oddelí, ale šmykol sa na povylievanej vode a zletel za nami.</a:t>
            </a: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                          (1. Dobehnutie/Príchod/dobehnutie/príchod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                           2. Načiahnutie/načiahnutie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                           3. Šmyknutie/šmyknutie/šmyk/Šmyk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                           4. Pád/Padnutie/pád/padnutie)</a:t>
            </a:r>
          </a:p>
          <a:p>
            <a:endParaRPr lang="sk-SK" sz="2400" b="1" dirty="0">
              <a:solidFill>
                <a:srgbClr val="008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Diskutujme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Procedurálne poznatky/porozumieť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(žiak porozumie textu i zadaniu; zoradí činnosti, podľa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</a:t>
            </a:r>
            <a:r>
              <a:rPr lang="sk-SK" sz="2400" b="1" dirty="0" smtClean="0"/>
              <a:t>zadania ich formuluje a usporiada; poznámka: pri týchto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úlohách musí byť zadanie čo najpresnejšie vzhľadom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na možnosti kľúča správnych odpovedí)  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184776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479214" y="681368"/>
            <a:ext cx="838608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/>
            <a:r>
              <a:rPr lang="sk-SK" sz="2400" b="1" dirty="0" smtClean="0"/>
              <a:t>3. Zapíšte zdroj/prameň ukážky podľa normy pre bibliografické záznamy.</a:t>
            </a:r>
          </a:p>
          <a:p>
            <a:pPr marL="266700" indent="-266700" algn="r"/>
            <a:r>
              <a:rPr lang="sk-SK" sz="2400" b="1" dirty="0" smtClean="0"/>
              <a:t>    </a:t>
            </a:r>
            <a:r>
              <a:rPr lang="sk-SK" sz="2400" b="1" dirty="0" smtClean="0">
                <a:solidFill>
                  <a:srgbClr val="008000"/>
                </a:solidFill>
              </a:rPr>
              <a:t>(Horor v kúpeľni. In: </a:t>
            </a:r>
            <a:r>
              <a:rPr lang="sk-SK" sz="2400" b="1" i="1" dirty="0" smtClean="0">
                <a:solidFill>
                  <a:srgbClr val="008000"/>
                </a:solidFill>
              </a:rPr>
              <a:t>Fifík</a:t>
            </a:r>
            <a:r>
              <a:rPr lang="sk-SK" sz="2400" b="1" dirty="0" smtClean="0">
                <a:solidFill>
                  <a:srgbClr val="008000"/>
                </a:solidFill>
              </a:rPr>
              <a:t>, 2003/5, s. 3.)</a:t>
            </a:r>
          </a:p>
          <a:p>
            <a:pPr marL="266700" indent="-266700"/>
            <a:r>
              <a:rPr lang="sk-SK" sz="2400" b="1" dirty="0" smtClean="0"/>
              <a:t>    </a:t>
            </a:r>
          </a:p>
          <a:p>
            <a:pPr marL="266700" indent="-266700"/>
            <a:endParaRPr lang="sk-SK" sz="2400" b="1" dirty="0">
              <a:solidFill>
                <a:srgbClr val="C00000"/>
              </a:solidFill>
            </a:endParaRPr>
          </a:p>
          <a:p>
            <a:pPr marL="266700" indent="-266700"/>
            <a:endParaRPr lang="sk-SK" sz="2400" b="1" dirty="0" smtClean="0">
              <a:solidFill>
                <a:srgbClr val="C00000"/>
              </a:solidFill>
            </a:endParaRPr>
          </a:p>
          <a:p>
            <a:pPr marL="266700" indent="-266700"/>
            <a:endParaRPr lang="sk-SK" sz="2400" b="1" dirty="0">
              <a:solidFill>
                <a:srgbClr val="C00000"/>
              </a:solidFill>
            </a:endParaRPr>
          </a:p>
          <a:p>
            <a:pPr marL="266700" indent="-266700"/>
            <a:endParaRPr lang="sk-SK" sz="2400" b="1" dirty="0" smtClean="0">
              <a:solidFill>
                <a:srgbClr val="C00000"/>
              </a:solidFill>
            </a:endParaRPr>
          </a:p>
          <a:p>
            <a:pPr marL="266700" indent="-266700"/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</a:t>
            </a:r>
            <a:r>
              <a:rPr lang="sk-SK" sz="2400" b="1" dirty="0">
                <a:solidFill>
                  <a:srgbClr val="C00000"/>
                </a:solidFill>
              </a:rPr>
              <a:t>Diskutujeme...</a:t>
            </a:r>
          </a:p>
          <a:p>
            <a:pPr marL="266700" indent="-266700"/>
            <a:r>
              <a:rPr lang="sk-SK" sz="2400" b="1" dirty="0" smtClean="0">
                <a:solidFill>
                  <a:srgbClr val="C00000"/>
                </a:solidFill>
              </a:rPr>
              <a:t>    Procedurálne poznatky/aplikovať</a:t>
            </a:r>
          </a:p>
          <a:p>
            <a:pPr marL="266700" indent="-266700"/>
            <a:r>
              <a:rPr lang="sk-SK" sz="2400" b="1" dirty="0" smtClean="0"/>
              <a:t>    (v procese vytvárania bibliografického záznamu žiak aplikuje poznatky z oblasti spracovania informácií; vyhľadá údaje priamo z textu, usporiada ich, porovná v mysli s požiadavkami normy)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139332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246614" y="0"/>
            <a:ext cx="865077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4</a:t>
            </a:r>
            <a:r>
              <a:rPr lang="sk-SK" sz="2400" b="1" dirty="0">
                <a:solidFill>
                  <a:prstClr val="black"/>
                </a:solidFill>
              </a:rPr>
              <a:t>. Vyjadrite prídavným menom vlastnosť materiálu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    </a:t>
            </a:r>
            <a:r>
              <a:rPr lang="sk-SK" sz="2400" b="1" i="1" dirty="0">
                <a:solidFill>
                  <a:prstClr val="black"/>
                </a:solidFill>
              </a:rPr>
              <a:t>lavóra</a:t>
            </a:r>
            <a:r>
              <a:rPr lang="sk-SK" sz="2400" b="1" dirty="0">
                <a:solidFill>
                  <a:prstClr val="black"/>
                </a:solidFill>
              </a:rPr>
              <a:t> z ukážky.                           </a:t>
            </a:r>
            <a:r>
              <a:rPr lang="sk-SK" sz="2400" b="1" dirty="0">
                <a:solidFill>
                  <a:srgbClr val="008000"/>
                </a:solidFill>
              </a:rPr>
              <a:t>(nevodivý/Nevodivý)</a:t>
            </a:r>
          </a:p>
          <a:p>
            <a:pPr lvl="0"/>
            <a:r>
              <a:rPr lang="sk-SK" sz="2400" b="1" dirty="0">
                <a:solidFill>
                  <a:srgbClr val="008000"/>
                </a:solidFill>
              </a:rPr>
              <a:t>     </a:t>
            </a:r>
            <a:endParaRPr lang="sk-SK" sz="2400" b="1" dirty="0" smtClean="0">
              <a:solidFill>
                <a:srgbClr val="008000"/>
              </a:solidFill>
            </a:endParaRPr>
          </a:p>
          <a:p>
            <a:pPr lvl="0"/>
            <a:endParaRPr lang="sk-SK" sz="2400" b="1" dirty="0">
              <a:solidFill>
                <a:srgbClr val="008000"/>
              </a:solidFill>
            </a:endParaRPr>
          </a:p>
          <a:p>
            <a:pPr lvl="0"/>
            <a:endParaRPr lang="sk-SK" sz="2400" b="1" dirty="0" smtClean="0">
              <a:solidFill>
                <a:srgbClr val="008000"/>
              </a:solidFill>
            </a:endParaRPr>
          </a:p>
          <a:p>
            <a:pPr lvl="0"/>
            <a:endParaRPr lang="sk-SK" sz="2400" b="1" dirty="0">
              <a:solidFill>
                <a:srgbClr val="008000"/>
              </a:solidFill>
            </a:endParaRPr>
          </a:p>
          <a:p>
            <a:pPr lvl="0"/>
            <a:endParaRPr lang="sk-SK" sz="2400" b="1" dirty="0" smtClean="0">
              <a:solidFill>
                <a:srgbClr val="008000"/>
              </a:solidFill>
            </a:endParaRPr>
          </a:p>
          <a:p>
            <a:pPr lvl="0"/>
            <a:endParaRPr lang="sk-SK" sz="2400" b="1" dirty="0">
              <a:solidFill>
                <a:srgbClr val="008000"/>
              </a:solidFill>
            </a:endParaRPr>
          </a:p>
          <a:p>
            <a:pPr lvl="0"/>
            <a:endParaRPr lang="sk-SK" sz="2400" b="1" dirty="0" smtClean="0">
              <a:solidFill>
                <a:srgbClr val="008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>
                <a:solidFill>
                  <a:srgbClr val="C00000"/>
                </a:solidFill>
              </a:rPr>
              <a:t>Diskutujeme...</a:t>
            </a:r>
          </a:p>
          <a:p>
            <a:pPr lvl="0"/>
            <a:r>
              <a:rPr lang="sk-SK" sz="2400" b="1" dirty="0" smtClean="0">
                <a:solidFill>
                  <a:srgbClr val="C00000"/>
                </a:solidFill>
              </a:rPr>
              <a:t>     Procedurálne poznatky/analyzovať</a:t>
            </a:r>
          </a:p>
          <a:p>
            <a:pPr lvl="0"/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  <a:r>
              <a:rPr lang="sk-SK" sz="2400" b="1" dirty="0">
                <a:solidFill>
                  <a:prstClr val="black"/>
                </a:solidFill>
              </a:rPr>
              <a:t>(žiak musí napísať pomenovanie vlastnosti a k jej formulácii</a:t>
            </a:r>
          </a:p>
          <a:p>
            <a:pPr lvl="0"/>
            <a:r>
              <a:rPr lang="sk-SK" sz="2400" b="1" dirty="0">
                <a:solidFill>
                  <a:srgbClr val="C00000"/>
                </a:solidFill>
              </a:rPr>
              <a:t>     </a:t>
            </a:r>
            <a:r>
              <a:rPr lang="sk-SK" sz="2400" b="1" dirty="0">
                <a:solidFill>
                  <a:prstClr val="black"/>
                </a:solidFill>
              </a:rPr>
              <a:t>musí dospieť </a:t>
            </a:r>
            <a:r>
              <a:rPr lang="sk-SK" sz="2400" b="1" dirty="0" smtClean="0">
                <a:solidFill>
                  <a:prstClr val="black"/>
                </a:solidFill>
              </a:rPr>
              <a:t>dôkladnou analýzou  a hlbokým porozumením 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textu, ako i </a:t>
            </a:r>
            <a:r>
              <a:rPr lang="sk-SK" sz="2400" b="1" dirty="0">
                <a:solidFill>
                  <a:prstClr val="black"/>
                </a:solidFill>
              </a:rPr>
              <a:t>poznaním </a:t>
            </a:r>
            <a:r>
              <a:rPr lang="sk-SK" sz="2400" b="1" dirty="0" smtClean="0">
                <a:solidFill>
                  <a:prstClr val="black"/>
                </a:solidFill>
              </a:rPr>
              <a:t>učiva o </a:t>
            </a:r>
            <a:r>
              <a:rPr lang="sk-SK" sz="2400" b="1" dirty="0">
                <a:solidFill>
                  <a:prstClr val="black"/>
                </a:solidFill>
              </a:rPr>
              <a:t>prídavných menách, </a:t>
            </a:r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usudzovaním/dedukciou; musí využiť </a:t>
            </a:r>
            <a:r>
              <a:rPr lang="sk-SK" sz="2400" b="1" dirty="0">
                <a:solidFill>
                  <a:prstClr val="black"/>
                </a:solidFill>
              </a:rPr>
              <a:t>poznatky z iného </a:t>
            </a:r>
            <a:r>
              <a:rPr lang="sk-SK" sz="2400" b="1" dirty="0" smtClean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vyučovacieho </a:t>
            </a:r>
            <a:r>
              <a:rPr lang="sk-SK" sz="2400" b="1" dirty="0">
                <a:solidFill>
                  <a:prstClr val="black"/>
                </a:solidFill>
              </a:rPr>
              <a:t>predmetu)</a:t>
            </a:r>
          </a:p>
        </p:txBody>
      </p:sp>
    </p:spTree>
    <p:extLst>
      <p:ext uri="{BB962C8B-B14F-4D97-AF65-F5344CB8AC3E}">
        <p14:creationId xmlns:p14="http://schemas.microsoft.com/office/powerpoint/2010/main" val="59494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223297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92158" y="85174"/>
            <a:ext cx="8883227" cy="7478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k-SK" sz="2400" b="1" dirty="0" smtClean="0"/>
              <a:t>5. Vypíšte slovo/slovné spojenie z vysvetlenia bodov Vnútornej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kompozície rozprávania, ktoré </a:t>
            </a:r>
            <a:r>
              <a:rPr lang="sk-SK" sz="2400" b="1" u="sng" dirty="0" smtClean="0"/>
              <a:t>nevystihuje</a:t>
            </a:r>
            <a:r>
              <a:rPr lang="sk-SK" sz="2400" b="1" dirty="0" smtClean="0"/>
              <a:t> celkom presne to,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čo platí pre jednu časť rozprávania z ukážky.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</a:t>
            </a:r>
            <a:r>
              <a:rPr lang="sk-SK" sz="2400" b="1" dirty="0" smtClean="0">
                <a:solidFill>
                  <a:srgbClr val="0070C0"/>
                </a:solidFill>
              </a:rPr>
              <a:t>Vnútorná kompozícia rozprávania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>
                <a:solidFill>
                  <a:srgbClr val="0070C0"/>
                </a:solidFill>
              </a:rPr>
              <a:t>Úvod: </a:t>
            </a:r>
            <a:r>
              <a:rPr lang="sk-SK" sz="2400" b="1" i="1" dirty="0" smtClean="0"/>
              <a:t>úvod </a:t>
            </a:r>
            <a:r>
              <a:rPr lang="sk-SK" sz="2400" b="1" dirty="0"/>
              <a:t>–</a:t>
            </a:r>
            <a:r>
              <a:rPr lang="sk-SK" sz="2400" b="1" dirty="0" smtClean="0">
                <a:solidFill>
                  <a:srgbClr val="0070C0"/>
                </a:solidFill>
              </a:rPr>
              <a:t> </a:t>
            </a:r>
            <a:r>
              <a:rPr lang="sk-SK" sz="2400" b="1" dirty="0" smtClean="0"/>
              <a:t>zoznamujeme sa s postavami, s prostredím,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                      v ktorom sa príbeh odohráva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>
                <a:solidFill>
                  <a:srgbClr val="0070C0"/>
                </a:solidFill>
              </a:rPr>
              <a:t>Jadro: </a:t>
            </a:r>
            <a:r>
              <a:rPr lang="sk-SK" sz="2400" b="1" i="1" dirty="0" smtClean="0"/>
              <a:t>zápletka</a:t>
            </a:r>
            <a:r>
              <a:rPr lang="sk-SK" sz="2400" b="1" dirty="0" smtClean="0"/>
              <a:t> – udalosť, ktorá uvádza dej do pohybu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         </a:t>
            </a:r>
            <a:r>
              <a:rPr lang="sk-SK" sz="2400" b="1" i="1" dirty="0" smtClean="0"/>
              <a:t>vyvrcholenie</a:t>
            </a:r>
            <a:r>
              <a:rPr lang="sk-SK" sz="2400" b="1" dirty="0" smtClean="0"/>
              <a:t> – dej, problém či konflikt vrcholí</a:t>
            </a:r>
          </a:p>
          <a:p>
            <a:r>
              <a:rPr lang="sk-SK" sz="2400" b="1" dirty="0" smtClean="0"/>
              <a:t>                 </a:t>
            </a:r>
            <a:r>
              <a:rPr lang="sk-SK" sz="2400" b="1" i="1" dirty="0" smtClean="0"/>
              <a:t>obrat </a:t>
            </a:r>
            <a:r>
              <a:rPr lang="sk-SK" sz="2400" b="1" dirty="0" smtClean="0"/>
              <a:t>– očakávaný dej sa nečakane obráti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>
                <a:solidFill>
                  <a:srgbClr val="0070C0"/>
                </a:solidFill>
              </a:rPr>
              <a:t>Záver:</a:t>
            </a:r>
            <a:r>
              <a:rPr lang="sk-SK" sz="2400" b="1" dirty="0" smtClean="0"/>
              <a:t> </a:t>
            </a:r>
            <a:r>
              <a:rPr lang="sk-SK" sz="2400" b="1" i="1" dirty="0" smtClean="0"/>
              <a:t>rozuzlenie</a:t>
            </a:r>
            <a:r>
              <a:rPr lang="sk-SK" sz="2400" b="1" dirty="0" smtClean="0"/>
              <a:t> – vyjasnenie problému či konfliktu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                                    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(s postavami/postavami)</a:t>
            </a: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Diskutujeme</a:t>
            </a:r>
            <a:r>
              <a:rPr lang="sk-SK" sz="2400" b="1" dirty="0">
                <a:solidFill>
                  <a:srgbClr val="C00000"/>
                </a:solidFill>
              </a:rPr>
              <a:t>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Procedurálne poznatky/hodnotiť</a:t>
            </a:r>
          </a:p>
          <a:p>
            <a:r>
              <a:rPr lang="sk-SK" sz="2400" b="1" dirty="0" smtClean="0"/>
              <a:t>(žiak po analýze celého textu ukážky vyhodnocuje, v čom sa </a:t>
            </a:r>
          </a:p>
          <a:p>
            <a:r>
              <a:rPr lang="sk-SK" sz="2400" b="1" dirty="0" smtClean="0"/>
              <a:t>rozprávanie líši od formulácií v schéme – usúdi, že jediný rozdiel </a:t>
            </a:r>
          </a:p>
          <a:p>
            <a:r>
              <a:rPr lang="sk-SK" sz="2400" b="1" dirty="0" smtClean="0"/>
              <a:t>je v tom, že v úvode nášho rozprávania máme iba jednu postavu)         </a:t>
            </a:r>
          </a:p>
          <a:p>
            <a:endParaRPr lang="sk-SK" sz="2400" b="1" dirty="0"/>
          </a:p>
          <a:p>
            <a:endParaRPr lang="sk-SK" sz="2400" b="1" dirty="0" smtClean="0"/>
          </a:p>
          <a:p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4001117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580889" y="332656"/>
            <a:ext cx="756084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Literatúra</a:t>
            </a:r>
          </a:p>
          <a:p>
            <a:endParaRPr lang="sk-SK" sz="2400" dirty="0" smtClean="0">
              <a:solidFill>
                <a:srgbClr val="002060"/>
              </a:solidFill>
              <a:hlinkClick r:id="rId3"/>
            </a:endParaRPr>
          </a:p>
          <a:p>
            <a:r>
              <a:rPr lang="sk-SK" sz="2400" b="1" dirty="0" smtClean="0">
                <a:solidFill>
                  <a:srgbClr val="002060"/>
                </a:solidFill>
              </a:rPr>
              <a:t>CIBÁKOVÁ, D</a:t>
            </a:r>
            <a:r>
              <a:rPr lang="sk-SK" sz="2400" b="1" i="1" dirty="0" smtClean="0">
                <a:solidFill>
                  <a:srgbClr val="002060"/>
                </a:solidFill>
              </a:rPr>
              <a:t>.: Jazyk </a:t>
            </a:r>
            <a:r>
              <a:rPr lang="sk-SK" sz="2400" b="1" i="1" dirty="0">
                <a:solidFill>
                  <a:srgbClr val="002060"/>
                </a:solidFill>
              </a:rPr>
              <a:t>a kognícia v rozvíjaní porozumenia textu u žiaka primárnej školy. </a:t>
            </a:r>
            <a:r>
              <a:rPr lang="sk-SK" sz="2400" b="1" dirty="0">
                <a:solidFill>
                  <a:srgbClr val="002060"/>
                </a:solidFill>
              </a:rPr>
              <a:t>Dostupné na: </a:t>
            </a:r>
            <a:r>
              <a:rPr lang="sk-SK" sz="2400" b="1" dirty="0" smtClean="0">
                <a:solidFill>
                  <a:srgbClr val="002060"/>
                </a:solidFill>
                <a:hlinkClick r:id="rId4"/>
              </a:rPr>
              <a:t>ww</a:t>
            </a:r>
            <a:r>
              <a:rPr lang="sk-SK" sz="2400" b="1" u="sng" dirty="0" smtClean="0">
                <a:solidFill>
                  <a:schemeClr val="tx2">
                    <a:lumMod val="75000"/>
                  </a:schemeClr>
                </a:solidFill>
                <a:hlinkClick r:id="rId4"/>
              </a:rPr>
              <a:t>w.pulib.sk/web/kniznica/elpub/dokument/Cibakova1</a:t>
            </a:r>
            <a:r>
              <a:rPr lang="sk-SK" sz="2400" b="1" u="sng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  <a:r>
              <a:rPr lang="sk-SK" sz="2400" b="1" dirty="0" smtClean="0"/>
              <a:t>[cit. 12</a:t>
            </a:r>
            <a:r>
              <a:rPr lang="sk-SK" sz="2400" b="1" dirty="0" smtClean="0"/>
              <a:t>. 5. 2014] </a:t>
            </a:r>
            <a:endParaRPr lang="sk-SK" sz="2400" b="1" dirty="0"/>
          </a:p>
          <a:p>
            <a:r>
              <a:rPr lang="sk-SK" sz="2400" b="1" dirty="0" smtClean="0">
                <a:solidFill>
                  <a:srgbClr val="002060"/>
                </a:solidFill>
              </a:rPr>
              <a:t>MEREDITH, K.S. – STEELEOVÁ, J. L.: Kladenie otázok ako cesta k rozvoju kritického myslenia. In: </a:t>
            </a:r>
            <a:r>
              <a:rPr lang="sk-SK" sz="2400" b="1" i="1" dirty="0" smtClean="0">
                <a:solidFill>
                  <a:srgbClr val="002060"/>
                </a:solidFill>
              </a:rPr>
              <a:t>Pedagogické spektrum</a:t>
            </a:r>
            <a:r>
              <a:rPr lang="sk-SK" sz="2400" b="1" dirty="0" smtClean="0">
                <a:solidFill>
                  <a:srgbClr val="002060"/>
                </a:solidFill>
              </a:rPr>
              <a:t>, roč. IV, č. 11/12, s. 15 – 36.</a:t>
            </a:r>
          </a:p>
          <a:p>
            <a:r>
              <a:rPr lang="sk-SK" sz="2400" b="1" dirty="0" smtClean="0">
                <a:solidFill>
                  <a:srgbClr val="002060"/>
                </a:solidFill>
              </a:rPr>
              <a:t>KOŽUCHOVÁ, M.: </a:t>
            </a:r>
            <a:r>
              <a:rPr lang="sk-SK" sz="2400" b="1" i="1" dirty="0" smtClean="0">
                <a:solidFill>
                  <a:srgbClr val="002060"/>
                </a:solidFill>
              </a:rPr>
              <a:t>Rozvoj kognitívnych schopností prostredníctvom kladenia otázok.</a:t>
            </a:r>
            <a:r>
              <a:rPr lang="sk-SK" sz="2400" b="1" dirty="0" smtClean="0">
                <a:solidFill>
                  <a:srgbClr val="002060"/>
                </a:solidFill>
              </a:rPr>
              <a:t> Dostupné </a:t>
            </a:r>
            <a:r>
              <a:rPr lang="sk-SK" sz="2400" b="1" dirty="0" smtClean="0">
                <a:solidFill>
                  <a:srgbClr val="002060"/>
                </a:solidFill>
              </a:rPr>
              <a:t>na:</a:t>
            </a:r>
            <a:r>
              <a:rPr lang="sk-SK" sz="2400" dirty="0" smtClean="0">
                <a:solidFill>
                  <a:srgbClr val="002060"/>
                </a:solidFill>
              </a:rPr>
              <a:t> </a:t>
            </a:r>
            <a:endParaRPr lang="sk-SK" sz="2400" dirty="0" smtClean="0">
              <a:solidFill>
                <a:srgbClr val="002060"/>
              </a:solidFill>
            </a:endParaRPr>
          </a:p>
          <a:p>
            <a:r>
              <a:rPr lang="sk-SK" sz="2400" b="1" dirty="0" smtClean="0">
                <a:solidFill>
                  <a:srgbClr val="002060"/>
                </a:solidFill>
                <a:hlinkClick r:id="rId3"/>
              </a:rPr>
              <a:t>http://www.zsoravskalesna.sk/Dokumenty/ProjektESF/Prednasky/Bloomova%20revidovana%20taxonomia%20-%20kladenie%20otazok.pdf</a:t>
            </a:r>
            <a:r>
              <a:rPr lang="sk-SK" sz="2400" b="1" dirty="0" smtClean="0">
                <a:solidFill>
                  <a:srgbClr val="002060"/>
                </a:solidFill>
              </a:rPr>
              <a:t> </a:t>
            </a:r>
            <a:r>
              <a:rPr lang="sk-SK" sz="2400" b="1" dirty="0" smtClean="0"/>
              <a:t>[cit. 6</a:t>
            </a:r>
            <a:r>
              <a:rPr lang="sk-SK" sz="2400" b="1" dirty="0" smtClean="0"/>
              <a:t>. 9. 2010</a:t>
            </a:r>
            <a:r>
              <a:rPr lang="sk-SK" sz="2400" b="1" dirty="0"/>
              <a:t>] </a:t>
            </a:r>
          </a:p>
          <a:p>
            <a:endParaRPr lang="sk-SK" sz="3200" dirty="0"/>
          </a:p>
          <a:p>
            <a:endParaRPr lang="sk-SK" sz="3200" dirty="0"/>
          </a:p>
        </p:txBody>
      </p:sp>
    </p:spTree>
    <p:extLst>
      <p:ext uri="{BB962C8B-B14F-4D97-AF65-F5344CB8AC3E}">
        <p14:creationId xmlns:p14="http://schemas.microsoft.com/office/powerpoint/2010/main" val="62111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580889" y="332656"/>
            <a:ext cx="756084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sk-SK" sz="3200" b="1" dirty="0" smtClean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Ďakujeme za pozornosť a spoluprácu!</a:t>
            </a:r>
          </a:p>
          <a:p>
            <a:endParaRPr lang="sk-SK" sz="36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3200" b="1" dirty="0" smtClean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3200" b="1" dirty="0" smtClean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32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32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Prezentáciu zostavili a úlohy vytvorili:  </a:t>
            </a:r>
          </a:p>
          <a:p>
            <a:endParaRPr lang="sk-SK" sz="3200" dirty="0"/>
          </a:p>
          <a:p>
            <a:r>
              <a:rPr lang="sk-SK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Ivana Sorbyová</a:t>
            </a:r>
          </a:p>
          <a:p>
            <a:r>
              <a:rPr lang="sk-SK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PhDr. Milada Caltíková</a:t>
            </a:r>
          </a:p>
          <a:p>
            <a:r>
              <a:rPr lang="sk-SK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Branislav Hudcovský</a:t>
            </a:r>
            <a:endParaRPr lang="sk-SK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74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1427397" y="260648"/>
            <a:ext cx="56886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0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Faktické</a:t>
            </a:r>
            <a:r>
              <a:rPr lang="sk-SK" sz="4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40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poznatky</a:t>
            </a:r>
            <a:endParaRPr lang="sk-SK" sz="4000" b="1" dirty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BlokTextu 7"/>
          <p:cNvSpPr txBox="1"/>
          <p:nvPr/>
        </p:nvSpPr>
        <p:spPr>
          <a:xfrm>
            <a:off x="0" y="934254"/>
            <a:ext cx="878497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Vedieť, že...</a:t>
            </a:r>
          </a:p>
          <a:p>
            <a:endParaRPr lang="sk-SK" b="1" dirty="0" smtClean="0"/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400" b="1" dirty="0" smtClean="0"/>
              <a:t>znalosť termínov, znalosť zaužívaných konvencií</a:t>
            </a:r>
          </a:p>
          <a:p>
            <a:pPr algn="just"/>
            <a:r>
              <a:rPr lang="sk-SK" sz="2400" b="1" dirty="0" smtClean="0"/>
              <a:t>     v dorozumievaní a porozumení si 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400" b="1" dirty="0" smtClean="0"/>
              <a:t>znalosť faktov a noriem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400" b="1" dirty="0" smtClean="0"/>
              <a:t>znalosť konkrétnych praktických dát a informácií </a:t>
            </a:r>
          </a:p>
          <a:p>
            <a:pPr algn="just"/>
            <a:r>
              <a:rPr lang="sk-SK" sz="2400" b="1" dirty="0"/>
              <a:t> </a:t>
            </a:r>
            <a:r>
              <a:rPr lang="sk-SK" sz="2400" b="1" dirty="0" smtClean="0"/>
              <a:t>     (nadobudnuté a uchované znalosti)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400" b="1" dirty="0" smtClean="0"/>
              <a:t>pamäťové reprodukovanie znalostí</a:t>
            </a:r>
          </a:p>
          <a:p>
            <a:pPr algn="just"/>
            <a:r>
              <a:rPr lang="sk-SK" sz="2400" b="1" dirty="0"/>
              <a:t> </a:t>
            </a:r>
            <a:r>
              <a:rPr lang="sk-SK" sz="2400" b="1" dirty="0" smtClean="0"/>
              <a:t>     (spoznávanie, znovupoznávanie, znovuvyvolávanie znalostí)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400" b="1" dirty="0" smtClean="0"/>
              <a:t>vyhľadávanie a uchovávanie cudzieho poznatku z dlhodobej</a:t>
            </a:r>
          </a:p>
          <a:p>
            <a:pPr algn="just"/>
            <a:r>
              <a:rPr lang="sk-SK" sz="2400" b="1" dirty="0"/>
              <a:t> </a:t>
            </a:r>
            <a:r>
              <a:rPr lang="sk-SK" sz="2400" b="1" dirty="0" smtClean="0"/>
              <a:t>     pamäti ľudstva (vyhľadávanie a uchovávanie informácií)</a:t>
            </a:r>
          </a:p>
          <a:p>
            <a:pPr marL="285750" indent="-285750" algn="just">
              <a:buFont typeface="Wingdings" panose="05000000000000000000" pitchFamily="2" charset="2"/>
              <a:buChar char="q"/>
            </a:pPr>
            <a:r>
              <a:rPr lang="sk-SK" sz="2400" b="1" dirty="0" smtClean="0"/>
              <a:t>žiak má konkrétne znalosti o učive, vybavuje si to, čo sa naučil</a:t>
            </a:r>
          </a:p>
          <a:p>
            <a:pPr algn="just"/>
            <a:r>
              <a:rPr lang="sk-SK" sz="2400" b="1" dirty="0"/>
              <a:t> </a:t>
            </a:r>
            <a:r>
              <a:rPr lang="sk-SK" sz="2400" b="1" dirty="0" smtClean="0"/>
              <a:t>     a čo si zapamätal z učiva </a:t>
            </a:r>
          </a:p>
          <a:p>
            <a:pPr algn="just"/>
            <a:endParaRPr lang="sk-SK" sz="2400" b="1" dirty="0"/>
          </a:p>
          <a:p>
            <a:pPr algn="just"/>
            <a:r>
              <a:rPr lang="sk-SK" sz="2400" b="1" dirty="0" smtClean="0"/>
              <a:t>Otázky: </a:t>
            </a:r>
            <a:r>
              <a:rPr lang="sk-SK" sz="2400" b="1" dirty="0" smtClean="0">
                <a:solidFill>
                  <a:srgbClr val="C00000"/>
                </a:solidFill>
              </a:rPr>
              <a:t>Čo? Kto? Ktorý? Kde? Kedy? V čom?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1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827584" y="548680"/>
            <a:ext cx="7632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Učivo zo slovenského jazyka a literatúry</a:t>
            </a:r>
            <a:endParaRPr lang="sk-SK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251520" y="1340768"/>
            <a:ext cx="88569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sk-SK" sz="2400" b="1" dirty="0" smtClean="0"/>
              <a:t> meriame </a:t>
            </a:r>
            <a:r>
              <a:rPr lang="sk-SK" sz="2400" b="1" dirty="0" smtClean="0"/>
              <a:t>terminologické znalosti (napr. metafora, dobrodružný</a:t>
            </a:r>
          </a:p>
          <a:p>
            <a:r>
              <a:rPr lang="sk-SK" sz="2400" b="1" dirty="0" smtClean="0"/>
              <a:t>     román, podstatné meno, lyrika, slovo)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sk-SK" sz="2400" b="1" dirty="0" smtClean="0"/>
              <a:t> znalosti špecifických detailov a prvkov (napr. žiak vie určiť </a:t>
            </a:r>
          </a:p>
          <a:p>
            <a:r>
              <a:rPr lang="sk-SK" sz="2400" b="1" dirty="0" smtClean="0"/>
              <a:t>     spamäti obdobie literárneho smeru, zaradiť meno autora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do literárneho obdobia, priradiť postavu povinného diela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do konkrétneho diela alebo k autorovi,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doplniť tabuľku druhov zámen, rozpoznať spoluhláskovú skupinu,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pomenovať diakritické znamienko, pomenovať vetu alebo slovo,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označiť synonymum, označiť miesto spodobovania,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napísať pravopisne správne slovo, vymenovať hlavné vetné členy,</a:t>
            </a:r>
          </a:p>
          <a:p>
            <a:r>
              <a:rPr lang="sk-SK" sz="2400" b="1" dirty="0" smtClean="0"/>
              <a:t>     spočítať slabikotvorné spoluhlásky)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2341276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467544" y="620688"/>
            <a:ext cx="1943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Príklady úloh:</a:t>
            </a:r>
            <a:endParaRPr lang="sk-SK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11560" y="1340768"/>
            <a:ext cx="8604279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sk-SK" sz="2400" b="1" dirty="0" smtClean="0"/>
              <a:t>Vypíšte z posledného odseku ukážky citoslovce.     </a:t>
            </a:r>
            <a:r>
              <a:rPr lang="sk-SK" sz="2400" b="1" dirty="0" smtClean="0">
                <a:solidFill>
                  <a:srgbClr val="008000"/>
                </a:solidFill>
              </a:rPr>
              <a:t>(Ťuk-ťuk-ťuk)</a:t>
            </a:r>
          </a:p>
          <a:p>
            <a:r>
              <a:rPr lang="sk-SK" sz="2400" b="1" dirty="0" smtClean="0"/>
              <a:t>       </a:t>
            </a: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  </a:t>
            </a:r>
          </a:p>
          <a:p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  Diskutujeme...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  Faktické poznatky/zapamätať si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(žiak musí rozpoznať/spoznať požadované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slovo – statický poznatok uložený v pamäti;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žiakovi stačí spomenúť si na termín citoslovce)</a:t>
            </a:r>
          </a:p>
          <a:p>
            <a:endParaRPr lang="sk-SK" sz="2400" b="1" dirty="0" smtClean="0"/>
          </a:p>
          <a:p>
            <a:endParaRPr lang="sk-SK" sz="2400" b="1" dirty="0"/>
          </a:p>
          <a:p>
            <a:endParaRPr lang="sk-SK" sz="2400" b="1" dirty="0"/>
          </a:p>
          <a:p>
            <a:r>
              <a:rPr lang="sk-SK" sz="2400" b="1" dirty="0" smtClean="0"/>
              <a:t> </a:t>
            </a:r>
          </a:p>
          <a:p>
            <a:endParaRPr lang="sk-SK" b="1" dirty="0"/>
          </a:p>
          <a:p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334080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467544" y="620688"/>
            <a:ext cx="1943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Príklady úloh:</a:t>
            </a:r>
            <a:endParaRPr lang="sk-SK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11560" y="1340768"/>
            <a:ext cx="7426970" cy="5447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sk-SK" sz="2400" b="1" dirty="0" smtClean="0"/>
              <a:t>Vypíšte z príbehu v ukážke časový údaj.        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(pol siedmej)</a:t>
            </a:r>
          </a:p>
          <a:p>
            <a:r>
              <a:rPr lang="sk-SK" sz="2400" b="1" dirty="0">
                <a:solidFill>
                  <a:srgbClr val="008000"/>
                </a:solidFill>
              </a:rPr>
              <a:t> </a:t>
            </a:r>
            <a:r>
              <a:rPr lang="sk-SK" sz="2400" b="1" dirty="0" smtClean="0">
                <a:solidFill>
                  <a:srgbClr val="008000"/>
                </a:solidFill>
              </a:rPr>
              <a:t>     </a:t>
            </a:r>
          </a:p>
          <a:p>
            <a:endParaRPr lang="sk-SK" sz="2400" b="1" dirty="0">
              <a:solidFill>
                <a:srgbClr val="008000"/>
              </a:solidFill>
            </a:endParaRPr>
          </a:p>
          <a:p>
            <a:endParaRPr lang="sk-SK" sz="2400" b="1" dirty="0" smtClean="0">
              <a:solidFill>
                <a:srgbClr val="008000"/>
              </a:solidFill>
            </a:endParaRPr>
          </a:p>
          <a:p>
            <a:endParaRPr lang="sk-SK" sz="2400" b="1" dirty="0">
              <a:solidFill>
                <a:srgbClr val="008000"/>
              </a:solidFill>
            </a:endParaRP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  </a:t>
            </a: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  </a:t>
            </a:r>
            <a:r>
              <a:rPr lang="sk-SK" sz="2400" b="1" dirty="0">
                <a:solidFill>
                  <a:srgbClr val="C00000"/>
                </a:solidFill>
              </a:rPr>
              <a:t>Diskutujeme...</a:t>
            </a: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  </a:t>
            </a:r>
            <a:r>
              <a:rPr lang="sk-SK" sz="2400" b="1" dirty="0" smtClean="0">
                <a:solidFill>
                  <a:srgbClr val="C00000"/>
                </a:solidFill>
              </a:rPr>
              <a:t>Faktické poznatky/porozumieť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(žiak v texte iba rozpozná požadovanú informáciu,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 musí rozumieť aj nadradenému pojmu – časový údaj)</a:t>
            </a:r>
          </a:p>
          <a:p>
            <a:endParaRPr lang="sk-SK" sz="2400" b="1" dirty="0"/>
          </a:p>
          <a:p>
            <a:r>
              <a:rPr lang="sk-SK" sz="2400" b="1" dirty="0" smtClean="0"/>
              <a:t> </a:t>
            </a:r>
          </a:p>
          <a:p>
            <a:endParaRPr lang="sk-SK" b="1" dirty="0"/>
          </a:p>
          <a:p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275938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431540" y="192405"/>
            <a:ext cx="8280920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Príklady úloh</a:t>
            </a:r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sk-SK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2400" b="1" dirty="0" smtClean="0"/>
              <a:t>3</a:t>
            </a:r>
            <a:r>
              <a:rPr lang="sk-SK" sz="2400" b="1" dirty="0" smtClean="0"/>
              <a:t>.</a:t>
            </a:r>
            <a:r>
              <a:rPr lang="sk-SK" sz="2400" dirty="0" smtClean="0"/>
              <a:t> </a:t>
            </a:r>
            <a:r>
              <a:rPr lang="sk-SK" sz="2400" b="1" dirty="0" smtClean="0"/>
              <a:t>V ktorej možnosti sa nachádza citoslovce vyjadrujúce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citový stav?</a:t>
            </a:r>
          </a:p>
          <a:p>
            <a:endParaRPr lang="sk-SK" sz="2400" b="1" dirty="0"/>
          </a:p>
          <a:p>
            <a:r>
              <a:rPr lang="sk-SK" sz="2400" b="1" dirty="0" smtClean="0"/>
              <a:t>     A. </a:t>
            </a:r>
            <a:r>
              <a:rPr lang="sk-SK" sz="2400" b="1" i="1" dirty="0" smtClean="0"/>
              <a:t>ťuk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B. </a:t>
            </a:r>
            <a:r>
              <a:rPr lang="sk-SK" sz="2400" b="1" i="1" dirty="0" smtClean="0"/>
              <a:t>uf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C. </a:t>
            </a:r>
            <a:r>
              <a:rPr lang="sk-SK" sz="2400" b="1" i="1" dirty="0" smtClean="0"/>
              <a:t>bác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D. </a:t>
            </a:r>
            <a:r>
              <a:rPr lang="sk-SK" sz="2400" b="1" i="1" dirty="0" smtClean="0"/>
              <a:t>čľap</a:t>
            </a:r>
            <a:r>
              <a:rPr lang="sk-SK" sz="2400" b="1" dirty="0" smtClean="0"/>
              <a:t>    </a:t>
            </a:r>
          </a:p>
          <a:p>
            <a:r>
              <a:rPr lang="sk-SK" sz="2400" b="1" dirty="0" smtClean="0"/>
              <a:t>                                         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 (B)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</a:t>
            </a:r>
            <a:r>
              <a:rPr lang="sk-SK" sz="2400" b="1" dirty="0" smtClean="0">
                <a:solidFill>
                  <a:srgbClr val="C00000"/>
                </a:solidFill>
              </a:rPr>
              <a:t>Diskutujeme</a:t>
            </a:r>
            <a:r>
              <a:rPr lang="sk-SK" sz="2400" b="1" dirty="0">
                <a:solidFill>
                  <a:srgbClr val="C00000"/>
                </a:solidFill>
              </a:rPr>
              <a:t>...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Faktické poznatky/porozumieť</a:t>
            </a:r>
            <a:endParaRPr lang="sk-SK" sz="2400" b="1" dirty="0" smtClean="0">
              <a:solidFill>
                <a:srgbClr val="FF0000"/>
              </a:solidFill>
            </a:endParaRPr>
          </a:p>
          <a:p>
            <a:r>
              <a:rPr lang="sk-SK" sz="2400" b="1" dirty="0"/>
              <a:t> </a:t>
            </a:r>
            <a:r>
              <a:rPr lang="sk-SK" sz="2400" b="1" dirty="0" smtClean="0"/>
              <a:t>    (žiak rozpozná citoslovcia v texte, rozpomenie sa na</a:t>
            </a:r>
          </a:p>
          <a:p>
            <a:r>
              <a:rPr lang="sk-SK" sz="2400" b="1" dirty="0" smtClean="0"/>
              <a:t>     základnú definíciu slovného druhu citoslovca)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</a:t>
            </a:r>
            <a:r>
              <a:rPr lang="sk-SK" sz="2400" b="1" i="1" u="sng" dirty="0" smtClean="0">
                <a:solidFill>
                  <a:srgbClr val="990099"/>
                </a:solidFill>
              </a:rPr>
              <a:t>Poznámka:</a:t>
            </a:r>
            <a:r>
              <a:rPr lang="sk-SK" sz="2400" b="1" i="1" dirty="0" smtClean="0">
                <a:solidFill>
                  <a:srgbClr val="990099"/>
                </a:solidFill>
              </a:rPr>
              <a:t> žiaci sa podľa ŠVP nemusia učiť druhy</a:t>
            </a:r>
          </a:p>
          <a:p>
            <a:r>
              <a:rPr lang="sk-SK" sz="2400" b="1" i="1" dirty="0">
                <a:solidFill>
                  <a:srgbClr val="990099"/>
                </a:solidFill>
              </a:rPr>
              <a:t> </a:t>
            </a:r>
            <a:r>
              <a:rPr lang="sk-SK" sz="2400" b="1" i="1" dirty="0" smtClean="0">
                <a:solidFill>
                  <a:srgbClr val="990099"/>
                </a:solidFill>
              </a:rPr>
              <a:t>    citosloviec, preto je úloha iba na úrovni bežného</a:t>
            </a:r>
          </a:p>
          <a:p>
            <a:r>
              <a:rPr lang="sk-SK" sz="2400" b="1" i="1" dirty="0">
                <a:solidFill>
                  <a:srgbClr val="990099"/>
                </a:solidFill>
              </a:rPr>
              <a:t> </a:t>
            </a:r>
            <a:r>
              <a:rPr lang="sk-SK" sz="2400" b="1" i="1" dirty="0" smtClean="0">
                <a:solidFill>
                  <a:srgbClr val="990099"/>
                </a:solidFill>
              </a:rPr>
              <a:t>    porozumenia textu.  </a:t>
            </a:r>
          </a:p>
        </p:txBody>
      </p:sp>
    </p:spTree>
    <p:extLst>
      <p:ext uri="{BB962C8B-B14F-4D97-AF65-F5344CB8AC3E}">
        <p14:creationId xmlns:p14="http://schemas.microsoft.com/office/powerpoint/2010/main" val="327378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278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467544" y="836712"/>
            <a:ext cx="8006294" cy="563231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 4. V ktorej možnosti sa nachádza slovo, v ktorom sa uplatnilo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rytmické krátenie?</a:t>
            </a:r>
          </a:p>
          <a:p>
            <a:endParaRPr lang="sk-SK" sz="2400" b="1" dirty="0" smtClean="0"/>
          </a:p>
          <a:p>
            <a:r>
              <a:rPr lang="sk-SK" sz="2400" b="1" dirty="0"/>
              <a:t> </a:t>
            </a:r>
            <a:r>
              <a:rPr lang="sk-SK" sz="2400" b="1" dirty="0" smtClean="0"/>
              <a:t>    A. </a:t>
            </a:r>
            <a:r>
              <a:rPr lang="sk-SK" sz="2400" b="1" i="1" dirty="0" smtClean="0"/>
              <a:t>siedmej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B. </a:t>
            </a:r>
            <a:r>
              <a:rPr lang="sk-SK" sz="2400" b="1" i="1" dirty="0" smtClean="0"/>
              <a:t>vytiahnuť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C. </a:t>
            </a:r>
            <a:r>
              <a:rPr lang="sk-SK" sz="2400" b="1" i="1" dirty="0" smtClean="0"/>
              <a:t>rýchlo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D. </a:t>
            </a:r>
            <a:r>
              <a:rPr lang="sk-SK" sz="2400" b="1" i="1" dirty="0" smtClean="0"/>
              <a:t>pramienky</a:t>
            </a:r>
            <a:r>
              <a:rPr lang="sk-SK" sz="2400" b="1" dirty="0" smtClean="0"/>
              <a:t>                                                                </a:t>
            </a:r>
          </a:p>
          <a:p>
            <a:r>
              <a:rPr lang="sk-SK" sz="2400" b="1" dirty="0" smtClean="0">
                <a:solidFill>
                  <a:srgbClr val="008000"/>
                </a:solidFill>
              </a:rPr>
              <a:t>                                                                                                  (</a:t>
            </a:r>
            <a:r>
              <a:rPr lang="sk-SK" sz="2400" b="1" dirty="0">
                <a:solidFill>
                  <a:srgbClr val="008000"/>
                </a:solidFill>
              </a:rPr>
              <a:t>B)</a:t>
            </a:r>
            <a:endParaRPr lang="sk-SK" sz="2400" b="1" dirty="0" smtClean="0"/>
          </a:p>
          <a:p>
            <a:r>
              <a:rPr lang="sk-SK" sz="2400" b="1" dirty="0" smtClean="0"/>
              <a:t>    </a:t>
            </a:r>
          </a:p>
          <a:p>
            <a:endParaRPr lang="sk-SK" sz="2400" b="1" dirty="0"/>
          </a:p>
          <a:p>
            <a:r>
              <a:rPr lang="sk-SK" sz="2400" b="1" dirty="0" smtClean="0"/>
              <a:t>     </a:t>
            </a:r>
            <a:r>
              <a:rPr lang="sk-SK" sz="2400" b="1" dirty="0">
                <a:solidFill>
                  <a:srgbClr val="C00000"/>
                </a:solidFill>
              </a:rPr>
              <a:t>Diskutujeme</a:t>
            </a:r>
            <a:r>
              <a:rPr lang="sk-SK" sz="2400" b="1" dirty="0" smtClean="0">
                <a:solidFill>
                  <a:srgbClr val="C00000"/>
                </a:solidFill>
              </a:rPr>
              <a:t>...</a:t>
            </a:r>
            <a:r>
              <a:rPr lang="sk-SK" sz="2400" b="1" dirty="0" smtClean="0"/>
              <a:t>                                                   </a:t>
            </a:r>
            <a:endParaRPr lang="sk-SK" sz="2400" b="1" dirty="0" smtClean="0">
              <a:solidFill>
                <a:srgbClr val="008000"/>
              </a:solidFill>
            </a:endParaRPr>
          </a:p>
          <a:p>
            <a:r>
              <a:rPr lang="sk-SK" sz="2400" b="1" dirty="0"/>
              <a:t> </a:t>
            </a:r>
            <a:r>
              <a:rPr lang="sk-SK" sz="2400" b="1" dirty="0" smtClean="0"/>
              <a:t>    </a:t>
            </a:r>
            <a:r>
              <a:rPr lang="sk-SK" sz="2400" b="1" dirty="0" smtClean="0">
                <a:solidFill>
                  <a:srgbClr val="C00000"/>
                </a:solidFill>
              </a:rPr>
              <a:t>Faktické poznatky/aplikovať </a:t>
            </a:r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     </a:t>
            </a:r>
            <a:r>
              <a:rPr lang="sk-SK" sz="2400" b="1" dirty="0" smtClean="0"/>
              <a:t>(žiak aplikuje vedomosti o rytmickom zákone,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použije/uplatní hotové, statické vedomosti, ktoré má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 </a:t>
            </a:r>
            <a:r>
              <a:rPr lang="sk-SK" sz="2400" b="1" dirty="0" smtClean="0"/>
              <a:t>uložené v pamäti) </a:t>
            </a:r>
            <a:r>
              <a:rPr lang="sk-SK" sz="2400" dirty="0" smtClean="0"/>
              <a:t> </a:t>
            </a: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255109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 descr="podklad_sln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1340768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b="1" dirty="0"/>
          </a:p>
          <a:p>
            <a:endParaRPr lang="sk-SK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539552" y="692696"/>
            <a:ext cx="8087086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5. Koľko predmetov zo zariadenia alebo vybavenia typického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pre kúpeľne sa spomína v ukážke?</a:t>
            </a:r>
          </a:p>
          <a:p>
            <a:endParaRPr lang="sk-SK" sz="2400" b="1" dirty="0" smtClean="0"/>
          </a:p>
          <a:p>
            <a:r>
              <a:rPr lang="sk-SK" sz="2400" b="1" dirty="0"/>
              <a:t> </a:t>
            </a:r>
            <a:r>
              <a:rPr lang="sk-SK" sz="2400" b="1" dirty="0" smtClean="0"/>
              <a:t>   A. 6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B. 4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C. 5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D. 3       </a:t>
            </a:r>
          </a:p>
          <a:p>
            <a:r>
              <a:rPr lang="sk-SK" sz="2400" b="1" dirty="0" smtClean="0"/>
              <a:t>                                                                                </a:t>
            </a:r>
            <a:r>
              <a:rPr lang="sk-SK" sz="2400" b="1" dirty="0" smtClean="0">
                <a:solidFill>
                  <a:srgbClr val="008000"/>
                </a:solidFill>
              </a:rPr>
              <a:t>(B)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    Diskutujeme</a:t>
            </a:r>
          </a:p>
          <a:p>
            <a:r>
              <a:rPr lang="sk-SK" sz="2400" b="1" dirty="0">
                <a:solidFill>
                  <a:srgbClr val="C00000"/>
                </a:solidFill>
              </a:rPr>
              <a:t> </a:t>
            </a:r>
            <a:r>
              <a:rPr lang="sk-SK" sz="2400" b="1" dirty="0" smtClean="0">
                <a:solidFill>
                  <a:srgbClr val="C00000"/>
                </a:solidFill>
              </a:rPr>
              <a:t>   Faktické poznatky/analyzovať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(žiak analyzuje text, ale stačí mu rozpoznať predmety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pomenované v texte; nemusí pri tom využívať žiadne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pravidlá, poučky, čerpá zo skúseností a ráta predmety;</a:t>
            </a:r>
          </a:p>
          <a:p>
            <a:r>
              <a:rPr lang="sk-SK" sz="2400" b="1" dirty="0" smtClean="0"/>
              <a:t>     ide o informácie explicitne prítomné v texte – </a:t>
            </a:r>
            <a:r>
              <a:rPr lang="sk-SK" sz="2400" b="1" i="1" dirty="0" smtClean="0"/>
              <a:t>vaňa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uterák</a:t>
            </a:r>
            <a:r>
              <a:rPr lang="sk-SK" sz="2400" b="1" dirty="0" smtClean="0"/>
              <a:t>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</a:t>
            </a:r>
            <a:r>
              <a:rPr lang="sk-SK" sz="2400" b="1" i="1" dirty="0" smtClean="0"/>
              <a:t>fén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lavór</a:t>
            </a:r>
            <a:r>
              <a:rPr lang="sk-SK" sz="2400" b="1" dirty="0" smtClean="0"/>
              <a:t>)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1554224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1930</Words>
  <Application>Microsoft Office PowerPoint</Application>
  <PresentationFormat>Předvádění na obrazovce (4:3)</PresentationFormat>
  <Paragraphs>350</Paragraphs>
  <Slides>27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28" baseType="lpstr">
      <vt:lpstr>Motív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Branislav Hudcovský</cp:lastModifiedBy>
  <cp:revision>118</cp:revision>
  <dcterms:created xsi:type="dcterms:W3CDTF">2014-06-26T14:50:33Z</dcterms:created>
  <dcterms:modified xsi:type="dcterms:W3CDTF">2014-08-09T10:28:02Z</dcterms:modified>
</cp:coreProperties>
</file>