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3" r:id="rId4"/>
    <p:sldId id="260" r:id="rId5"/>
    <p:sldId id="258" r:id="rId6"/>
    <p:sldId id="261" r:id="rId7"/>
    <p:sldId id="262" r:id="rId8"/>
    <p:sldId id="270" r:id="rId9"/>
    <p:sldId id="263" r:id="rId10"/>
    <p:sldId id="264" r:id="rId11"/>
    <p:sldId id="265" r:id="rId12"/>
    <p:sldId id="266" r:id="rId13"/>
    <p:sldId id="267" r:id="rId14"/>
    <p:sldId id="274" r:id="rId15"/>
    <p:sldId id="268" r:id="rId16"/>
    <p:sldId id="271" r:id="rId17"/>
    <p:sldId id="272" r:id="rId18"/>
    <p:sldId id="269" r:id="rId19"/>
  </p:sldIdLst>
  <p:sldSz cx="9144000" cy="6858000" type="screen4x3"/>
  <p:notesSz cx="6858000" cy="9144000"/>
  <p:defaultTextStyle>
    <a:defPPr>
      <a:defRPr lang="sk-S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39" d="100"/>
          <a:sy n="39" d="100"/>
        </p:scale>
        <p:origin x="-129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k-SK" smtClean="0"/>
              <a:t>Kliknite sem a upravte štýl predlohy nadpisov.</a:t>
            </a:r>
            <a:endParaRPr lang="sk-SK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k-SK" smtClean="0"/>
              <a:t>Kliknite sem a upravte štýl predlohy podnadpisov.</a:t>
            </a:r>
            <a:endParaRPr lang="sk-SK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34963-D168-4B20-BA24-D9DA031FFEE7}" type="datetimeFigureOut">
              <a:rPr lang="sk-SK" smtClean="0"/>
              <a:pPr/>
              <a:t>9. 8. 2014</a:t>
            </a:fld>
            <a:endParaRPr lang="sk-SK" dirty="0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80CE8-5AF1-4C65-82F5-26EA26A370D9}" type="slidenum">
              <a:rPr lang="sk-SK" smtClean="0"/>
              <a:pPr/>
              <a:t>‹#›</a:t>
            </a:fld>
            <a:endParaRPr lang="sk-SK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z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Kliknite sem a upravte štýl predlohy nadpisov.</a:t>
            </a:r>
            <a:endParaRPr lang="sk-SK"/>
          </a:p>
        </p:txBody>
      </p:sp>
      <p:sp>
        <p:nvSpPr>
          <p:cNvPr id="3" name="Zástupný symbol zvislého text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34963-D168-4B20-BA24-D9DA031FFEE7}" type="datetimeFigureOut">
              <a:rPr lang="sk-SK" smtClean="0"/>
              <a:pPr/>
              <a:t>9. 8. 2014</a:t>
            </a:fld>
            <a:endParaRPr lang="sk-SK" dirty="0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80CE8-5AF1-4C65-82F5-26EA26A370D9}" type="slidenum">
              <a:rPr lang="sk-SK" smtClean="0"/>
              <a:pPr/>
              <a:t>‹#›</a:t>
            </a:fld>
            <a:endParaRPr lang="sk-SK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Z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k-SK" smtClean="0"/>
              <a:t>Kliknite sem a upravte štýl predlohy nadpisov.</a:t>
            </a:r>
            <a:endParaRPr lang="sk-SK"/>
          </a:p>
        </p:txBody>
      </p:sp>
      <p:sp>
        <p:nvSpPr>
          <p:cNvPr id="3" name="Zástupný symbol zvislého text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34963-D168-4B20-BA24-D9DA031FFEE7}" type="datetimeFigureOut">
              <a:rPr lang="sk-SK" smtClean="0"/>
              <a:pPr/>
              <a:t>9. 8. 2014</a:t>
            </a:fld>
            <a:endParaRPr lang="sk-SK" dirty="0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80CE8-5AF1-4C65-82F5-26EA26A370D9}" type="slidenum">
              <a:rPr lang="sk-SK" smtClean="0"/>
              <a:pPr/>
              <a:t>‹#›</a:t>
            </a:fld>
            <a:endParaRPr lang="sk-SK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Kliknite sem a upravte štýl predlohy nadpisov.</a:t>
            </a:r>
            <a:endParaRPr lang="sk-SK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34963-D168-4B20-BA24-D9DA031FFEE7}" type="datetimeFigureOut">
              <a:rPr lang="sk-SK" smtClean="0"/>
              <a:pPr/>
              <a:t>9. 8. 2014</a:t>
            </a:fld>
            <a:endParaRPr lang="sk-SK" dirty="0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80CE8-5AF1-4C65-82F5-26EA26A370D9}" type="slidenum">
              <a:rPr lang="sk-SK" smtClean="0"/>
              <a:pPr/>
              <a:t>‹#›</a:t>
            </a:fld>
            <a:endParaRPr lang="sk-SK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Hlavička sek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k-SK" smtClean="0"/>
              <a:t>Kliknite sem a upravte štýl predlohy nadpisov.</a:t>
            </a:r>
            <a:endParaRPr lang="sk-SK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k-SK" smtClean="0"/>
              <a:t>Kliknite sem a upravte štýly predlohy textu.</a:t>
            </a:r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34963-D168-4B20-BA24-D9DA031FFEE7}" type="datetimeFigureOut">
              <a:rPr lang="sk-SK" smtClean="0"/>
              <a:pPr/>
              <a:t>9. 8. 2014</a:t>
            </a:fld>
            <a:endParaRPr lang="sk-SK" dirty="0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80CE8-5AF1-4C65-82F5-26EA26A370D9}" type="slidenum">
              <a:rPr lang="sk-SK" smtClean="0"/>
              <a:pPr/>
              <a:t>‹#›</a:t>
            </a:fld>
            <a:endParaRPr lang="sk-SK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Kliknite sem a upravte štýl predlohy nadpisov.</a:t>
            </a:r>
            <a:endParaRPr lang="sk-SK"/>
          </a:p>
        </p:txBody>
      </p:sp>
      <p:sp>
        <p:nvSpPr>
          <p:cNvPr id="3" name="Zástupný symbol obsah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4" name="Zástupný symbol obsah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5" name="Zástupný symbol dátum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34963-D168-4B20-BA24-D9DA031FFEE7}" type="datetimeFigureOut">
              <a:rPr lang="sk-SK" smtClean="0"/>
              <a:pPr/>
              <a:t>9. 8. 2014</a:t>
            </a:fld>
            <a:endParaRPr lang="sk-SK" dirty="0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80CE8-5AF1-4C65-82F5-26EA26A370D9}" type="slidenum">
              <a:rPr lang="sk-SK" smtClean="0"/>
              <a:pPr/>
              <a:t>‹#›</a:t>
            </a:fld>
            <a:endParaRPr lang="sk-SK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k-SK" smtClean="0"/>
              <a:t>Kliknite sem a upravte štýl predlohy nadpisov.</a:t>
            </a:r>
            <a:endParaRPr lang="sk-SK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</p:txBody>
      </p:sp>
      <p:sp>
        <p:nvSpPr>
          <p:cNvPr id="4" name="Zástupný symbol obsah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5" name="Zástupný symbol tex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</p:txBody>
      </p:sp>
      <p:sp>
        <p:nvSpPr>
          <p:cNvPr id="6" name="Zástupný symbol obsah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7" name="Zástupný symbol dátum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34963-D168-4B20-BA24-D9DA031FFEE7}" type="datetimeFigureOut">
              <a:rPr lang="sk-SK" smtClean="0"/>
              <a:pPr/>
              <a:t>9. 8. 2014</a:t>
            </a:fld>
            <a:endParaRPr lang="sk-SK" dirty="0"/>
          </a:p>
        </p:txBody>
      </p:sp>
      <p:sp>
        <p:nvSpPr>
          <p:cNvPr id="8" name="Zástupný symbol päty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9" name="Zástupný symbol čísla snímky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80CE8-5AF1-4C65-82F5-26EA26A370D9}" type="slidenum">
              <a:rPr lang="sk-SK" smtClean="0"/>
              <a:pPr/>
              <a:t>‹#›</a:t>
            </a:fld>
            <a:endParaRPr lang="sk-SK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en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Kliknite sem a upravte štýl predlohy nadpisov.</a:t>
            </a:r>
            <a:endParaRPr lang="sk-SK"/>
          </a:p>
        </p:txBody>
      </p:sp>
      <p:sp>
        <p:nvSpPr>
          <p:cNvPr id="3" name="Zástupný symbol dátum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34963-D168-4B20-BA24-D9DA031FFEE7}" type="datetimeFigureOut">
              <a:rPr lang="sk-SK" smtClean="0"/>
              <a:pPr/>
              <a:t>9. 8. 2014</a:t>
            </a:fld>
            <a:endParaRPr lang="sk-SK" dirty="0"/>
          </a:p>
        </p:txBody>
      </p:sp>
      <p:sp>
        <p:nvSpPr>
          <p:cNvPr id="4" name="Zástupný symbol päty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5" name="Zástupný symbol čísla snímky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80CE8-5AF1-4C65-82F5-26EA26A370D9}" type="slidenum">
              <a:rPr lang="sk-SK" smtClean="0"/>
              <a:pPr/>
              <a:t>‹#›</a:t>
            </a:fld>
            <a:endParaRPr lang="sk-SK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dátum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34963-D168-4B20-BA24-D9DA031FFEE7}" type="datetimeFigureOut">
              <a:rPr lang="sk-SK" smtClean="0"/>
              <a:pPr/>
              <a:t>9. 8. 2014</a:t>
            </a:fld>
            <a:endParaRPr lang="sk-SK" dirty="0"/>
          </a:p>
        </p:txBody>
      </p:sp>
      <p:sp>
        <p:nvSpPr>
          <p:cNvPr id="3" name="Zástupný symbol päty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80CE8-5AF1-4C65-82F5-26EA26A370D9}" type="slidenum">
              <a:rPr lang="sk-SK" smtClean="0"/>
              <a:pPr/>
              <a:t>‹#›</a:t>
            </a:fld>
            <a:endParaRPr lang="sk-SK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k-SK" smtClean="0"/>
              <a:t>Kliknite sem a upravte štýl predlohy nadpisov.</a:t>
            </a:r>
            <a:endParaRPr lang="sk-SK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4" name="Zástupný symbol tex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</p:txBody>
      </p:sp>
      <p:sp>
        <p:nvSpPr>
          <p:cNvPr id="5" name="Zástupný symbol dátum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34963-D168-4B20-BA24-D9DA031FFEE7}" type="datetimeFigureOut">
              <a:rPr lang="sk-SK" smtClean="0"/>
              <a:pPr/>
              <a:t>9. 8. 2014</a:t>
            </a:fld>
            <a:endParaRPr lang="sk-SK" dirty="0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80CE8-5AF1-4C65-82F5-26EA26A370D9}" type="slidenum">
              <a:rPr lang="sk-SK" smtClean="0"/>
              <a:pPr/>
              <a:t>‹#›</a:t>
            </a:fld>
            <a:endParaRPr lang="sk-SK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ok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k-SK" smtClean="0"/>
              <a:t>Kliknite sem a upravte štýl predlohy nadpisov.</a:t>
            </a:r>
            <a:endParaRPr lang="sk-SK"/>
          </a:p>
        </p:txBody>
      </p:sp>
      <p:sp>
        <p:nvSpPr>
          <p:cNvPr id="3" name="Zástupný symbol obrázka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k-SK" dirty="0"/>
          </a:p>
        </p:txBody>
      </p:sp>
      <p:sp>
        <p:nvSpPr>
          <p:cNvPr id="4" name="Zástupný symbol tex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</p:txBody>
      </p:sp>
      <p:sp>
        <p:nvSpPr>
          <p:cNvPr id="5" name="Zástupný symbol dátum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34963-D168-4B20-BA24-D9DA031FFEE7}" type="datetimeFigureOut">
              <a:rPr lang="sk-SK" smtClean="0"/>
              <a:pPr/>
              <a:t>9. 8. 2014</a:t>
            </a:fld>
            <a:endParaRPr lang="sk-SK" dirty="0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80CE8-5AF1-4C65-82F5-26EA26A370D9}" type="slidenum">
              <a:rPr lang="sk-SK" smtClean="0"/>
              <a:pPr/>
              <a:t>‹#›</a:t>
            </a:fld>
            <a:endParaRPr lang="sk-SK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nadpi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k-SK" smtClean="0"/>
              <a:t>Kliknite sem a upravte štýl predlohy nadpisov.</a:t>
            </a:r>
            <a:endParaRPr lang="sk-SK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334963-D168-4B20-BA24-D9DA031FFEE7}" type="datetimeFigureOut">
              <a:rPr lang="sk-SK" smtClean="0"/>
              <a:pPr/>
              <a:t>9. 8. 2014</a:t>
            </a:fld>
            <a:endParaRPr lang="sk-SK" dirty="0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k-SK" dirty="0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D80CE8-5AF1-4C65-82F5-26EA26A370D9}" type="slidenum">
              <a:rPr lang="sk-SK" smtClean="0"/>
              <a:pPr/>
              <a:t>‹#›</a:t>
            </a:fld>
            <a:endParaRPr lang="sk-SK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k-S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2.statpedu.sk/buxus/docs/projekty/PISA/pisa2006nsprava.pdf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Obrázok 12" descr="podklad2.2.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Nadpis 1"/>
          <p:cNvSpPr>
            <a:spLocks noGrp="1"/>
          </p:cNvSpPr>
          <p:nvPr/>
        </p:nvSpPr>
        <p:spPr>
          <a:xfrm>
            <a:off x="0" y="2852936"/>
            <a:ext cx="9144000" cy="2004824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k-SK" b="1" dirty="0" smtClean="0">
                <a:solidFill>
                  <a:schemeClr val="accent1">
                    <a:lumMod val="50000"/>
                  </a:schemeClr>
                </a:solidFill>
              </a:rPr>
              <a:t>Tvorba testových úloh</a:t>
            </a:r>
          </a:p>
          <a:p>
            <a:r>
              <a:rPr lang="sk-SK" b="1" dirty="0" smtClean="0">
                <a:solidFill>
                  <a:schemeClr val="accent1">
                    <a:lumMod val="50000"/>
                  </a:schemeClr>
                </a:solidFill>
              </a:rPr>
              <a:t>k čitateľskej gramotnosti</a:t>
            </a:r>
          </a:p>
          <a:p>
            <a:endParaRPr lang="sk-SK" dirty="0"/>
          </a:p>
        </p:txBody>
      </p:sp>
      <p:sp>
        <p:nvSpPr>
          <p:cNvPr id="6" name="Podnadpis 2"/>
          <p:cNvSpPr>
            <a:spLocks noGrp="1"/>
          </p:cNvSpPr>
          <p:nvPr/>
        </p:nvSpPr>
        <p:spPr>
          <a:xfrm>
            <a:off x="0" y="4786322"/>
            <a:ext cx="9144000" cy="42862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k-SK" sz="2400" dirty="0" smtClean="0">
                <a:solidFill>
                  <a:srgbClr val="C00000"/>
                </a:solidFill>
              </a:rPr>
              <a:t>Letná škola </a:t>
            </a:r>
            <a:r>
              <a:rPr lang="sk-SK" sz="2400" b="1" dirty="0" smtClean="0">
                <a:solidFill>
                  <a:srgbClr val="C00000"/>
                </a:solidFill>
              </a:rPr>
              <a:t>–</a:t>
            </a:r>
            <a:r>
              <a:rPr lang="sk-SK" sz="2400" dirty="0" smtClean="0">
                <a:solidFill>
                  <a:srgbClr val="C00000"/>
                </a:solidFill>
              </a:rPr>
              <a:t> august 2014</a:t>
            </a:r>
            <a:endParaRPr lang="sk-SK" sz="2400" dirty="0">
              <a:solidFill>
                <a:srgbClr val="C00000"/>
              </a:solidFill>
            </a:endParaRPr>
          </a:p>
        </p:txBody>
      </p:sp>
      <p:sp>
        <p:nvSpPr>
          <p:cNvPr id="7" name="Zástupný symbol päty 5"/>
          <p:cNvSpPr>
            <a:spLocks noGrp="1"/>
          </p:cNvSpPr>
          <p:nvPr/>
        </p:nvSpPr>
        <p:spPr>
          <a:xfrm>
            <a:off x="611560" y="6165304"/>
            <a:ext cx="8064896" cy="432048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/>
          <a:lstStyle>
            <a:defPPr>
              <a:defRPr lang="sk-SK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k-SK" sz="1600" dirty="0" smtClean="0">
                <a:solidFill>
                  <a:schemeClr val="tx1"/>
                </a:solidFill>
              </a:rPr>
              <a:t>Moderné vzdelávanie pre vedomostnú spoločnosť/Projekt je spolufinancovaný zo zdrojov EÚ</a:t>
            </a:r>
          </a:p>
        </p:txBody>
      </p:sp>
      <p:pic>
        <p:nvPicPr>
          <p:cNvPr id="8" name="Obrázok 7" descr="OPV farebn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9454" y="571480"/>
            <a:ext cx="1857388" cy="1861799"/>
          </a:xfrm>
          <a:prstGeom prst="rect">
            <a:avLst/>
          </a:prstGeom>
        </p:spPr>
      </p:pic>
      <p:pic>
        <p:nvPicPr>
          <p:cNvPr id="9" name="Obrázok 8" descr="EU-ESF-VERTICAL-COLOR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596" y="500042"/>
            <a:ext cx="2214577" cy="2002402"/>
          </a:xfrm>
          <a:prstGeom prst="rect">
            <a:avLst/>
          </a:prstGeom>
        </p:spPr>
      </p:pic>
      <p:pic>
        <p:nvPicPr>
          <p:cNvPr id="10" name="Obrázok 9" descr="NUCEM_priehl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00496" y="1071546"/>
            <a:ext cx="1727351" cy="785818"/>
          </a:xfrm>
          <a:prstGeom prst="rect">
            <a:avLst/>
          </a:prstGeom>
        </p:spPr>
      </p:pic>
      <p:pic>
        <p:nvPicPr>
          <p:cNvPr id="11" name="Obrázok 10" descr="Zvysovanie kvality vzdel_priehl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86184" y="5209992"/>
            <a:ext cx="1571634" cy="8622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ok 2" descr="podklad2.2.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BlokTextu 1"/>
          <p:cNvSpPr txBox="1"/>
          <p:nvPr/>
        </p:nvSpPr>
        <p:spPr>
          <a:xfrm>
            <a:off x="323528" y="692696"/>
            <a:ext cx="8136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Informácie uvedené v texte explicitne</a:t>
            </a:r>
            <a:endParaRPr lang="sk-SK" sz="28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BlokTextu 3"/>
          <p:cNvSpPr txBox="1"/>
          <p:nvPr/>
        </p:nvSpPr>
        <p:spPr>
          <a:xfrm>
            <a:off x="683307" y="1340768"/>
            <a:ext cx="7777385" cy="56323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sz="2400" b="1" dirty="0" smtClean="0"/>
              <a:t>Žiak vyhľadá </a:t>
            </a:r>
            <a:r>
              <a:rPr lang="sk-SK" sz="2400" b="1" dirty="0" smtClean="0">
                <a:solidFill>
                  <a:srgbClr val="7030A0"/>
                </a:solidFill>
              </a:rPr>
              <a:t>explicitne</a:t>
            </a:r>
            <a:r>
              <a:rPr lang="sk-SK" sz="2400" b="1" dirty="0" smtClean="0"/>
              <a:t> vyjadrené informácie </a:t>
            </a:r>
            <a:r>
              <a:rPr lang="sk-SK" sz="2400" b="1" dirty="0" smtClean="0">
                <a:solidFill>
                  <a:srgbClr val="7030A0"/>
                </a:solidFill>
              </a:rPr>
              <a:t>priamo</a:t>
            </a:r>
          </a:p>
          <a:p>
            <a:r>
              <a:rPr lang="sk-SK" sz="2400" b="1" dirty="0" smtClean="0">
                <a:solidFill>
                  <a:srgbClr val="7030A0"/>
                </a:solidFill>
              </a:rPr>
              <a:t>v texte</a:t>
            </a:r>
            <a:r>
              <a:rPr lang="sk-SK" sz="2400" b="1" dirty="0" smtClean="0"/>
              <a:t> (lokalizácia presných alebo synonymických</a:t>
            </a:r>
          </a:p>
          <a:p>
            <a:r>
              <a:rPr lang="sk-SK" sz="2400" b="1" dirty="0" smtClean="0"/>
              <a:t>informácií), porozumie im.</a:t>
            </a:r>
          </a:p>
          <a:p>
            <a:r>
              <a:rPr lang="sk-SK" sz="2400" b="1" dirty="0" smtClean="0"/>
              <a:t>Pri formulácii úloh upriamujeme pozornosť žiaka</a:t>
            </a:r>
          </a:p>
          <a:p>
            <a:r>
              <a:rPr lang="sk-SK" sz="2400" b="1" dirty="0" smtClean="0"/>
              <a:t>na jednotlivé časti textu:</a:t>
            </a:r>
          </a:p>
          <a:p>
            <a:endParaRPr lang="sk-SK" sz="24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sk-SK" sz="2400" b="1" dirty="0" smtClean="0"/>
              <a:t>žiak napr. vyhľadáva slová, slovné spojenia, tvrdenia,</a:t>
            </a:r>
          </a:p>
          <a:p>
            <a:r>
              <a:rPr lang="sk-SK" sz="2400" b="1" dirty="0"/>
              <a:t> </a:t>
            </a:r>
            <a:r>
              <a:rPr lang="sk-SK" sz="2400" b="1" dirty="0" smtClean="0"/>
              <a:t>    definície a pod</a:t>
            </a:r>
            <a:r>
              <a:rPr lang="sk-SK" sz="2400" b="1" dirty="0" smtClean="0"/>
              <a:t>.,</a:t>
            </a:r>
            <a:endParaRPr lang="sk-SK" sz="24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sk-SK" sz="2400" b="1" dirty="0" smtClean="0"/>
              <a:t>žiak vyhľadáva synonymá priamo v </a:t>
            </a:r>
            <a:r>
              <a:rPr lang="sk-SK" sz="2400" b="1" dirty="0" smtClean="0"/>
              <a:t>texte,</a:t>
            </a:r>
            <a:endParaRPr lang="sk-SK" sz="24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sk-SK" sz="2400" b="1" dirty="0" smtClean="0"/>
              <a:t>žiak pozorne číta a nemusí pri riešení aplikovať </a:t>
            </a:r>
          </a:p>
          <a:p>
            <a:r>
              <a:rPr lang="sk-SK" sz="2400" b="1" dirty="0"/>
              <a:t> </a:t>
            </a:r>
            <a:r>
              <a:rPr lang="sk-SK" sz="2400" b="1" dirty="0" smtClean="0"/>
              <a:t>    predchádzajúce vedomosti alebo </a:t>
            </a:r>
            <a:r>
              <a:rPr lang="sk-SK" sz="2400" b="1" dirty="0" smtClean="0"/>
              <a:t>skúsenosti,</a:t>
            </a:r>
            <a:endParaRPr lang="sk-SK" sz="24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sk-SK" sz="2400" b="1" dirty="0" smtClean="0"/>
              <a:t>ide o základné porozumenie jasne formulovaných </a:t>
            </a:r>
            <a:r>
              <a:rPr lang="sk-SK" sz="2400" b="1" dirty="0" smtClean="0"/>
              <a:t>údajov,</a:t>
            </a:r>
            <a:endParaRPr lang="sk-SK" sz="24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sk-SK" sz="2400" b="1" dirty="0" smtClean="0"/>
              <a:t>žiak sa rozpamätáva, spoznáva, ráta počet, hľadá údaje,</a:t>
            </a:r>
          </a:p>
          <a:p>
            <a:r>
              <a:rPr lang="sk-SK" sz="2400" b="1" dirty="0"/>
              <a:t> </a:t>
            </a:r>
            <a:r>
              <a:rPr lang="sk-SK" sz="2400" b="1" dirty="0" smtClean="0"/>
              <a:t>    obnoví si významy slov a pod.</a:t>
            </a:r>
          </a:p>
          <a:p>
            <a:endParaRPr lang="sk-SK" sz="2400" b="1" dirty="0"/>
          </a:p>
        </p:txBody>
      </p:sp>
    </p:spTree>
    <p:extLst>
      <p:ext uri="{BB962C8B-B14F-4D97-AF65-F5344CB8AC3E}">
        <p14:creationId xmlns:p14="http://schemas.microsoft.com/office/powerpoint/2010/main" val="1771216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ok 2" descr="podklad2.2.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BlokTextu 1"/>
          <p:cNvSpPr txBox="1"/>
          <p:nvPr/>
        </p:nvSpPr>
        <p:spPr>
          <a:xfrm>
            <a:off x="467544" y="548680"/>
            <a:ext cx="82089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Informácie vyjadrené v texte implicitne</a:t>
            </a:r>
            <a:endParaRPr lang="sk-SK" sz="28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BlokTextu 3"/>
          <p:cNvSpPr txBox="1"/>
          <p:nvPr/>
        </p:nvSpPr>
        <p:spPr>
          <a:xfrm>
            <a:off x="683568" y="1484784"/>
            <a:ext cx="7974362" cy="452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sz="2400" b="1" dirty="0" smtClean="0"/>
              <a:t>Informácie v texte nie sú vyjadrené deklaratívne, poznanie</a:t>
            </a:r>
          </a:p>
          <a:p>
            <a:r>
              <a:rPr lang="sk-SK" sz="2400" b="1" dirty="0" smtClean="0"/>
              <a:t>žiaka nevyplýva len z formulácií v texte, ale žiak </a:t>
            </a:r>
            <a:r>
              <a:rPr lang="sk-SK" sz="2400" b="1" dirty="0" smtClean="0">
                <a:solidFill>
                  <a:srgbClr val="7030A0"/>
                </a:solidFill>
              </a:rPr>
              <a:t>si dopĺňa</a:t>
            </a:r>
          </a:p>
          <a:p>
            <a:r>
              <a:rPr lang="sk-SK" sz="2400" b="1" dirty="0" smtClean="0">
                <a:solidFill>
                  <a:srgbClr val="7030A0"/>
                </a:solidFill>
              </a:rPr>
              <a:t>poznatok </a:t>
            </a:r>
            <a:r>
              <a:rPr lang="sk-SK" sz="2400" b="1" dirty="0" smtClean="0"/>
              <a:t>dedukciou, usudzovaním, odvodzovaním nového</a:t>
            </a:r>
          </a:p>
          <a:p>
            <a:r>
              <a:rPr lang="sk-SK" sz="2400" b="1" dirty="0" smtClean="0"/>
              <a:t>výroku:</a:t>
            </a:r>
          </a:p>
          <a:p>
            <a:endParaRPr lang="sk-SK" sz="24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sk-SK" sz="2400" b="1" dirty="0" smtClean="0"/>
              <a:t>žiak vkladá/implementuje – zavádza do riešenia svoje</a:t>
            </a:r>
          </a:p>
          <a:p>
            <a:r>
              <a:rPr lang="sk-SK" sz="2400" b="1" dirty="0"/>
              <a:t> </a:t>
            </a:r>
            <a:r>
              <a:rPr lang="sk-SK" sz="2400" b="1" dirty="0" smtClean="0"/>
              <a:t>    poznatky a skúsenosti, dokáže nájsť nielen synonymickú</a:t>
            </a:r>
          </a:p>
          <a:p>
            <a:r>
              <a:rPr lang="sk-SK" sz="2400" b="1" dirty="0"/>
              <a:t> </a:t>
            </a:r>
            <a:r>
              <a:rPr lang="sk-SK" sz="2400" b="1" dirty="0" smtClean="0"/>
              <a:t>    informáciu, ale napr. objaví protikladnosť vo význame</a:t>
            </a:r>
          </a:p>
          <a:p>
            <a:r>
              <a:rPr lang="sk-SK" sz="2400" b="1" dirty="0"/>
              <a:t> </a:t>
            </a:r>
            <a:r>
              <a:rPr lang="sk-SK" sz="2400" b="1" dirty="0" smtClean="0"/>
              <a:t>    pojmu alebo gradáciu významov slov a pod.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sk-SK" sz="2400" b="1" dirty="0" smtClean="0"/>
              <a:t>žiak aplikuje poznatky, analyzuje text, musí si vytvárať </a:t>
            </a:r>
          </a:p>
          <a:p>
            <a:r>
              <a:rPr lang="sk-SK" sz="2400" b="1" dirty="0" smtClean="0"/>
              <a:t>     rôzne hypotézy, pozerať sa na problém z viacerých hľadísk,</a:t>
            </a:r>
          </a:p>
          <a:p>
            <a:r>
              <a:rPr lang="sk-SK" sz="2400" b="1" dirty="0"/>
              <a:t> </a:t>
            </a:r>
            <a:r>
              <a:rPr lang="sk-SK" sz="2400" b="1" dirty="0" smtClean="0"/>
              <a:t>    kým sa rozhodne pre správne </a:t>
            </a:r>
            <a:r>
              <a:rPr lang="sk-SK" sz="2400" b="1" dirty="0" smtClean="0"/>
              <a:t>riešenie.</a:t>
            </a:r>
            <a:endParaRPr lang="sk-SK" sz="2400" b="1" dirty="0" smtClean="0"/>
          </a:p>
        </p:txBody>
      </p:sp>
    </p:spTree>
    <p:extLst>
      <p:ext uri="{BB962C8B-B14F-4D97-AF65-F5344CB8AC3E}">
        <p14:creationId xmlns:p14="http://schemas.microsoft.com/office/powerpoint/2010/main" val="3277559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ok 2" descr="podklad2.2.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BlokTextu 1"/>
          <p:cNvSpPr txBox="1"/>
          <p:nvPr/>
        </p:nvSpPr>
        <p:spPr>
          <a:xfrm>
            <a:off x="179513" y="359078"/>
            <a:ext cx="87849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Interpretácia textu a integrácia myšlienok a informácií</a:t>
            </a:r>
            <a:endParaRPr lang="sk-SK" sz="28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BlokTextu 3"/>
          <p:cNvSpPr txBox="1"/>
          <p:nvPr/>
        </p:nvSpPr>
        <p:spPr>
          <a:xfrm>
            <a:off x="219121" y="882298"/>
            <a:ext cx="8766311" cy="60016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sz="2400" b="1" dirty="0" smtClean="0"/>
              <a:t>Tretí proces porozumenia textu vyžaduje dôslednú analýzu</a:t>
            </a:r>
          </a:p>
          <a:p>
            <a:r>
              <a:rPr lang="sk-SK" sz="2400" b="1" dirty="0" smtClean="0"/>
              <a:t>a následnú </a:t>
            </a:r>
            <a:r>
              <a:rPr lang="sk-SK" sz="2400" b="1" dirty="0" smtClean="0">
                <a:solidFill>
                  <a:srgbClr val="7030A0"/>
                </a:solidFill>
              </a:rPr>
              <a:t>interpretáciu</a:t>
            </a:r>
            <a:r>
              <a:rPr lang="sk-SK" sz="2400" b="1" dirty="0" smtClean="0"/>
              <a:t> informácií, vytváranie nových konceptov</a:t>
            </a:r>
          </a:p>
          <a:p>
            <a:r>
              <a:rPr lang="sk-SK" sz="2400" b="1" dirty="0" smtClean="0"/>
              <a:t>pomocou dedukcie, zovšeobecňovanie a nakoniec </a:t>
            </a:r>
            <a:r>
              <a:rPr lang="sk-SK" sz="2400" b="1" dirty="0" smtClean="0">
                <a:solidFill>
                  <a:srgbClr val="7030A0"/>
                </a:solidFill>
              </a:rPr>
              <a:t>integráciu</a:t>
            </a:r>
          </a:p>
          <a:p>
            <a:r>
              <a:rPr lang="sk-SK" sz="2400" b="1" dirty="0" smtClean="0"/>
              <a:t>získaných informácií: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sk-SK" sz="2400" b="1" dirty="0" smtClean="0"/>
              <a:t>žiak rozlíši jednotlivé motívy v texte, abstrahuje témy </a:t>
            </a:r>
          </a:p>
          <a:p>
            <a:r>
              <a:rPr lang="sk-SK" sz="2400" b="1" dirty="0" smtClean="0"/>
              <a:t>     (hlavnú tému, čiastkové témy), formuluje napr. hlavnú</a:t>
            </a:r>
          </a:p>
          <a:p>
            <a:r>
              <a:rPr lang="sk-SK" sz="2400" b="1" dirty="0"/>
              <a:t> </a:t>
            </a:r>
            <a:r>
              <a:rPr lang="sk-SK" sz="2400" b="1" dirty="0" smtClean="0"/>
              <a:t>    myšlienku </a:t>
            </a:r>
            <a:r>
              <a:rPr lang="sk-SK" sz="2400" b="1" dirty="0" smtClean="0"/>
              <a:t>diela;</a:t>
            </a:r>
            <a:endParaRPr lang="sk-SK" sz="24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sk-SK" sz="2400" b="1" dirty="0" smtClean="0"/>
              <a:t>dokáže postrehnúť alebo vyvodiť súvislosti medzi jednotlivými</a:t>
            </a:r>
          </a:p>
          <a:p>
            <a:r>
              <a:rPr lang="sk-SK" sz="2400" b="1" dirty="0" smtClean="0"/>
              <a:t>     informáciami v texte (protirečivosť, nesúlad, indíciu, sarkazmus</a:t>
            </a:r>
            <a:r>
              <a:rPr lang="sk-SK" sz="2400" b="1" dirty="0" smtClean="0"/>
              <a:t>);</a:t>
            </a:r>
            <a:endParaRPr lang="sk-SK" sz="24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sk-SK" sz="2400" b="1" dirty="0" smtClean="0"/>
              <a:t>dokáže pomocou textu argumentovať alebo vyvrátiť </a:t>
            </a:r>
          </a:p>
          <a:p>
            <a:r>
              <a:rPr lang="sk-SK" sz="2400" b="1" dirty="0" smtClean="0"/>
              <a:t>     iné tvrdenie a pod</a:t>
            </a:r>
            <a:r>
              <a:rPr lang="sk-SK" sz="2400" b="1" dirty="0" smtClean="0"/>
              <a:t>.;</a:t>
            </a:r>
            <a:endParaRPr lang="sk-SK" sz="24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sk-SK" sz="2400" b="1" dirty="0" smtClean="0"/>
              <a:t>dokáže interpretovať text – vysvetľuje ho zo svojho </a:t>
            </a:r>
            <a:r>
              <a:rPr lang="sk-SK" sz="2400" b="1" dirty="0" smtClean="0"/>
              <a:t>pohľadu;</a:t>
            </a:r>
            <a:endParaRPr lang="sk-SK" sz="24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sk-SK" sz="2400" b="1" dirty="0" smtClean="0"/>
              <a:t>dokáže hodnotiť nielen obsah, ale aj formu textu, </a:t>
            </a:r>
          </a:p>
          <a:p>
            <a:r>
              <a:rPr lang="sk-SK" sz="2400" b="1" dirty="0" smtClean="0"/>
              <a:t>     ako i autorský zámer alebo cieľ textu (štýlotvorný činiteľ</a:t>
            </a:r>
            <a:r>
              <a:rPr lang="sk-SK" sz="2400" b="1" dirty="0" smtClean="0"/>
              <a:t>);</a:t>
            </a:r>
            <a:endParaRPr lang="sk-SK" sz="24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sk-SK" sz="2400" b="1" dirty="0" smtClean="0"/>
              <a:t>vytvára nový význam nad rámec textu, využíva pritom svoje</a:t>
            </a:r>
          </a:p>
          <a:p>
            <a:r>
              <a:rPr lang="sk-SK" sz="2400" b="1" dirty="0" smtClean="0"/>
              <a:t>     predchádzajúce poznatky, vedomosti a </a:t>
            </a:r>
            <a:r>
              <a:rPr lang="sk-SK" sz="2400" b="1" dirty="0" smtClean="0"/>
              <a:t>skúsenosti.</a:t>
            </a:r>
            <a:endParaRPr lang="sk-SK" sz="2400" b="1" dirty="0" smtClean="0"/>
          </a:p>
        </p:txBody>
      </p:sp>
    </p:spTree>
    <p:extLst>
      <p:ext uri="{BB962C8B-B14F-4D97-AF65-F5344CB8AC3E}">
        <p14:creationId xmlns:p14="http://schemas.microsoft.com/office/powerpoint/2010/main" val="1702312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ok 2" descr="podklad2.2.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BlokTextu 1"/>
          <p:cNvSpPr txBox="1"/>
          <p:nvPr/>
        </p:nvSpPr>
        <p:spPr>
          <a:xfrm>
            <a:off x="827584" y="442170"/>
            <a:ext cx="763284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28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Príklady úloh na jednotlivé procesy </a:t>
            </a:r>
          </a:p>
          <a:p>
            <a:pPr algn="ctr"/>
            <a:r>
              <a:rPr lang="sk-SK" sz="28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čítania s porozumením</a:t>
            </a:r>
            <a:endParaRPr lang="sk-SK" sz="28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BlokTextu 3"/>
          <p:cNvSpPr txBox="1"/>
          <p:nvPr/>
        </p:nvSpPr>
        <p:spPr>
          <a:xfrm>
            <a:off x="539552" y="1556792"/>
            <a:ext cx="8181920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sz="2400" b="1" dirty="0" smtClean="0">
                <a:solidFill>
                  <a:srgbClr val="7030A0"/>
                </a:solidFill>
              </a:rPr>
              <a:t>Informácia vyjadrená v texte explicitne</a:t>
            </a:r>
          </a:p>
          <a:p>
            <a:endParaRPr lang="sk-SK" sz="2400" b="1" dirty="0" smtClean="0">
              <a:solidFill>
                <a:srgbClr val="7030A0"/>
              </a:solidFill>
            </a:endParaRPr>
          </a:p>
          <a:p>
            <a:r>
              <a:rPr lang="sk-SK" sz="2400" b="1" dirty="0" smtClean="0"/>
              <a:t>Príklad:</a:t>
            </a:r>
            <a:endParaRPr lang="sk-SK" sz="2400" b="1" dirty="0" smtClean="0"/>
          </a:p>
          <a:p>
            <a:r>
              <a:rPr lang="sk-SK" sz="2400" b="1" dirty="0" smtClean="0"/>
              <a:t>Koľko krajských miest sa spomína v ukážke?</a:t>
            </a:r>
            <a:r>
              <a:rPr lang="sk-SK" sz="2400" b="1" dirty="0" smtClean="0">
                <a:solidFill>
                  <a:srgbClr val="7030A0"/>
                </a:solidFill>
              </a:rPr>
              <a:t>    </a:t>
            </a:r>
            <a:r>
              <a:rPr lang="sk-SK" sz="2400" b="1" dirty="0" smtClean="0">
                <a:solidFill>
                  <a:schemeClr val="accent6">
                    <a:lumMod val="50000"/>
                  </a:schemeClr>
                </a:solidFill>
              </a:rPr>
              <a:t>(2/dve/Dve)</a:t>
            </a:r>
          </a:p>
          <a:p>
            <a:endParaRPr lang="sk-SK" sz="24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sk-SK" sz="2400" b="1" dirty="0" smtClean="0">
                <a:solidFill>
                  <a:srgbClr val="C00000"/>
                </a:solidFill>
              </a:rPr>
              <a:t>(žiak iba pozorne čítal, nemusel využiť žiadnu poučku, nemusel</a:t>
            </a:r>
          </a:p>
          <a:p>
            <a:r>
              <a:rPr lang="sk-SK" sz="2400" b="1" dirty="0" smtClean="0">
                <a:solidFill>
                  <a:srgbClr val="C00000"/>
                </a:solidFill>
              </a:rPr>
              <a:t>usudzovať atď. – informácia bola v texte jasne formulovaná) </a:t>
            </a:r>
          </a:p>
          <a:p>
            <a:endParaRPr lang="sk-SK" sz="2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889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ok 2" descr="podklad2.2.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BlokTextu 3"/>
          <p:cNvSpPr txBox="1"/>
          <p:nvPr/>
        </p:nvSpPr>
        <p:spPr>
          <a:xfrm>
            <a:off x="395760" y="425700"/>
            <a:ext cx="8352479" cy="452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sk-SK" sz="2400" b="1" dirty="0">
              <a:solidFill>
                <a:srgbClr val="C00000"/>
              </a:solidFill>
            </a:endParaRPr>
          </a:p>
          <a:p>
            <a:r>
              <a:rPr lang="sk-SK" sz="2400" b="1" dirty="0" smtClean="0">
                <a:solidFill>
                  <a:srgbClr val="7030A0"/>
                </a:solidFill>
              </a:rPr>
              <a:t>Informácia vyjadrená v texte implicitne</a:t>
            </a:r>
          </a:p>
          <a:p>
            <a:endParaRPr lang="sk-SK" sz="2400" b="1" dirty="0" smtClean="0">
              <a:solidFill>
                <a:srgbClr val="7030A0"/>
              </a:solidFill>
            </a:endParaRPr>
          </a:p>
          <a:p>
            <a:r>
              <a:rPr lang="sk-SK" sz="2400" b="1" dirty="0" smtClean="0"/>
              <a:t>Príklad:</a:t>
            </a:r>
            <a:endParaRPr lang="sk-SK" sz="2400" b="1" dirty="0" smtClean="0"/>
          </a:p>
          <a:p>
            <a:r>
              <a:rPr lang="sk-SK" sz="2400" b="1" dirty="0" smtClean="0"/>
              <a:t>Napíšte presný dátum a čas, odkedy prestali lietať vrtuľníky</a:t>
            </a:r>
          </a:p>
          <a:p>
            <a:r>
              <a:rPr lang="sk-SK" sz="2400" b="1" dirty="0" smtClean="0"/>
              <a:t>VZS v Bratislave a Trenčíne.       </a:t>
            </a:r>
            <a:r>
              <a:rPr lang="sk-SK" sz="2400" b="1" dirty="0" smtClean="0">
                <a:solidFill>
                  <a:schemeClr val="accent6">
                    <a:lumMod val="50000"/>
                  </a:schemeClr>
                </a:solidFill>
              </a:rPr>
              <a:t>(11. 9. 2013, 00. h)</a:t>
            </a:r>
          </a:p>
          <a:p>
            <a:endParaRPr lang="sk-SK" sz="2400" b="1" dirty="0" smtClean="0">
              <a:solidFill>
                <a:srgbClr val="C00000"/>
              </a:solidFill>
            </a:endParaRPr>
          </a:p>
          <a:p>
            <a:endParaRPr lang="sk-SK" sz="2400" b="1" dirty="0">
              <a:solidFill>
                <a:srgbClr val="C00000"/>
              </a:solidFill>
            </a:endParaRPr>
          </a:p>
          <a:p>
            <a:endParaRPr lang="sk-SK" sz="2400" b="1" dirty="0" smtClean="0">
              <a:solidFill>
                <a:srgbClr val="C00000"/>
              </a:solidFill>
            </a:endParaRPr>
          </a:p>
          <a:p>
            <a:r>
              <a:rPr lang="sk-SK" sz="2400" b="1" dirty="0" smtClean="0">
                <a:solidFill>
                  <a:srgbClr val="C00000"/>
                </a:solidFill>
              </a:rPr>
              <a:t>(táto informácia nie je formulovaná priamo v novinárskej správe</a:t>
            </a:r>
          </a:p>
          <a:p>
            <a:r>
              <a:rPr lang="sk-SK" sz="2400" b="1" dirty="0" smtClean="0">
                <a:solidFill>
                  <a:srgbClr val="C00000"/>
                </a:solidFill>
              </a:rPr>
              <a:t>z internetu, chýba tam rok, žiak si rok domyslí až z informácie</a:t>
            </a:r>
          </a:p>
          <a:p>
            <a:r>
              <a:rPr lang="sk-SK" sz="2400" b="1" dirty="0" smtClean="0">
                <a:solidFill>
                  <a:srgbClr val="C00000"/>
                </a:solidFill>
              </a:rPr>
              <a:t>v hesle Zdroj)</a:t>
            </a:r>
            <a:endParaRPr lang="sk-SK" sz="2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3265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ok 2" descr="podklad2.2.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66" y="0"/>
            <a:ext cx="9144000" cy="6858000"/>
          </a:xfrm>
          <a:prstGeom prst="rect">
            <a:avLst/>
          </a:prstGeom>
        </p:spPr>
      </p:pic>
      <p:sp>
        <p:nvSpPr>
          <p:cNvPr id="2" name="BlokTextu 1"/>
          <p:cNvSpPr txBox="1"/>
          <p:nvPr/>
        </p:nvSpPr>
        <p:spPr>
          <a:xfrm>
            <a:off x="467544" y="706148"/>
            <a:ext cx="856895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2400" b="1" dirty="0">
                <a:solidFill>
                  <a:srgbClr val="7030A0"/>
                </a:solidFill>
              </a:rPr>
              <a:t>Interpretácia a integrácia myšlienok a informácií </a:t>
            </a:r>
            <a:endParaRPr lang="sk-SK" sz="2400" b="1" dirty="0" smtClean="0">
              <a:solidFill>
                <a:srgbClr val="7030A0"/>
              </a:solidFill>
            </a:endParaRPr>
          </a:p>
          <a:p>
            <a:pPr algn="ctr"/>
            <a:endParaRPr lang="sk-SK" sz="2400" b="1" dirty="0">
              <a:solidFill>
                <a:srgbClr val="7030A0"/>
              </a:solidFill>
            </a:endParaRPr>
          </a:p>
          <a:p>
            <a:pPr lvl="0"/>
            <a:r>
              <a:rPr lang="sk-SK" sz="2400" b="1" dirty="0" smtClean="0"/>
              <a:t>Príklad:</a:t>
            </a:r>
            <a:endParaRPr lang="sk-SK" sz="2400" b="1" dirty="0" smtClean="0"/>
          </a:p>
          <a:p>
            <a:pPr lvl="0"/>
            <a:endParaRPr lang="sk-SK" sz="2400" b="1" u="sng" dirty="0"/>
          </a:p>
          <a:p>
            <a:pPr lvl="0"/>
            <a:r>
              <a:rPr lang="sk-SK" sz="2400" b="1" dirty="0"/>
              <a:t>Text </a:t>
            </a:r>
            <a:r>
              <a:rPr lang="sk-SK" sz="2400" b="1" u="sng" dirty="0" smtClean="0"/>
              <a:t>nie je </a:t>
            </a:r>
          </a:p>
          <a:p>
            <a:pPr lvl="0"/>
            <a:endParaRPr lang="sk-SK" sz="2400" b="1" u="sng" dirty="0" smtClean="0"/>
          </a:p>
          <a:p>
            <a:pPr marL="457200" lvl="0" indent="-457200">
              <a:buAutoNum type="alphaUcPeriod"/>
            </a:pPr>
            <a:r>
              <a:rPr lang="sk-SK" sz="2400" b="1" dirty="0" smtClean="0"/>
              <a:t>vecný.</a:t>
            </a:r>
          </a:p>
          <a:p>
            <a:pPr marL="457200" lvl="0" indent="-457200">
              <a:buAutoNum type="alphaUcPeriod"/>
            </a:pPr>
            <a:r>
              <a:rPr lang="sk-SK" sz="2400" b="1" dirty="0" smtClean="0"/>
              <a:t>informatívny.</a:t>
            </a:r>
          </a:p>
          <a:p>
            <a:pPr marL="457200" lvl="0" indent="-457200">
              <a:buAutoNum type="alphaUcPeriod"/>
            </a:pPr>
            <a:r>
              <a:rPr lang="sk-SK" sz="2400" b="1" dirty="0" smtClean="0"/>
              <a:t>dialogický.</a:t>
            </a:r>
          </a:p>
          <a:p>
            <a:pPr marL="457200" lvl="0" indent="-457200">
              <a:buAutoNum type="alphaUcPeriod"/>
            </a:pPr>
            <a:r>
              <a:rPr lang="sk-SK" sz="2400" b="1" dirty="0" smtClean="0"/>
              <a:t>monologický.                                             </a:t>
            </a:r>
            <a:r>
              <a:rPr lang="sk-SK" sz="2400" b="1" dirty="0" smtClean="0">
                <a:solidFill>
                  <a:schemeClr val="accent6">
                    <a:lumMod val="50000"/>
                  </a:schemeClr>
                </a:solidFill>
              </a:rPr>
              <a:t>(C) </a:t>
            </a:r>
          </a:p>
          <a:p>
            <a:pPr marL="457200" lvl="0" indent="-457200">
              <a:buAutoNum type="alphaUcPeriod"/>
            </a:pPr>
            <a:endParaRPr lang="sk-SK" sz="2400" b="1" dirty="0"/>
          </a:p>
          <a:p>
            <a:pPr lvl="0"/>
            <a:r>
              <a:rPr lang="sk-SK" sz="2400" b="1" dirty="0" smtClean="0"/>
              <a:t>                                 </a:t>
            </a:r>
            <a:endParaRPr lang="sk-SK" sz="24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lvl="0"/>
            <a:r>
              <a:rPr lang="sk-SK" sz="2400" b="1" dirty="0" smtClean="0">
                <a:solidFill>
                  <a:srgbClr val="C00000"/>
                </a:solidFill>
              </a:rPr>
              <a:t>(žiak musel analyzovať text, vylúčiť všetky ostatné možnosti, musel už vedieť, ako vyzerá monológ a dialóg, aké znaky má vecný a informatívny text)</a:t>
            </a:r>
            <a:endParaRPr lang="sk-SK" sz="2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6597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ok 2" descr="podklad2.2.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82666" cy="6858000"/>
          </a:xfrm>
          <a:prstGeom prst="rect">
            <a:avLst/>
          </a:prstGeom>
        </p:spPr>
      </p:pic>
      <p:sp>
        <p:nvSpPr>
          <p:cNvPr id="2" name="BlokTextu 1"/>
          <p:cNvSpPr txBox="1"/>
          <p:nvPr/>
        </p:nvSpPr>
        <p:spPr>
          <a:xfrm>
            <a:off x="467544" y="706148"/>
            <a:ext cx="856895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2400" b="1" dirty="0">
                <a:solidFill>
                  <a:srgbClr val="7030A0"/>
                </a:solidFill>
              </a:rPr>
              <a:t>Interpretácia a integrácia myšlienok a informácií </a:t>
            </a:r>
            <a:endParaRPr lang="sk-SK" sz="2400" b="1" dirty="0" smtClean="0">
              <a:solidFill>
                <a:srgbClr val="7030A0"/>
              </a:solidFill>
            </a:endParaRPr>
          </a:p>
          <a:p>
            <a:pPr algn="ctr"/>
            <a:endParaRPr lang="sk-SK" sz="2400" b="1" dirty="0">
              <a:solidFill>
                <a:srgbClr val="7030A0"/>
              </a:solidFill>
            </a:endParaRPr>
          </a:p>
          <a:p>
            <a:pPr lvl="0"/>
            <a:r>
              <a:rPr lang="sk-SK" sz="2400" b="1" dirty="0" smtClean="0"/>
              <a:t>Príklad:</a:t>
            </a:r>
            <a:endParaRPr lang="sk-SK" sz="2400" b="1" dirty="0" smtClean="0"/>
          </a:p>
          <a:p>
            <a:pPr lvl="0"/>
            <a:endParaRPr lang="sk-SK" sz="2400" b="1" u="sng" dirty="0"/>
          </a:p>
          <a:p>
            <a:pPr lvl="0"/>
            <a:r>
              <a:rPr lang="sk-SK" sz="2400" b="1" dirty="0" smtClean="0"/>
              <a:t>Z kontextu ukážky vyplýva, že </a:t>
            </a:r>
          </a:p>
          <a:p>
            <a:pPr lvl="0"/>
            <a:endParaRPr lang="sk-SK" sz="2400" b="1" dirty="0" smtClean="0"/>
          </a:p>
          <a:p>
            <a:pPr marL="457200" lvl="0" indent="-457200">
              <a:buAutoNum type="alphaUcPeriod"/>
            </a:pPr>
            <a:r>
              <a:rPr lang="sk-SK" sz="2400" b="1" dirty="0" smtClean="0"/>
              <a:t>chlapec čítal po celý čas kúpeľa.</a:t>
            </a:r>
          </a:p>
          <a:p>
            <a:pPr marL="457200" lvl="0" indent="-457200">
              <a:buAutoNum type="alphaUcPeriod"/>
            </a:pPr>
            <a:r>
              <a:rPr lang="sk-SK" sz="2400" b="1" dirty="0" smtClean="0"/>
              <a:t>rodina mala k dispozícii dve kúpeľne.</a:t>
            </a:r>
          </a:p>
          <a:p>
            <a:pPr marL="457200" lvl="0" indent="-457200">
              <a:buAutoNum type="alphaUcPeriod"/>
            </a:pPr>
            <a:r>
              <a:rPr lang="sk-SK" sz="2400" b="1" dirty="0" smtClean="0"/>
              <a:t>zásuvka v kúpeľni bola tesne nad vaňou.</a:t>
            </a:r>
          </a:p>
          <a:p>
            <a:pPr marL="457200" lvl="0" indent="-457200">
              <a:buAutoNum type="alphaUcPeriod"/>
            </a:pPr>
            <a:r>
              <a:rPr lang="sk-SK" sz="2400" b="1" dirty="0" smtClean="0"/>
              <a:t>chlapec mal rád teplý kúpeľ.                                             </a:t>
            </a:r>
            <a:r>
              <a:rPr lang="sk-SK" sz="2400" b="1" dirty="0" smtClean="0">
                <a:solidFill>
                  <a:schemeClr val="accent6">
                    <a:lumMod val="50000"/>
                  </a:schemeClr>
                </a:solidFill>
              </a:rPr>
              <a:t>(D) </a:t>
            </a:r>
          </a:p>
          <a:p>
            <a:pPr marL="457200" lvl="0" indent="-457200">
              <a:buAutoNum type="alphaUcPeriod"/>
            </a:pPr>
            <a:endParaRPr lang="sk-SK" sz="2400" b="1" dirty="0"/>
          </a:p>
          <a:p>
            <a:pPr lvl="0"/>
            <a:r>
              <a:rPr lang="sk-SK" sz="2400" b="1" dirty="0" smtClean="0"/>
              <a:t>                                 </a:t>
            </a:r>
            <a:endParaRPr lang="sk-SK" sz="24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lvl="0"/>
            <a:r>
              <a:rPr lang="sk-SK" sz="2400" b="1" dirty="0" smtClean="0">
                <a:solidFill>
                  <a:srgbClr val="C00000"/>
                </a:solidFill>
              </a:rPr>
              <a:t>(žiak musel analyzovať text, vylúčiť všetky ostatné možnosti,</a:t>
            </a:r>
          </a:p>
          <a:p>
            <a:pPr lvl="0"/>
            <a:r>
              <a:rPr lang="sk-SK" sz="2400" b="1" dirty="0" smtClean="0">
                <a:solidFill>
                  <a:srgbClr val="C00000"/>
                </a:solidFill>
              </a:rPr>
              <a:t>musí ovládať učivo o expresívnych slovách) </a:t>
            </a:r>
            <a:endParaRPr lang="sk-SK" sz="2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5606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ok 2" descr="podklad2.2.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93" y="0"/>
            <a:ext cx="9144000" cy="6858000"/>
          </a:xfrm>
          <a:prstGeom prst="rect">
            <a:avLst/>
          </a:prstGeom>
        </p:spPr>
      </p:pic>
      <p:sp>
        <p:nvSpPr>
          <p:cNvPr id="2" name="BlokTextu 1"/>
          <p:cNvSpPr txBox="1"/>
          <p:nvPr/>
        </p:nvSpPr>
        <p:spPr>
          <a:xfrm>
            <a:off x="25632" y="764704"/>
            <a:ext cx="9091150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sk-SK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Literatúra</a:t>
            </a:r>
          </a:p>
          <a:p>
            <a:pPr algn="just"/>
            <a:endParaRPr lang="sk-SK" sz="2000" b="1" i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sk-SK" sz="2000" b="1" i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PISA Slovensko 2006. Národná správa. </a:t>
            </a:r>
            <a:r>
              <a:rPr lang="sk-SK" sz="20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Bratislava: </a:t>
            </a:r>
            <a:r>
              <a:rPr lang="sk-SK" sz="20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ŠPÚ, 2006. </a:t>
            </a:r>
            <a:r>
              <a:rPr lang="sk-SK" sz="20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Dostupné </a:t>
            </a:r>
            <a:r>
              <a:rPr lang="sk-SK" sz="20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na: </a:t>
            </a:r>
            <a:r>
              <a:rPr lang="sk-SK" sz="20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http</a:t>
            </a:r>
            <a:r>
              <a:rPr lang="sk-SK" sz="20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://</a:t>
            </a:r>
            <a:r>
              <a:rPr lang="sk-SK" sz="20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www2.statpedu.sk/buxus/docs/projekty/PISA/pisa2006nsprava.pdf</a:t>
            </a:r>
            <a:r>
              <a:rPr lang="sk-SK" sz="20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[cit. 24</a:t>
            </a:r>
            <a:r>
              <a:rPr lang="sk-SK" sz="20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7. </a:t>
            </a:r>
            <a:r>
              <a:rPr lang="sk-SK" sz="20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2014] </a:t>
            </a:r>
          </a:p>
          <a:p>
            <a:pPr algn="just"/>
            <a:endParaRPr lang="sk-SK" sz="2000" b="1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sk-SK" sz="2000" b="1" i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PISA </a:t>
            </a:r>
            <a:r>
              <a:rPr lang="sk-SK" sz="2000" b="1" i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Čitateľská gramotnosť</a:t>
            </a:r>
            <a:r>
              <a:rPr lang="sk-SK" sz="20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Úlohy 2009. Bratislava: NÚCEM, 2011</a:t>
            </a:r>
            <a:r>
              <a:rPr lang="sk-SK" sz="20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/>
            <a:endParaRPr lang="sk-SK" sz="20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sk-SK" sz="20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k-SK" sz="20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ČTVRTNÍČKOVÁ</a:t>
            </a:r>
            <a:r>
              <a:rPr lang="sk-SK" sz="20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D.: </a:t>
            </a:r>
            <a:r>
              <a:rPr lang="sk-SK" sz="2000" b="1" i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Rozvoj čitateľskej gramotnosti nielen na </a:t>
            </a:r>
            <a:r>
              <a:rPr lang="sk-SK" sz="2000" b="1" i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hodinách </a:t>
            </a:r>
          </a:p>
          <a:p>
            <a:pPr algn="just"/>
            <a:r>
              <a:rPr lang="sk-SK" sz="2000" b="1" i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slovenského </a:t>
            </a:r>
            <a:r>
              <a:rPr lang="sk-SK" sz="2000" b="1" i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jazyka a literatúry</a:t>
            </a:r>
            <a:r>
              <a:rPr lang="sk-SK" sz="20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Prešov: MPC, 2006</a:t>
            </a:r>
            <a:r>
              <a:rPr lang="sk-SK" sz="20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/>
            <a:endParaRPr lang="sk-SK" sz="20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sk-SK" sz="20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KAŠIAROVÁ</a:t>
            </a:r>
            <a:r>
              <a:rPr lang="sk-SK" sz="20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N.: </a:t>
            </a:r>
            <a:r>
              <a:rPr lang="sk-SK" sz="2000" b="1" i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Čitateľská gramotnosť na vyučovaní slov. jazyka </a:t>
            </a:r>
            <a:r>
              <a:rPr lang="sk-SK" sz="2000" b="1" i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sk-SK" sz="2000" b="1" i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sk-SK" sz="2000" b="1" i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literatúry</a:t>
            </a:r>
            <a:r>
              <a:rPr lang="sk-SK" sz="2000" b="1" i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sk-SK" sz="20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Bratislava: MPC, 2011.  </a:t>
            </a:r>
            <a:endParaRPr lang="sk-SK" sz="2000" b="1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sk-SK" sz="2000" b="1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sk-SK" sz="2000" b="1" i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Zbierka </a:t>
            </a:r>
            <a:r>
              <a:rPr lang="sk-SK" sz="2000" b="1" i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úloh zo slovenského jazyka a literatúry</a:t>
            </a:r>
            <a:r>
              <a:rPr lang="sk-SK" sz="2000" b="1" i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Ukážky </a:t>
            </a:r>
            <a:r>
              <a:rPr lang="sk-SK" sz="2000" b="1" i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vzorových typov </a:t>
            </a:r>
            <a:r>
              <a:rPr lang="sk-SK" sz="2000" b="1" i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br>
              <a:rPr lang="sk-SK" sz="2000" b="1" i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sk-SK" sz="2000" b="1" i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úloh pre </a:t>
            </a:r>
            <a:r>
              <a:rPr lang="sk-SK" sz="2000" b="1" i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testovanie žiakov na výstupe zo stupňa ISCED 2. </a:t>
            </a:r>
            <a:endParaRPr lang="sk-SK" sz="2000" b="1" i="1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sk-SK" sz="20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Prezentácia </a:t>
            </a:r>
            <a:r>
              <a:rPr lang="sk-SK" sz="20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Mgr. B. Mizerovej, </a:t>
            </a:r>
            <a:r>
              <a:rPr lang="sk-SK" sz="20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NÚCEM</a:t>
            </a:r>
            <a:r>
              <a:rPr lang="sk-SK" sz="20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Bratislava.</a:t>
            </a:r>
          </a:p>
        </p:txBody>
      </p:sp>
      <p:sp>
        <p:nvSpPr>
          <p:cNvPr id="4" name="BlokTextu 3"/>
          <p:cNvSpPr txBox="1"/>
          <p:nvPr/>
        </p:nvSpPr>
        <p:spPr>
          <a:xfrm>
            <a:off x="1475656" y="90872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1731592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ok 2" descr="podklad2.2.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BlokTextu 1"/>
          <p:cNvSpPr txBox="1"/>
          <p:nvPr/>
        </p:nvSpPr>
        <p:spPr>
          <a:xfrm>
            <a:off x="683568" y="548680"/>
            <a:ext cx="7365158" cy="58169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sk-SK" sz="2800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sk-SK" sz="28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sk-SK" sz="36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Ďakujeme za pozornosť a spoluprácu!</a:t>
            </a:r>
          </a:p>
          <a:p>
            <a:endParaRPr lang="sk-SK" sz="28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sk-SK" sz="2800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sk-SK" sz="28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sk-SK" sz="28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sk-SK" sz="2800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sk-SK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Prezentáciu zostavili a úlohy vytvorili:</a:t>
            </a:r>
          </a:p>
          <a:p>
            <a:endParaRPr lang="sk-SK" sz="2800" dirty="0">
              <a:solidFill>
                <a:srgbClr val="0070C0"/>
              </a:solidFill>
            </a:endParaRPr>
          </a:p>
          <a:p>
            <a:r>
              <a:rPr lang="sk-SK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Mgr. Ivana Sorbyová</a:t>
            </a:r>
          </a:p>
          <a:p>
            <a:r>
              <a:rPr lang="sk-SK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PhDr. Milada Caltíková</a:t>
            </a:r>
          </a:p>
          <a:p>
            <a:r>
              <a:rPr lang="sk-SK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Mgr. Branislav Hudcovský</a:t>
            </a:r>
            <a:endParaRPr lang="sk-SK" sz="28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1112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ok 2" descr="podklad2.2.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BlokTextu 1"/>
          <p:cNvSpPr txBox="1"/>
          <p:nvPr/>
        </p:nvSpPr>
        <p:spPr>
          <a:xfrm>
            <a:off x="755576" y="692696"/>
            <a:ext cx="77048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4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Obsah prezentácie</a:t>
            </a:r>
            <a:endParaRPr lang="sk-SK" sz="40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BlokTextu 3"/>
          <p:cNvSpPr txBox="1"/>
          <p:nvPr/>
        </p:nvSpPr>
        <p:spPr>
          <a:xfrm>
            <a:off x="544108" y="2276872"/>
            <a:ext cx="856895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AutoNum type="arabicPeriod"/>
            </a:pPr>
            <a:r>
              <a:rPr lang="sk-SK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Pojem čitateľská gramotnosť (zhrnutie)</a:t>
            </a:r>
          </a:p>
          <a:p>
            <a:pPr marL="342900" indent="-342900" algn="just">
              <a:buAutoNum type="arabicPeriod"/>
            </a:pPr>
            <a:r>
              <a:rPr lang="sk-SK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Klasifikácia textov</a:t>
            </a:r>
          </a:p>
          <a:p>
            <a:pPr algn="just"/>
            <a:r>
              <a:rPr lang="sk-SK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3. Porozumenie textu</a:t>
            </a:r>
          </a:p>
          <a:p>
            <a:pPr algn="just"/>
            <a:r>
              <a:rPr lang="sk-SK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4. Procesy porozumenia textu</a:t>
            </a:r>
          </a:p>
          <a:p>
            <a:pPr algn="just"/>
            <a:r>
              <a:rPr lang="sk-SK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5. Príklady úloh na jednotlivé procesy porozumenia textu</a:t>
            </a:r>
          </a:p>
          <a:p>
            <a:pPr algn="just"/>
            <a:r>
              <a:rPr lang="sk-SK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6. Diskusia</a:t>
            </a:r>
          </a:p>
          <a:p>
            <a:pPr marL="342900" indent="-342900" algn="just">
              <a:buAutoNum type="arabicPeriod"/>
            </a:pPr>
            <a:endParaRPr lang="sk-SK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ok 2" descr="podklad2.2.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BlokTextu 1"/>
          <p:cNvSpPr txBox="1"/>
          <p:nvPr/>
        </p:nvSpPr>
        <p:spPr>
          <a:xfrm>
            <a:off x="755576" y="692696"/>
            <a:ext cx="77048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4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Čitateľská gramotnosť</a:t>
            </a:r>
            <a:endParaRPr lang="sk-SK" sz="40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BlokTextu 3"/>
          <p:cNvSpPr txBox="1"/>
          <p:nvPr/>
        </p:nvSpPr>
        <p:spPr>
          <a:xfrm>
            <a:off x="287524" y="1628800"/>
            <a:ext cx="8568952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sk-SK" sz="2400" b="1" dirty="0" smtClean="0"/>
              <a:t>Čitateľská gramotnosť je porozumenie a používanie písaných textov, uvažovanie o nich, zaangažovanie čitateľa do čítania za účelom dosahovania osobných cieľov, rozvíjania vlastných</a:t>
            </a:r>
          </a:p>
          <a:p>
            <a:pPr algn="just"/>
            <a:r>
              <a:rPr lang="sk-SK" sz="2400" b="1" dirty="0" smtClean="0"/>
              <a:t> vedomostí a schopností a podieľania sa na živote spoločnosti.</a:t>
            </a:r>
          </a:p>
          <a:p>
            <a:pPr algn="just"/>
            <a:r>
              <a:rPr lang="sk-SK" sz="2400" b="1" dirty="0" smtClean="0"/>
              <a:t>Čitateľská gramotnosť je teda vnímaná ako súhrn vedomostí, </a:t>
            </a:r>
          </a:p>
          <a:p>
            <a:pPr algn="just"/>
            <a:r>
              <a:rPr lang="sk-SK" sz="2400" b="1" dirty="0" smtClean="0"/>
              <a:t>zručností a stratégií, ktoré jednotlivec buduje celý život. </a:t>
            </a:r>
          </a:p>
          <a:p>
            <a:pPr algn="just"/>
            <a:r>
              <a:rPr lang="sk-SK" sz="2400" b="1" dirty="0" smtClean="0"/>
              <a:t>Dôležitou súčasťou je motivácia čitateľa čítať, pričom zahŕňa emocionálne a ďalšie charakteristiky týkajúce sa správania jednotlivca, ako je záujem o čítanie, potešenie z čítania, schopnosť sebakontroly počas čítania, vnímanie sociálneho rozmeru čítania </a:t>
            </a:r>
            <a:r>
              <a:rPr lang="sk-SK" sz="2400" b="1" dirty="0" smtClean="0"/>
              <a:t/>
            </a:r>
            <a:br>
              <a:rPr lang="sk-SK" sz="2400" b="1" dirty="0" smtClean="0"/>
            </a:br>
            <a:r>
              <a:rPr lang="sk-SK" sz="2400" b="1" dirty="0" smtClean="0"/>
              <a:t>a </a:t>
            </a:r>
            <a:r>
              <a:rPr lang="sk-SK" sz="2400" b="1" dirty="0" smtClean="0"/>
              <a:t>podobne</a:t>
            </a:r>
            <a:r>
              <a:rPr lang="sk-SK" dirty="0" smtClean="0"/>
              <a:t>.</a:t>
            </a:r>
          </a:p>
          <a:p>
            <a:pPr algn="r"/>
            <a:r>
              <a:rPr lang="sk-SK" b="1" dirty="0" smtClean="0"/>
              <a:t> (</a:t>
            </a:r>
            <a:r>
              <a:rPr lang="sk-SK" b="1" dirty="0"/>
              <a:t>podľa PISA 2009)</a:t>
            </a:r>
          </a:p>
          <a:p>
            <a:pPr algn="just"/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4076573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ok 2" descr="podklad2.2.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1103" y="0"/>
            <a:ext cx="9144000" cy="6858000"/>
          </a:xfrm>
          <a:prstGeom prst="rect">
            <a:avLst/>
          </a:prstGeom>
        </p:spPr>
      </p:pic>
      <p:sp>
        <p:nvSpPr>
          <p:cNvPr id="2" name="BlokTextu 1"/>
          <p:cNvSpPr txBox="1"/>
          <p:nvPr/>
        </p:nvSpPr>
        <p:spPr>
          <a:xfrm>
            <a:off x="683568" y="159023"/>
            <a:ext cx="77768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Klasifikácia textov pre testy z čitateľskej gramotnosti</a:t>
            </a:r>
          </a:p>
          <a:p>
            <a:pPr algn="ctr"/>
            <a:r>
              <a:rPr lang="sk-SK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podľa štúdie OECD PISA</a:t>
            </a:r>
            <a:endParaRPr lang="sk-SK" sz="24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BlokTextu 3"/>
          <p:cNvSpPr txBox="1"/>
          <p:nvPr/>
        </p:nvSpPr>
        <p:spPr>
          <a:xfrm>
            <a:off x="467544" y="1412776"/>
            <a:ext cx="8539325" cy="49552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Súvislé texty</a:t>
            </a:r>
          </a:p>
          <a:p>
            <a:r>
              <a:rPr lang="sk-SK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Rozprávanie</a:t>
            </a:r>
            <a:r>
              <a:rPr lang="sk-SK" sz="2400" b="1" dirty="0" smtClean="0"/>
              <a:t> – je typ textu, v ktorom sa informácie vzťahujú</a:t>
            </a:r>
          </a:p>
          <a:p>
            <a:r>
              <a:rPr lang="sk-SK" sz="2400" b="1" dirty="0" smtClean="0"/>
              <a:t>na vlastnosti objektov v čase. Tieto texty obvykle odpovedajú</a:t>
            </a:r>
          </a:p>
          <a:p>
            <a:r>
              <a:rPr lang="sk-SK" sz="2400" b="1" dirty="0" smtClean="0"/>
              <a:t>Na otázku </a:t>
            </a:r>
            <a:r>
              <a:rPr lang="sk-SK" sz="2400" b="1" i="1" dirty="0" smtClean="0"/>
              <a:t>kedy</a:t>
            </a:r>
            <a:r>
              <a:rPr lang="sk-SK" sz="2400" b="1" dirty="0" smtClean="0"/>
              <a:t> alebo </a:t>
            </a:r>
            <a:r>
              <a:rPr lang="sk-SK" sz="2400" b="1" i="1" dirty="0" smtClean="0"/>
              <a:t>v akej postupnosti</a:t>
            </a:r>
            <a:r>
              <a:rPr lang="sk-SK" sz="2400" b="1" dirty="0" smtClean="0"/>
              <a:t>. </a:t>
            </a:r>
          </a:p>
          <a:p>
            <a:r>
              <a:rPr lang="sk-SK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Výklad a úvaha </a:t>
            </a:r>
            <a:r>
              <a:rPr lang="sk-SK" sz="2400" b="1" dirty="0" smtClean="0"/>
              <a:t>– je typ textu, v ktorom sa informácie podávajú</a:t>
            </a:r>
          </a:p>
          <a:p>
            <a:r>
              <a:rPr lang="sk-SK" sz="2400" b="1" dirty="0" smtClean="0"/>
              <a:t>ako zložité koncepty alebo ich prvky, prostredníctvom ktorých sa</a:t>
            </a:r>
          </a:p>
          <a:p>
            <a:r>
              <a:rPr lang="sk-SK" sz="2400" b="1" dirty="0" smtClean="0"/>
              <a:t>môžu koncepty analyzovať. Text poskytuje vysvetlenie, v akom </a:t>
            </a:r>
          </a:p>
          <a:p>
            <a:r>
              <a:rPr lang="sk-SK" sz="2400" b="1" dirty="0" smtClean="0"/>
              <a:t>vzájomnom vzťahu sú časti a celok; často odpovedajú na otázku</a:t>
            </a:r>
          </a:p>
          <a:p>
            <a:r>
              <a:rPr lang="sk-SK" sz="2400" b="1" dirty="0" smtClean="0"/>
              <a:t> </a:t>
            </a:r>
            <a:r>
              <a:rPr lang="sk-SK" sz="2400" b="1" i="1" dirty="0" smtClean="0"/>
              <a:t>ako</a:t>
            </a:r>
            <a:r>
              <a:rPr lang="sk-SK" sz="2400" b="1" dirty="0" smtClean="0"/>
              <a:t>, </a:t>
            </a:r>
            <a:r>
              <a:rPr lang="sk-SK" sz="2400" b="1" i="1" dirty="0" smtClean="0"/>
              <a:t>prečo</a:t>
            </a:r>
            <a:r>
              <a:rPr lang="sk-SK" sz="2400" b="1" dirty="0" smtClean="0"/>
              <a:t>, </a:t>
            </a:r>
            <a:r>
              <a:rPr lang="sk-SK" sz="2400" b="1" i="1" dirty="0" smtClean="0"/>
              <a:t>načo</a:t>
            </a:r>
            <a:r>
              <a:rPr lang="sk-SK" sz="2400" b="1" dirty="0" smtClean="0"/>
              <a:t>, </a:t>
            </a:r>
            <a:r>
              <a:rPr lang="sk-SK" sz="2400" b="1" i="1" dirty="0" smtClean="0"/>
              <a:t>za akých podmienok</a:t>
            </a:r>
            <a:r>
              <a:rPr lang="sk-SK" sz="2400" b="1" dirty="0" smtClean="0"/>
              <a:t>. </a:t>
            </a:r>
          </a:p>
          <a:p>
            <a:r>
              <a:rPr lang="sk-SK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Opis a charakteristika</a:t>
            </a:r>
            <a:r>
              <a:rPr lang="sk-SK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sk-SK" sz="2400" b="1" dirty="0" smtClean="0"/>
              <a:t>– opis je typ textu, v ktorom sa informácie</a:t>
            </a:r>
          </a:p>
          <a:p>
            <a:r>
              <a:rPr lang="sk-SK" sz="2400" b="1" dirty="0" smtClean="0"/>
              <a:t>vzťahujú na vonkajšie vlastnosti objektov. Charakteristika je druh </a:t>
            </a:r>
          </a:p>
          <a:p>
            <a:r>
              <a:rPr lang="sk-SK" sz="2400" b="1" dirty="0" smtClean="0"/>
              <a:t>opisu zameraný predovšetkým na vnútorné vlastnosti a znaky.</a:t>
            </a:r>
          </a:p>
          <a:p>
            <a:r>
              <a:rPr lang="sk-SK" sz="2400" b="1" dirty="0" smtClean="0"/>
              <a:t>Texty obvykle poskytujú odpoveď na otázku </a:t>
            </a:r>
            <a:r>
              <a:rPr lang="sk-SK" sz="2400" b="1" i="1" dirty="0" smtClean="0"/>
              <a:t>aký</a:t>
            </a:r>
            <a:r>
              <a:rPr lang="sk-SK" sz="2400" b="1" dirty="0" smtClean="0"/>
              <a:t>, </a:t>
            </a:r>
            <a:r>
              <a:rPr lang="sk-SK" sz="2400" b="1" i="1" dirty="0" smtClean="0"/>
              <a:t>ako</a:t>
            </a:r>
            <a:r>
              <a:rPr lang="sk-SK" sz="2400" b="1" dirty="0" smtClean="0"/>
              <a:t>, </a:t>
            </a:r>
            <a:r>
              <a:rPr lang="sk-SK" sz="2400" b="1" i="1" dirty="0" smtClean="0"/>
              <a:t>prečo</a:t>
            </a:r>
            <a:r>
              <a:rPr lang="sk-SK" sz="2400" b="1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75745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ok 2" descr="podklad2.2.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BlokTextu 1"/>
          <p:cNvSpPr txBox="1"/>
          <p:nvPr/>
        </p:nvSpPr>
        <p:spPr>
          <a:xfrm>
            <a:off x="87984" y="332656"/>
            <a:ext cx="8814914" cy="63709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Argumentácia</a:t>
            </a:r>
            <a:r>
              <a:rPr lang="sk-SK" sz="2400" b="1" dirty="0" smtClean="0"/>
              <a:t> – je typ textu, ktorý prezentuje tvrdenia ako vzťahy</a:t>
            </a:r>
          </a:p>
          <a:p>
            <a:r>
              <a:rPr lang="sk-SK" sz="2400" b="1" dirty="0" smtClean="0"/>
              <a:t>medzi pojmami alebo ďalšími tvrdeniami. Argumentačné texty</a:t>
            </a:r>
          </a:p>
          <a:p>
            <a:r>
              <a:rPr lang="sk-SK" sz="2400" b="1" dirty="0" smtClean="0"/>
              <a:t>často odpovedajú na otázky </a:t>
            </a:r>
            <a:r>
              <a:rPr lang="sk-SK" sz="2400" b="1" i="1" dirty="0" smtClean="0"/>
              <a:t>prečo práve tak</a:t>
            </a:r>
            <a:r>
              <a:rPr lang="sk-SK" sz="2400" b="1" dirty="0" smtClean="0"/>
              <a:t>, </a:t>
            </a:r>
            <a:r>
              <a:rPr lang="sk-SK" sz="2400" b="1" i="1" dirty="0" smtClean="0"/>
              <a:t>prečo práve to</a:t>
            </a:r>
            <a:r>
              <a:rPr lang="sk-SK" sz="2400" b="1" dirty="0" smtClean="0"/>
              <a:t>.</a:t>
            </a:r>
          </a:p>
          <a:p>
            <a:r>
              <a:rPr lang="sk-SK" sz="2400" b="1" dirty="0" smtClean="0"/>
              <a:t> Významnou podskupinou argumentačných textov sú persuazívne/</a:t>
            </a:r>
          </a:p>
          <a:p>
            <a:r>
              <a:rPr lang="sk-SK" sz="2400" b="1" dirty="0" smtClean="0"/>
              <a:t>presviedčacie texty (napr. politický prejav, súvislý reklamný text</a:t>
            </a:r>
          </a:p>
          <a:p>
            <a:r>
              <a:rPr lang="sk-SK" sz="2400" b="1" dirty="0" smtClean="0"/>
              <a:t>a pod.) s autorským zámerom získať prijímateľa pre svoj názor.</a:t>
            </a:r>
          </a:p>
          <a:p>
            <a:r>
              <a:rPr lang="sk-SK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Inštrukcia</a:t>
            </a:r>
            <a:r>
              <a:rPr lang="sk-SK" sz="2400" b="1" dirty="0" smtClean="0">
                <a:solidFill>
                  <a:srgbClr val="C00000"/>
                </a:solidFill>
              </a:rPr>
              <a:t> </a:t>
            </a:r>
            <a:r>
              <a:rPr lang="sk-SK" sz="2400" b="1" dirty="0" smtClean="0"/>
              <a:t>– je typ textu, ktorý poskytuje návod, ako čo vykonať</a:t>
            </a:r>
          </a:p>
          <a:p>
            <a:r>
              <a:rPr lang="sk-SK" sz="2400" b="1" dirty="0" smtClean="0"/>
              <a:t>a obsahuje postupy (napr. pracovný postup), úlohy, pravidlá a </a:t>
            </a:r>
          </a:p>
          <a:p>
            <a:r>
              <a:rPr lang="sk-SK" sz="2400" b="1" dirty="0" smtClean="0"/>
              <a:t>predpisy, ktoré špecifikujú určité správanie. </a:t>
            </a:r>
          </a:p>
          <a:p>
            <a:r>
              <a:rPr lang="sk-SK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Dokument</a:t>
            </a:r>
            <a:r>
              <a:rPr lang="sk-SK" sz="2400" b="1" dirty="0" smtClean="0">
                <a:solidFill>
                  <a:srgbClr val="C00000"/>
                </a:solidFill>
              </a:rPr>
              <a:t> </a:t>
            </a:r>
            <a:r>
              <a:rPr lang="sk-SK" sz="2400" b="1" dirty="0" smtClean="0"/>
              <a:t>– je text, ktorý je určený na zachovanie informácií.</a:t>
            </a:r>
          </a:p>
          <a:p>
            <a:r>
              <a:rPr lang="sk-SK" sz="2400" b="1" dirty="0" smtClean="0"/>
              <a:t>Je charakteristický vysoko formalizovanými požiadavkami</a:t>
            </a:r>
          </a:p>
          <a:p>
            <a:r>
              <a:rPr lang="sk-SK" sz="2400" b="1" dirty="0" smtClean="0"/>
              <a:t>na štruktúru textu a formu (napr. zákon, štátna norma).</a:t>
            </a:r>
          </a:p>
          <a:p>
            <a:r>
              <a:rPr lang="sk-SK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Hypertext</a:t>
            </a:r>
            <a:r>
              <a:rPr lang="sk-SK" sz="2400" b="1" dirty="0" smtClean="0">
                <a:solidFill>
                  <a:srgbClr val="C00000"/>
                </a:solidFill>
              </a:rPr>
              <a:t> </a:t>
            </a:r>
            <a:r>
              <a:rPr lang="sk-SK" sz="2400" b="1" dirty="0" smtClean="0"/>
              <a:t>– je súbor textových častí spojených do celku tak,</a:t>
            </a:r>
          </a:p>
          <a:p>
            <a:r>
              <a:rPr lang="sk-SK" sz="2400" b="1" dirty="0" smtClean="0"/>
              <a:t>aby čitateľ mohol čítať časti v rôznej následnosti, pričom mu </a:t>
            </a:r>
          </a:p>
          <a:p>
            <a:r>
              <a:rPr lang="sk-SK" sz="2400" b="1" dirty="0" smtClean="0"/>
              <a:t>hypertext umožňuje sledovať rôzne spôsoby získavania informácií </a:t>
            </a:r>
          </a:p>
          <a:p>
            <a:r>
              <a:rPr lang="sk-SK" sz="2400" b="1" dirty="0" smtClean="0"/>
              <a:t>(lineárny text, internet).</a:t>
            </a:r>
          </a:p>
          <a:p>
            <a:r>
              <a:rPr lang="sk-SK" sz="2400" b="1" dirty="0" smtClean="0"/>
              <a:t> </a:t>
            </a:r>
            <a:endParaRPr lang="sk-SK" sz="2400" b="1" dirty="0"/>
          </a:p>
        </p:txBody>
      </p:sp>
    </p:spTree>
    <p:extLst>
      <p:ext uri="{BB962C8B-B14F-4D97-AF65-F5344CB8AC3E}">
        <p14:creationId xmlns:p14="http://schemas.microsoft.com/office/powerpoint/2010/main" val="3580677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ok 2" descr="podklad2.2.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436"/>
            <a:ext cx="9144000" cy="6858000"/>
          </a:xfrm>
          <a:prstGeom prst="rect">
            <a:avLst/>
          </a:prstGeom>
        </p:spPr>
      </p:pic>
      <p:sp>
        <p:nvSpPr>
          <p:cNvPr id="6" name="BlokTextu 5"/>
          <p:cNvSpPr txBox="1"/>
          <p:nvPr/>
        </p:nvSpPr>
        <p:spPr>
          <a:xfrm>
            <a:off x="467544" y="404664"/>
            <a:ext cx="8600368" cy="63709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Nesúvislé texty</a:t>
            </a:r>
          </a:p>
          <a:p>
            <a:endParaRPr lang="sk-SK" sz="24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sk-SK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Obrazový materiál, schémy, grafy </a:t>
            </a:r>
            <a:r>
              <a:rPr lang="sk-SK" sz="2400" b="1" dirty="0" smtClean="0"/>
              <a:t>– napr. číselné a </a:t>
            </a:r>
            <a:r>
              <a:rPr lang="sk-SK" sz="2400" b="1" dirty="0"/>
              <a:t>slovné </a:t>
            </a:r>
            <a:endParaRPr lang="sk-SK" sz="2400" b="1" dirty="0" smtClean="0"/>
          </a:p>
          <a:p>
            <a:r>
              <a:rPr lang="sk-SK" sz="2400" b="1" dirty="0"/>
              <a:t> </a:t>
            </a:r>
            <a:r>
              <a:rPr lang="sk-SK" sz="2400" b="1" dirty="0" smtClean="0"/>
              <a:t>informácie vo vizuálnej forme</a:t>
            </a:r>
            <a:r>
              <a:rPr lang="sk-SK" sz="2400" b="1" dirty="0" smtClean="0">
                <a:solidFill>
                  <a:srgbClr val="C00000"/>
                </a:solidFill>
              </a:rPr>
              <a:t> </a:t>
            </a:r>
            <a:endParaRPr lang="sk-SK" sz="2400" b="1" dirty="0" smtClean="0"/>
          </a:p>
          <a:p>
            <a:r>
              <a:rPr lang="sk-SK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Tabuľky a matice </a:t>
            </a:r>
            <a:r>
              <a:rPr lang="sk-SK" sz="2400" b="1" dirty="0" smtClean="0"/>
              <a:t>– tabuľky sú riadkové, matice stĺpcové; </a:t>
            </a:r>
          </a:p>
          <a:p>
            <a:r>
              <a:rPr lang="sk-SK" sz="2400" b="1" dirty="0" smtClean="0"/>
              <a:t>aj názvy riadkov a stĺpcov prinášajú informácie</a:t>
            </a:r>
          </a:p>
          <a:p>
            <a:r>
              <a:rPr lang="sk-SK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Diagramy </a:t>
            </a:r>
            <a:r>
              <a:rPr lang="sk-SK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 </a:t>
            </a:r>
            <a:r>
              <a:rPr lang="sk-SK" sz="2400" b="1" dirty="0"/>
              <a:t>grafické znázornenie číselných údajov a vzťahov </a:t>
            </a:r>
            <a:endParaRPr lang="sk-SK" sz="2400" b="1" dirty="0" smtClean="0"/>
          </a:p>
          <a:p>
            <a:r>
              <a:rPr lang="sk-SK" sz="2400" b="1" dirty="0" smtClean="0"/>
              <a:t>pomocou </a:t>
            </a:r>
            <a:r>
              <a:rPr lang="sk-SK" sz="2400" b="1" dirty="0"/>
              <a:t>geometrických útvarov</a:t>
            </a:r>
            <a:endParaRPr lang="sk-SK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sk-SK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Mapy </a:t>
            </a:r>
            <a:r>
              <a:rPr lang="sk-SK" sz="2400" b="1" dirty="0" smtClean="0"/>
              <a:t>– cestné mapy, tematické mapy (pojmové mapy)</a:t>
            </a:r>
          </a:p>
          <a:p>
            <a:r>
              <a:rPr lang="sk-SK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Formuláre </a:t>
            </a:r>
            <a:r>
              <a:rPr lang="sk-SK" sz="2400" b="1" dirty="0" smtClean="0"/>
              <a:t>– bohato štruktúrované texty s vyhradenými </a:t>
            </a:r>
          </a:p>
          <a:p>
            <a:r>
              <a:rPr lang="sk-SK" sz="2400" b="1" dirty="0" smtClean="0"/>
              <a:t>miestami na odpoveď alebo doplnenie</a:t>
            </a:r>
            <a:endParaRPr lang="sk-SK" sz="2400" b="1" dirty="0" smtClean="0">
              <a:solidFill>
                <a:srgbClr val="C00000"/>
              </a:solidFill>
            </a:endParaRPr>
          </a:p>
          <a:p>
            <a:r>
              <a:rPr lang="sk-SK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Informačné hárky </a:t>
            </a:r>
            <a:r>
              <a:rPr lang="sk-SK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</a:t>
            </a:r>
            <a:r>
              <a:rPr lang="sk-SK" sz="2400" b="1" dirty="0" smtClean="0"/>
              <a:t>zoznamy, tabuľky, čísla ap.</a:t>
            </a:r>
          </a:p>
          <a:p>
            <a:r>
              <a:rPr lang="sk-SK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Výzvy a inzeráty </a:t>
            </a:r>
            <a:r>
              <a:rPr lang="sk-SK" sz="2400" b="1" dirty="0" smtClean="0"/>
              <a:t>– výzvy, ponuky, inzeráty (napr. aj s vyobrazením)</a:t>
            </a:r>
            <a:r>
              <a:rPr lang="sk-SK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r>
              <a:rPr lang="sk-SK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Vouchery </a:t>
            </a:r>
            <a:r>
              <a:rPr lang="sk-SK" sz="2400" b="1" dirty="0" smtClean="0"/>
              <a:t>– krátke texty potvrdzujúce právo získať určité</a:t>
            </a:r>
          </a:p>
          <a:p>
            <a:r>
              <a:rPr lang="sk-SK" sz="2400" b="1" dirty="0" smtClean="0"/>
              <a:t>služby  </a:t>
            </a:r>
          </a:p>
          <a:p>
            <a:r>
              <a:rPr lang="sk-SK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Certifikáty</a:t>
            </a:r>
            <a:r>
              <a:rPr lang="sk-SK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sk-SK" sz="2400" b="1" dirty="0" smtClean="0"/>
              <a:t>– písomné potvrdenia platnosti dohovoru alebo</a:t>
            </a:r>
          </a:p>
          <a:p>
            <a:r>
              <a:rPr lang="sk-SK" sz="2400" b="1" dirty="0" smtClean="0"/>
              <a:t>získanej kvalifikácie</a:t>
            </a:r>
            <a:endParaRPr lang="sk-SK" sz="2400" b="1" dirty="0"/>
          </a:p>
        </p:txBody>
      </p:sp>
    </p:spTree>
    <p:extLst>
      <p:ext uri="{BB962C8B-B14F-4D97-AF65-F5344CB8AC3E}">
        <p14:creationId xmlns:p14="http://schemas.microsoft.com/office/powerpoint/2010/main" val="1697284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ok 2" descr="podklad2.2.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BlokTextu 1"/>
          <p:cNvSpPr txBox="1"/>
          <p:nvPr/>
        </p:nvSpPr>
        <p:spPr>
          <a:xfrm>
            <a:off x="15517" y="116632"/>
            <a:ext cx="8882303" cy="60016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Kombinované texty</a:t>
            </a:r>
            <a:r>
              <a:rPr lang="sk-SK" sz="2400" b="1" dirty="0" smtClean="0">
                <a:solidFill>
                  <a:srgbClr val="C00000"/>
                </a:solidFill>
              </a:rPr>
              <a:t> </a:t>
            </a:r>
            <a:r>
              <a:rPr lang="sk-SK" sz="2400" b="1" dirty="0" smtClean="0"/>
              <a:t>– kombinácia súvislých a nesúvislých textov</a:t>
            </a:r>
          </a:p>
          <a:p>
            <a:r>
              <a:rPr lang="sk-SK" sz="2400" b="1" dirty="0" smtClean="0"/>
              <a:t> v jednom obsahu, napr. ukážka umeleckého diela a umiestnenie </a:t>
            </a:r>
          </a:p>
          <a:p>
            <a:r>
              <a:rPr lang="sk-SK" sz="2400" b="1" dirty="0" smtClean="0"/>
              <a:t>diela v rebríčku úspešných diel v roku  v ponukovom liste; text </a:t>
            </a:r>
          </a:p>
          <a:p>
            <a:r>
              <a:rPr lang="sk-SK" sz="2400" b="1" dirty="0" smtClean="0"/>
              <a:t>z turistického sprievodcu s mapou, kontaktmi a otváracími hodinami</a:t>
            </a:r>
          </a:p>
          <a:p>
            <a:r>
              <a:rPr lang="sk-SK" sz="2400" b="1" dirty="0" smtClean="0"/>
              <a:t>a pod.</a:t>
            </a:r>
            <a:endParaRPr lang="sk-SK" sz="2400" b="1" dirty="0"/>
          </a:p>
          <a:p>
            <a:endParaRPr lang="sk-SK" sz="2400" b="1" dirty="0" smtClean="0"/>
          </a:p>
          <a:p>
            <a:endParaRPr lang="sk-SK" sz="24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sk-SK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Zložené texty </a:t>
            </a:r>
            <a:r>
              <a:rPr lang="sk-SK" sz="2400" b="1" dirty="0" smtClean="0"/>
              <a:t>– texty sú zložené z viacerých samostatných textov,</a:t>
            </a:r>
          </a:p>
          <a:p>
            <a:r>
              <a:rPr lang="sk-SK" sz="2400" b="1" dirty="0" smtClean="0"/>
              <a:t>ale vytvárajú jeden obsah, napr. informačný leták</a:t>
            </a:r>
          </a:p>
          <a:p>
            <a:r>
              <a:rPr lang="sk-SK" sz="2400" b="1" dirty="0" smtClean="0"/>
              <a:t>hypermarketu  s ponukou  výrobku so zľavou, obrázok výrobku </a:t>
            </a:r>
          </a:p>
          <a:p>
            <a:r>
              <a:rPr lang="sk-SK" sz="2400" b="1" dirty="0" smtClean="0"/>
              <a:t>so sprievodným textom, recept na jedlo  s využitím ponúkaného</a:t>
            </a:r>
          </a:p>
          <a:p>
            <a:r>
              <a:rPr lang="sk-SK" sz="2400" b="1" dirty="0" smtClean="0"/>
              <a:t>tovaru, s fotografiou napr. cukrárky so základnou informáciou o nej; </a:t>
            </a:r>
          </a:p>
          <a:p>
            <a:r>
              <a:rPr lang="sk-SK" sz="2400" b="1" dirty="0" smtClean="0"/>
              <a:t>text strany v učebnici napr. s charakteristikou literárneho obdobia,</a:t>
            </a:r>
          </a:p>
          <a:p>
            <a:r>
              <a:rPr lang="sk-SK" sz="2400" b="1" dirty="0" smtClean="0"/>
              <a:t> s informáciou o živote a diele autora, úlohami, opakujúcimi sa </a:t>
            </a:r>
          </a:p>
          <a:p>
            <a:r>
              <a:rPr lang="sk-SK" sz="2400" b="1" dirty="0" smtClean="0"/>
              <a:t>rubrikami, ilustráciou s podrobným textom alebo </a:t>
            </a:r>
            <a:r>
              <a:rPr lang="sk-SK" sz="2400" b="1" dirty="0" smtClean="0"/>
              <a:t>legendou.</a:t>
            </a:r>
            <a:endParaRPr lang="sk-SK" sz="2400" b="1" dirty="0" smtClean="0"/>
          </a:p>
          <a:p>
            <a:pPr algn="ctr"/>
            <a:endParaRPr lang="sk-SK" sz="24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47399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ok 2" descr="podklad2.2.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1970" y="0"/>
            <a:ext cx="9144000" cy="6858000"/>
          </a:xfrm>
          <a:prstGeom prst="rect">
            <a:avLst/>
          </a:prstGeom>
        </p:spPr>
      </p:pic>
      <p:sp>
        <p:nvSpPr>
          <p:cNvPr id="2" name="BlokTextu 1"/>
          <p:cNvSpPr txBox="1"/>
          <p:nvPr/>
        </p:nvSpPr>
        <p:spPr>
          <a:xfrm>
            <a:off x="77628" y="188640"/>
            <a:ext cx="9134232" cy="58785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sk-SK" sz="2400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sk-SK" sz="24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sk-SK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Porozumenie textu</a:t>
            </a:r>
          </a:p>
          <a:p>
            <a:pPr algn="ctr"/>
            <a:endParaRPr lang="sk-SK" sz="32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r>
              <a:rPr lang="sk-SK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je kognitívny proces, ktorý sa realizuje v niekoľkých stupňoch.</a:t>
            </a:r>
          </a:p>
          <a:p>
            <a:pPr algn="just"/>
            <a:endParaRPr lang="sk-SK" sz="2400" b="1" u="sng" dirty="0" smtClean="0"/>
          </a:p>
          <a:p>
            <a:pPr algn="just"/>
            <a:r>
              <a:rPr lang="sk-SK" sz="2400" b="1" dirty="0" smtClean="0"/>
              <a:t>Žiak </a:t>
            </a:r>
            <a:r>
              <a:rPr lang="sk-SK" sz="2400" b="1" dirty="0" smtClean="0"/>
              <a:t>postupuje:</a:t>
            </a:r>
            <a:endParaRPr lang="sk-SK" sz="2400" b="1" dirty="0" smtClean="0"/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sk-SK" sz="2400" b="1" dirty="0" smtClean="0"/>
              <a:t>od jednoduchého porozumenia textu, od </a:t>
            </a:r>
            <a:r>
              <a:rPr lang="sk-SK" sz="2400" b="1" dirty="0" smtClean="0">
                <a:solidFill>
                  <a:srgbClr val="7030A0"/>
                </a:solidFill>
              </a:rPr>
              <a:t>pamäťového </a:t>
            </a:r>
          </a:p>
          <a:p>
            <a:pPr algn="just"/>
            <a:r>
              <a:rPr lang="sk-SK" sz="2400" b="1" dirty="0">
                <a:solidFill>
                  <a:srgbClr val="7030A0"/>
                </a:solidFill>
              </a:rPr>
              <a:t> </a:t>
            </a:r>
            <a:r>
              <a:rPr lang="sk-SK" sz="2400" b="1" dirty="0" smtClean="0">
                <a:solidFill>
                  <a:srgbClr val="7030A0"/>
                </a:solidFill>
              </a:rPr>
              <a:t>    spracovávania informácií </a:t>
            </a:r>
            <a:r>
              <a:rPr lang="sk-SK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explicitne</a:t>
            </a:r>
            <a:r>
              <a:rPr lang="sk-SK" sz="2400" b="1" dirty="0" smtClean="0">
                <a:solidFill>
                  <a:srgbClr val="7030A0"/>
                </a:solidFill>
              </a:rPr>
              <a:t> vyjadrených v </a:t>
            </a:r>
            <a:r>
              <a:rPr lang="sk-SK" sz="2400" b="1" dirty="0" smtClean="0">
                <a:solidFill>
                  <a:srgbClr val="7030A0"/>
                </a:solidFill>
              </a:rPr>
              <a:t>texte</a:t>
            </a:r>
            <a:r>
              <a:rPr lang="sk-SK" sz="2400" b="1" dirty="0"/>
              <a:t>;</a:t>
            </a:r>
            <a:endParaRPr lang="sk-SK" sz="2400" b="1" dirty="0" smtClean="0"/>
          </a:p>
          <a:p>
            <a:pPr algn="just"/>
            <a:endParaRPr lang="sk-SK" sz="2400" b="1" dirty="0" smtClean="0"/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sk-SK" sz="2400" b="1" dirty="0" smtClean="0"/>
              <a:t>cez zachytenie textových súvislostí pomocou usudzovania/dedukcie</a:t>
            </a:r>
          </a:p>
          <a:p>
            <a:pPr marL="371475" algn="just"/>
            <a:r>
              <a:rPr lang="sk-SK" sz="2400" b="1" dirty="0" smtClean="0"/>
              <a:t>– </a:t>
            </a:r>
            <a:r>
              <a:rPr lang="sk-SK" sz="2400" b="1" dirty="0" smtClean="0"/>
              <a:t>dotváranie/objavovanie </a:t>
            </a:r>
            <a:r>
              <a:rPr lang="sk-SK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implicitných</a:t>
            </a:r>
            <a:r>
              <a:rPr lang="sk-SK" sz="2400" b="1" dirty="0" smtClean="0">
                <a:solidFill>
                  <a:srgbClr val="7030A0"/>
                </a:solidFill>
              </a:rPr>
              <a:t> informácií v </a:t>
            </a:r>
            <a:r>
              <a:rPr lang="sk-SK" sz="2400" b="1" dirty="0" smtClean="0">
                <a:solidFill>
                  <a:srgbClr val="7030A0"/>
                </a:solidFill>
              </a:rPr>
              <a:t>texte</a:t>
            </a:r>
            <a:r>
              <a:rPr lang="sk-SK" sz="2400" b="1" dirty="0"/>
              <a:t>;</a:t>
            </a:r>
            <a:r>
              <a:rPr lang="sk-SK" sz="2400" b="1" dirty="0" smtClean="0"/>
              <a:t> </a:t>
            </a:r>
            <a:endParaRPr lang="sk-SK" sz="2400" b="1" dirty="0" smtClean="0"/>
          </a:p>
          <a:p>
            <a:pPr algn="just"/>
            <a:endParaRPr lang="sk-SK" sz="2400" b="1" dirty="0" smtClean="0"/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sk-SK" sz="2400" b="1" dirty="0" smtClean="0"/>
              <a:t>až k </a:t>
            </a:r>
            <a:r>
              <a:rPr lang="sk-SK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integrácii</a:t>
            </a:r>
            <a:r>
              <a:rPr lang="sk-SK" sz="2400" b="1" dirty="0" smtClean="0"/>
              <a:t> a </a:t>
            </a:r>
            <a:r>
              <a:rPr lang="sk-SK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kritickému hodnoteniu </a:t>
            </a:r>
            <a:r>
              <a:rPr lang="sk-SK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získaných</a:t>
            </a:r>
            <a:r>
              <a:rPr lang="sk-SK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informácií</a:t>
            </a:r>
          </a:p>
          <a:p>
            <a:pPr algn="just"/>
            <a:r>
              <a:rPr lang="sk-SK" sz="2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sk-SK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  <a:r>
              <a:rPr lang="sk-SK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 textu.</a:t>
            </a:r>
            <a:endParaRPr lang="sk-SK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98771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ok 2" descr="podklad2.2.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BlokTextu 1"/>
          <p:cNvSpPr txBox="1"/>
          <p:nvPr/>
        </p:nvSpPr>
        <p:spPr>
          <a:xfrm>
            <a:off x="467544" y="620688"/>
            <a:ext cx="7808804" cy="57554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k-SK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 potreby testovania používame pri čítaní</a:t>
            </a:r>
          </a:p>
          <a:p>
            <a:r>
              <a:rPr lang="sk-SK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 porozumením a pri čitateľskej gramotnosti všetky</a:t>
            </a:r>
          </a:p>
          <a:p>
            <a:r>
              <a:rPr lang="sk-SK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tri procesy porozumenia textu.</a:t>
            </a:r>
          </a:p>
          <a:p>
            <a:endParaRPr lang="sk-SK" sz="2400" b="1" dirty="0" smtClean="0"/>
          </a:p>
          <a:p>
            <a:endParaRPr lang="sk-SK" sz="2400" b="1" dirty="0"/>
          </a:p>
          <a:p>
            <a:endParaRPr lang="sk-SK" sz="2400" b="1" dirty="0" smtClean="0"/>
          </a:p>
          <a:p>
            <a:endParaRPr lang="sk-SK" sz="2400" b="1" dirty="0"/>
          </a:p>
          <a:p>
            <a:pPr marL="457200" indent="-457200">
              <a:buAutoNum type="arabicPeriod"/>
            </a:pPr>
            <a:r>
              <a:rPr lang="sk-SK" sz="28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sk-SK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nformácie uvedené v texte explicitne</a:t>
            </a:r>
          </a:p>
          <a:p>
            <a:pPr marL="457200" indent="-457200">
              <a:buAutoNum type="arabicPeriod"/>
            </a:pPr>
            <a:endParaRPr lang="sk-SK" sz="2800" b="1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indent="-457200">
              <a:buAutoNum type="arabicPeriod"/>
            </a:pPr>
            <a:r>
              <a:rPr lang="sk-SK" sz="28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sk-SK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nformácie uvedené v texte implicitne</a:t>
            </a:r>
          </a:p>
          <a:p>
            <a:pPr marL="457200" indent="-457200">
              <a:buAutoNum type="arabicPeriod"/>
            </a:pPr>
            <a:endParaRPr lang="sk-SK" sz="2800" b="1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indent="-457200">
              <a:buAutoNum type="arabicPeriod"/>
            </a:pPr>
            <a:r>
              <a:rPr lang="sk-SK" sz="28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sk-SK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ntegrácia a interpretácia myšlienok a informácií</a:t>
            </a:r>
          </a:p>
          <a:p>
            <a:endParaRPr lang="sk-SK" sz="24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sk-SK" sz="2400" b="1" dirty="0"/>
          </a:p>
        </p:txBody>
      </p:sp>
    </p:spTree>
    <p:extLst>
      <p:ext uri="{BB962C8B-B14F-4D97-AF65-F5344CB8AC3E}">
        <p14:creationId xmlns:p14="http://schemas.microsoft.com/office/powerpoint/2010/main" val="3963164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ív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813</TotalTime>
  <Words>1455</Words>
  <Application>Microsoft Office PowerPoint</Application>
  <PresentationFormat>Předvádění na obrazovce (4:3)</PresentationFormat>
  <Paragraphs>228</Paragraphs>
  <Slides>18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18</vt:i4>
      </vt:variant>
    </vt:vector>
  </HeadingPairs>
  <TitlesOfParts>
    <vt:vector size="19" baseType="lpstr">
      <vt:lpstr>Motív Office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Snímka 1</dc:title>
  <dc:creator>dusan</dc:creator>
  <cp:lastModifiedBy>Branislav Hudcovský</cp:lastModifiedBy>
  <cp:revision>81</cp:revision>
  <dcterms:created xsi:type="dcterms:W3CDTF">2014-06-26T14:50:33Z</dcterms:created>
  <dcterms:modified xsi:type="dcterms:W3CDTF">2014-08-09T10:41:25Z</dcterms:modified>
</cp:coreProperties>
</file>