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3"/>
  </p:handoutMasterIdLst>
  <p:sldIdLst>
    <p:sldId id="256" r:id="rId2"/>
    <p:sldId id="286" r:id="rId3"/>
    <p:sldId id="277" r:id="rId4"/>
    <p:sldId id="273" r:id="rId5"/>
    <p:sldId id="275" r:id="rId6"/>
    <p:sldId id="274" r:id="rId7"/>
    <p:sldId id="276" r:id="rId8"/>
    <p:sldId id="258" r:id="rId9"/>
    <p:sldId id="259" r:id="rId10"/>
    <p:sldId id="287" r:id="rId11"/>
    <p:sldId id="260" r:id="rId12"/>
    <p:sldId id="261" r:id="rId13"/>
    <p:sldId id="262" r:id="rId14"/>
    <p:sldId id="263" r:id="rId15"/>
    <p:sldId id="264" r:id="rId16"/>
    <p:sldId id="278" r:id="rId17"/>
    <p:sldId id="266" r:id="rId18"/>
    <p:sldId id="265" r:id="rId19"/>
    <p:sldId id="280" r:id="rId20"/>
    <p:sldId id="267" r:id="rId21"/>
    <p:sldId id="279" r:id="rId22"/>
    <p:sldId id="268" r:id="rId23"/>
    <p:sldId id="281" r:id="rId24"/>
    <p:sldId id="269" r:id="rId25"/>
    <p:sldId id="282" r:id="rId26"/>
    <p:sldId id="270" r:id="rId27"/>
    <p:sldId id="283" r:id="rId28"/>
    <p:sldId id="271" r:id="rId29"/>
    <p:sldId id="284" r:id="rId30"/>
    <p:sldId id="288" r:id="rId31"/>
    <p:sldId id="285" r:id="rId32"/>
  </p:sldIdLst>
  <p:sldSz cx="9144000" cy="6858000" type="screen4x3"/>
  <p:notesSz cx="6858000" cy="9947275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9900"/>
    <a:srgbClr val="008000"/>
    <a:srgbClr val="00CC00"/>
    <a:srgbClr val="FFFF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redný štýl 1 - zvýrazneni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Svetlý štýl 3 - zvýrazneni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Svetlý štýl 2 - zvýraznenie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Stredný štýl 4 - zvýrazneni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29" autoAdjust="0"/>
  </p:normalViewPr>
  <p:slideViewPr>
    <p:cSldViewPr>
      <p:cViewPr>
        <p:scale>
          <a:sx n="63" d="100"/>
          <a:sy n="63" d="100"/>
        </p:scale>
        <p:origin x="-159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C6CDF7-7347-4992-A4FE-0C608CD2A8FC}" type="datetimeFigureOut">
              <a:rPr lang="sk-SK" smtClean="0"/>
              <a:pPr/>
              <a:t>12. 8. 2014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8F8DB-AB19-4C0B-ACEB-74D5335329D6}" type="slidenum">
              <a:rPr lang="sk-SK" smtClean="0"/>
              <a:pPr/>
              <a:t>‹#›</a:t>
            </a:fld>
            <a:endParaRPr lang="sk-SK"/>
          </a:p>
        </p:txBody>
      </p:sp>
    </p:spTree>
    <p:extLst>
      <p:ext uri="{BB962C8B-B14F-4D97-AF65-F5344CB8AC3E}">
        <p14:creationId xmlns="" xmlns:p14="http://schemas.microsoft.com/office/powerpoint/2010/main" val="14617974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34963-D168-4B20-BA24-D9DA031FFEE7}" type="datetimeFigureOut">
              <a:rPr lang="sk-SK" smtClean="0"/>
              <a:pPr/>
              <a:t>12. 8. 2014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-metodologia.fedu.uniba.sk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ázok 1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1"/>
          <p:cNvSpPr>
            <a:spLocks noGrp="1"/>
          </p:cNvSpPr>
          <p:nvPr/>
        </p:nvSpPr>
        <p:spPr>
          <a:xfrm>
            <a:off x="0" y="2852936"/>
            <a:ext cx="9144000" cy="20048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4900" b="1" dirty="0" smtClean="0">
                <a:solidFill>
                  <a:schemeClr val="accent1">
                    <a:lumMod val="50000"/>
                  </a:schemeClr>
                </a:solidFill>
              </a:rPr>
              <a:t>Tvorba testu</a:t>
            </a:r>
          </a:p>
          <a:p>
            <a:endParaRPr lang="sk-SK" sz="5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Podnadpis 2"/>
          <p:cNvSpPr>
            <a:spLocks noGrp="1"/>
          </p:cNvSpPr>
          <p:nvPr/>
        </p:nvSpPr>
        <p:spPr>
          <a:xfrm>
            <a:off x="0" y="4786322"/>
            <a:ext cx="9144000" cy="4286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 smtClean="0">
                <a:solidFill>
                  <a:srgbClr val="FFFF99"/>
                </a:solidFill>
              </a:rPr>
              <a:t>Letná škola </a:t>
            </a:r>
            <a:r>
              <a:rPr lang="sk-SK" sz="2400" b="1" dirty="0" smtClean="0">
                <a:solidFill>
                  <a:srgbClr val="FFFF99"/>
                </a:solidFill>
              </a:rPr>
              <a:t>–</a:t>
            </a:r>
            <a:r>
              <a:rPr lang="sk-SK" sz="2400" dirty="0" smtClean="0">
                <a:solidFill>
                  <a:srgbClr val="FFFF99"/>
                </a:solidFill>
              </a:rPr>
              <a:t> august 2014</a:t>
            </a:r>
            <a:endParaRPr lang="sk-SK" sz="2400" dirty="0">
              <a:solidFill>
                <a:srgbClr val="FFFF99"/>
              </a:solidFill>
            </a:endParaRPr>
          </a:p>
        </p:txBody>
      </p:sp>
      <p:sp>
        <p:nvSpPr>
          <p:cNvPr id="7" name="Zástupný symbol päty 5"/>
          <p:cNvSpPr>
            <a:spLocks noGrp="1"/>
          </p:cNvSpPr>
          <p:nvPr/>
        </p:nvSpPr>
        <p:spPr>
          <a:xfrm>
            <a:off x="611560" y="6165304"/>
            <a:ext cx="8064896" cy="43204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sk-SK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600" dirty="0" smtClean="0">
                <a:solidFill>
                  <a:schemeClr val="tx1"/>
                </a:solidFill>
              </a:rPr>
              <a:t>Moderné vzdelávanie pre vedomostnú spoločnosť/Projekt je spolufinancovaný zo zdrojov EÚ</a:t>
            </a:r>
          </a:p>
        </p:txBody>
      </p:sp>
      <p:pic>
        <p:nvPicPr>
          <p:cNvPr id="8" name="Obrázok 7" descr="OPV fareb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571480"/>
            <a:ext cx="1857388" cy="1861799"/>
          </a:xfrm>
          <a:prstGeom prst="rect">
            <a:avLst/>
          </a:prstGeom>
        </p:spPr>
      </p:pic>
      <p:pic>
        <p:nvPicPr>
          <p:cNvPr id="9" name="Obrázok 8" descr="EU-ESF-VERTICAL-COLO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500042"/>
            <a:ext cx="2214577" cy="2002402"/>
          </a:xfrm>
          <a:prstGeom prst="rect">
            <a:avLst/>
          </a:prstGeom>
        </p:spPr>
      </p:pic>
      <p:pic>
        <p:nvPicPr>
          <p:cNvPr id="10" name="Obrázok 9" descr="NUCEM_prieh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00496" y="1071546"/>
            <a:ext cx="1727351" cy="785818"/>
          </a:xfrm>
          <a:prstGeom prst="rect">
            <a:avLst/>
          </a:prstGeom>
        </p:spPr>
      </p:pic>
      <p:pic>
        <p:nvPicPr>
          <p:cNvPr id="11" name="Obrázok 10" descr="Zvysovanie kvality vzdel_prieh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86184" y="5209992"/>
            <a:ext cx="1571634" cy="862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04" y="27384"/>
            <a:ext cx="9144000" cy="6858000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611560" y="908720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sk-SK" sz="2800" b="1" dirty="0" smtClean="0">
                <a:solidFill>
                  <a:srgbClr val="009900"/>
                </a:solidFill>
              </a:rPr>
              <a:t>Základná charakteristika úlohy 01</a:t>
            </a:r>
          </a:p>
          <a:p>
            <a:pPr fontAlgn="t"/>
            <a:r>
              <a:rPr lang="sk-SK" sz="2800" b="1" dirty="0" smtClean="0"/>
              <a:t>Jazyk </a:t>
            </a:r>
            <a:r>
              <a:rPr lang="sk-SK" sz="2800" b="1" dirty="0"/>
              <a:t>a </a:t>
            </a:r>
            <a:r>
              <a:rPr lang="sk-SK" sz="2800" b="1" dirty="0" smtClean="0"/>
              <a:t>komunikácia        Morfologická </a:t>
            </a:r>
            <a:r>
              <a:rPr lang="sk-SK" sz="2800" b="1" dirty="0"/>
              <a:t>rovina jazyka</a:t>
            </a:r>
            <a:endParaRPr lang="sk-SK" sz="2800" dirty="0"/>
          </a:p>
          <a:p>
            <a:pPr fontAlgn="t"/>
            <a:r>
              <a:rPr lang="sk-SK" sz="2800" b="1" dirty="0"/>
              <a:t>Faktické poznatky/analyzovať </a:t>
            </a:r>
            <a:r>
              <a:rPr lang="sk-SK" sz="2800" b="1" dirty="0" smtClean="0"/>
              <a:t>                            </a:t>
            </a:r>
            <a:r>
              <a:rPr lang="sk-SK" sz="2800" b="1" dirty="0"/>
              <a:t> VYB4</a:t>
            </a:r>
            <a:endParaRPr lang="sk-SK" sz="2800" dirty="0"/>
          </a:p>
          <a:p>
            <a:pPr algn="ctr"/>
            <a:endParaRPr lang="sk-SK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899592" y="2867744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sk-SK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sk-SK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sk-SK" sz="2400" dirty="0"/>
              <a:t> </a:t>
            </a:r>
            <a:r>
              <a:rPr lang="sk-SK" sz="2400" dirty="0" smtClean="0"/>
              <a:t>    </a:t>
            </a:r>
            <a:r>
              <a:rPr lang="sk-SK" sz="2400" b="1" dirty="0" smtClean="0"/>
              <a:t>Vyjadrite jednou vetou hlavnú informáciu z textu.</a:t>
            </a:r>
            <a:endParaRPr lang="sk-SK" sz="2400" b="1" dirty="0"/>
          </a:p>
        </p:txBody>
      </p:sp>
      <p:sp>
        <p:nvSpPr>
          <p:cNvPr id="2" name="BlokTextu 1"/>
          <p:cNvSpPr txBox="1"/>
          <p:nvPr/>
        </p:nvSpPr>
        <p:spPr>
          <a:xfrm>
            <a:off x="755576" y="5129078"/>
            <a:ext cx="69251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lphaLcParenR"/>
            </a:pPr>
            <a:r>
              <a:rPr lang="sk-SK" sz="2400" b="1" dirty="0" smtClean="0">
                <a:cs typeface="Arial" panose="020B0604020202020204" pitchFamily="34" charset="0"/>
              </a:rPr>
              <a:t>Je úloha vhodná na testovanie podľa špecifikačnej</a:t>
            </a:r>
          </a:p>
          <a:p>
            <a:r>
              <a:rPr lang="sk-SK" sz="2400" b="1" dirty="0" smtClean="0">
                <a:cs typeface="Arial" panose="020B0604020202020204" pitchFamily="34" charset="0"/>
              </a:rPr>
              <a:t> tabuľky?</a:t>
            </a:r>
          </a:p>
          <a:p>
            <a:r>
              <a:rPr lang="sk-SK" sz="2400" b="1" dirty="0" smtClean="0">
                <a:cs typeface="Arial" panose="020B0604020202020204" pitchFamily="34" charset="0"/>
              </a:rPr>
              <a:t>b) Ak nie vhodná, navrhnite nové zadanie úlohy.</a:t>
            </a:r>
            <a:endParaRPr lang="sk-SK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337181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218340" y="692696"/>
            <a:ext cx="8707320" cy="51706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/>
              <a:t>Komentár</a:t>
            </a:r>
            <a:r>
              <a:rPr lang="sk-SK" dirty="0"/>
              <a:t> </a:t>
            </a:r>
          </a:p>
          <a:p>
            <a:endParaRPr lang="sk-SK" sz="2400" b="1" dirty="0" smtClean="0">
              <a:solidFill>
                <a:srgbClr val="FFFF00"/>
              </a:solidFill>
            </a:endParaRPr>
          </a:p>
          <a:p>
            <a:r>
              <a:rPr lang="sk-SK" sz="2400" b="1" dirty="0" smtClean="0">
                <a:solidFill>
                  <a:srgbClr val="FFFF00"/>
                </a:solidFill>
              </a:rPr>
              <a:t>Úloha 1 nie je z morfológie.</a:t>
            </a:r>
          </a:p>
          <a:p>
            <a:r>
              <a:rPr lang="sk-SK" sz="2400" b="1" dirty="0" smtClean="0">
                <a:solidFill>
                  <a:srgbClr val="FFFF00"/>
                </a:solidFill>
              </a:rPr>
              <a:t>Úloha </a:t>
            </a:r>
            <a:r>
              <a:rPr lang="sk-SK" sz="2400" b="1" dirty="0">
                <a:solidFill>
                  <a:srgbClr val="FFFF00"/>
                </a:solidFill>
              </a:rPr>
              <a:t>nie je vhodná na testovanie pre početné varianty riešenia</a:t>
            </a:r>
          </a:p>
          <a:p>
            <a:r>
              <a:rPr lang="sk-SK" sz="2400" b="1" dirty="0">
                <a:solidFill>
                  <a:srgbClr val="FFFF00"/>
                </a:solidFill>
              </a:rPr>
              <a:t>a ich napísanú podobu. </a:t>
            </a:r>
            <a:endParaRPr lang="sk-SK" sz="2400" b="1" dirty="0" smtClean="0">
              <a:solidFill>
                <a:srgbClr val="FFFF00"/>
              </a:solidFill>
            </a:endParaRPr>
          </a:p>
          <a:p>
            <a:r>
              <a:rPr lang="sk-SK" sz="2400" b="1" dirty="0" smtClean="0">
                <a:solidFill>
                  <a:srgbClr val="FFFF00"/>
                </a:solidFill>
              </a:rPr>
              <a:t>(</a:t>
            </a:r>
            <a:r>
              <a:rPr lang="sk-SK" sz="2400" b="1" dirty="0">
                <a:solidFill>
                  <a:srgbClr val="FFFF00"/>
                </a:solidFill>
              </a:rPr>
              <a:t>Napr. Bratislava a Trenčín </a:t>
            </a:r>
            <a:r>
              <a:rPr lang="sk-SK" sz="2400" b="1" dirty="0" smtClean="0">
                <a:solidFill>
                  <a:srgbClr val="FFFF00"/>
                </a:solidFill>
              </a:rPr>
              <a:t>prišli o Vrtuľníkovú záchrannú</a:t>
            </a:r>
            <a:r>
              <a:rPr lang="sk-SK" sz="2400" b="1" dirty="0">
                <a:solidFill>
                  <a:srgbClr val="FFFF00"/>
                </a:solidFill>
              </a:rPr>
              <a:t>.../MZ SR </a:t>
            </a:r>
            <a:endParaRPr lang="sk-SK" sz="2400" b="1" dirty="0" smtClean="0">
              <a:solidFill>
                <a:srgbClr val="FFFF00"/>
              </a:solidFill>
            </a:endParaRPr>
          </a:p>
          <a:p>
            <a:r>
              <a:rPr lang="sk-SK" sz="2400" b="1" dirty="0" smtClean="0">
                <a:solidFill>
                  <a:srgbClr val="FFFF00"/>
                </a:solidFill>
              </a:rPr>
              <a:t>nepredĺžilo </a:t>
            </a:r>
            <a:r>
              <a:rPr lang="sk-SK" sz="2400" b="1" dirty="0">
                <a:solidFill>
                  <a:srgbClr val="FFFF00"/>
                </a:solidFill>
              </a:rPr>
              <a:t>licencie VZS/MZ </a:t>
            </a:r>
            <a:r>
              <a:rPr lang="sk-SK" sz="2400" b="1" dirty="0" smtClean="0">
                <a:solidFill>
                  <a:srgbClr val="FFFF00"/>
                </a:solidFill>
              </a:rPr>
              <a:t>SR nepredĺžilo licencie záchranárom...)</a:t>
            </a:r>
          </a:p>
          <a:p>
            <a:endParaRPr lang="sk-SK" b="1" dirty="0">
              <a:solidFill>
                <a:srgbClr val="FFFF00"/>
              </a:solidFill>
            </a:endParaRPr>
          </a:p>
          <a:p>
            <a:r>
              <a:rPr lang="sk-SK" sz="2400" b="1" dirty="0" smtClean="0"/>
              <a:t>V </a:t>
            </a:r>
            <a:r>
              <a:rPr lang="sk-SK" sz="2400" b="1" dirty="0"/>
              <a:t>texte ukážky </a:t>
            </a:r>
            <a:r>
              <a:rPr lang="sk-SK" sz="2400" b="1" u="sng" dirty="0"/>
              <a:t>sa nenachádzajú</a:t>
            </a:r>
            <a:r>
              <a:rPr lang="sk-SK" sz="2400" b="1" dirty="0"/>
              <a:t> </a:t>
            </a:r>
            <a:r>
              <a:rPr lang="sk-SK" sz="2400" b="1" dirty="0" smtClean="0"/>
              <a:t>vlastné mená</a:t>
            </a:r>
          </a:p>
          <a:p>
            <a:endParaRPr lang="sk-SK" sz="2400" b="1" dirty="0"/>
          </a:p>
          <a:p>
            <a:pPr marL="457200" indent="-457200">
              <a:buAutoNum type="alphaUcPeriod"/>
            </a:pPr>
            <a:r>
              <a:rPr lang="sk-SK" sz="2400" b="1" dirty="0" smtClean="0"/>
              <a:t>regiónov</a:t>
            </a:r>
            <a:r>
              <a:rPr lang="sk-SK" sz="2400" b="1" dirty="0"/>
              <a:t>.</a:t>
            </a:r>
          </a:p>
          <a:p>
            <a:pPr marL="457200" indent="-457200">
              <a:buAutoNum type="alphaUcPeriod"/>
            </a:pPr>
            <a:r>
              <a:rPr lang="sk-SK" sz="2400" b="1" dirty="0" smtClean="0"/>
              <a:t>médií</a:t>
            </a:r>
            <a:r>
              <a:rPr lang="sk-SK" sz="2400" b="1" dirty="0"/>
              <a:t>.</a:t>
            </a:r>
          </a:p>
          <a:p>
            <a:pPr marL="457200" indent="-457200">
              <a:buAutoNum type="alphaUcPeriod"/>
            </a:pPr>
            <a:r>
              <a:rPr lang="sk-SK" sz="2400" b="1" dirty="0" smtClean="0"/>
              <a:t>inštitúcií</a:t>
            </a:r>
            <a:r>
              <a:rPr lang="sk-SK" sz="2400" b="1" dirty="0"/>
              <a:t>.</a:t>
            </a:r>
          </a:p>
          <a:p>
            <a:pPr marL="457200" indent="-457200">
              <a:buAutoNum type="alphaUcPeriod"/>
            </a:pPr>
            <a:r>
              <a:rPr lang="sk-SK" sz="2400" b="1" dirty="0" smtClean="0"/>
              <a:t>ľudí</a:t>
            </a:r>
            <a:r>
              <a:rPr lang="sk-SK" sz="2400" b="1" dirty="0"/>
              <a:t>.                                        </a:t>
            </a:r>
            <a:r>
              <a:rPr lang="sk-SK" sz="2400" b="1" dirty="0">
                <a:solidFill>
                  <a:srgbClr val="009900"/>
                </a:solidFill>
              </a:rPr>
              <a:t>(D) </a:t>
            </a:r>
          </a:p>
        </p:txBody>
      </p:sp>
    </p:spTree>
    <p:extLst>
      <p:ext uri="{BB962C8B-B14F-4D97-AF65-F5344CB8AC3E}">
        <p14:creationId xmlns="" xmlns:p14="http://schemas.microsoft.com/office/powerpoint/2010/main" val="243564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972040" y="2523329"/>
            <a:ext cx="57661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sz="2400" b="1" dirty="0" smtClean="0"/>
          </a:p>
          <a:p>
            <a:r>
              <a:rPr lang="sk-SK" sz="2400" b="1" dirty="0" smtClean="0"/>
              <a:t>Napíšte pravopisne správne číslicami dátum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publikovania správy z ukážky.</a:t>
            </a:r>
            <a:endParaRPr lang="sk-SK" sz="2400" b="1" dirty="0"/>
          </a:p>
        </p:txBody>
      </p:sp>
      <p:sp>
        <p:nvSpPr>
          <p:cNvPr id="3" name="BlokTextu 2"/>
          <p:cNvSpPr txBox="1"/>
          <p:nvPr/>
        </p:nvSpPr>
        <p:spPr>
          <a:xfrm>
            <a:off x="972040" y="4725144"/>
            <a:ext cx="74287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lphaLcParenR"/>
            </a:pPr>
            <a:r>
              <a:rPr lang="sk-SK" sz="2400" b="1" dirty="0">
                <a:latin typeface="+mj-lt"/>
                <a:cs typeface="Arial" panose="020B0604020202020204" pitchFamily="34" charset="0"/>
              </a:rPr>
              <a:t>Je úloha vhodná na testovanie podľa špecifikačnej</a:t>
            </a:r>
          </a:p>
          <a:p>
            <a:r>
              <a:rPr lang="sk-SK" sz="2400" b="1" dirty="0">
                <a:latin typeface="+mj-lt"/>
                <a:cs typeface="Arial" panose="020B0604020202020204" pitchFamily="34" charset="0"/>
              </a:rPr>
              <a:t> </a:t>
            </a:r>
            <a:r>
              <a:rPr lang="sk-SK" sz="2400" b="1" dirty="0" smtClean="0">
                <a:latin typeface="+mj-lt"/>
                <a:cs typeface="Arial" panose="020B0604020202020204" pitchFamily="34" charset="0"/>
              </a:rPr>
              <a:t>    tabuľky</a:t>
            </a:r>
            <a:r>
              <a:rPr lang="sk-SK" sz="2400" b="1" dirty="0">
                <a:latin typeface="+mj-lt"/>
                <a:cs typeface="Arial" panose="020B0604020202020204" pitchFamily="34" charset="0"/>
              </a:rPr>
              <a:t>?</a:t>
            </a:r>
          </a:p>
          <a:p>
            <a:r>
              <a:rPr lang="sk-SK" sz="2400" b="1" dirty="0">
                <a:latin typeface="+mj-lt"/>
                <a:cs typeface="Arial" panose="020B0604020202020204" pitchFamily="34" charset="0"/>
              </a:rPr>
              <a:t>b) Ak nie vhodná, navrhnite nové zadanie úlohy.</a:t>
            </a:r>
          </a:p>
        </p:txBody>
      </p:sp>
      <p:sp>
        <p:nvSpPr>
          <p:cNvPr id="5" name="BlokTextu 4"/>
          <p:cNvSpPr txBox="1"/>
          <p:nvPr/>
        </p:nvSpPr>
        <p:spPr>
          <a:xfrm>
            <a:off x="972039" y="908720"/>
            <a:ext cx="79767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sk-SK" sz="2400" b="1" dirty="0" smtClean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Základná charakteristika úlohy 02                        </a:t>
            </a:r>
          </a:p>
          <a:p>
            <a:pPr fontAlgn="t"/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Jazyk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komunikácia            Syntaktická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rovina jazyka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t"/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Procedurálne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poznatky/aplikovať                          KOP                   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286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899592" y="1340768"/>
            <a:ext cx="7956665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sk-SK" sz="2400" b="1" dirty="0">
                <a:solidFill>
                  <a:prstClr val="black"/>
                </a:solidFill>
              </a:rPr>
              <a:t>Komentár</a:t>
            </a:r>
            <a:r>
              <a:rPr lang="sk-SK" dirty="0">
                <a:solidFill>
                  <a:prstClr val="black"/>
                </a:solidFill>
              </a:rPr>
              <a:t> </a:t>
            </a:r>
          </a:p>
          <a:p>
            <a:pPr lvl="0"/>
            <a:r>
              <a:rPr lang="sk-SK" sz="2400" b="1" dirty="0">
                <a:solidFill>
                  <a:srgbClr val="FFFF00"/>
                </a:solidFill>
              </a:rPr>
              <a:t>Úloha </a:t>
            </a:r>
            <a:r>
              <a:rPr lang="sk-SK" sz="2400" b="1" dirty="0" smtClean="0">
                <a:solidFill>
                  <a:srgbClr val="FFFF00"/>
                </a:solidFill>
              </a:rPr>
              <a:t>2 nie </a:t>
            </a:r>
            <a:r>
              <a:rPr lang="sk-SK" sz="2400" b="1" dirty="0">
                <a:solidFill>
                  <a:srgbClr val="FFFF00"/>
                </a:solidFill>
              </a:rPr>
              <a:t>je vhodná na </a:t>
            </a:r>
            <a:r>
              <a:rPr lang="sk-SK" sz="2400" b="1" dirty="0" smtClean="0">
                <a:solidFill>
                  <a:srgbClr val="FFFF00"/>
                </a:solidFill>
              </a:rPr>
              <a:t>testovanie. Skúša dve veci: </a:t>
            </a:r>
          </a:p>
          <a:p>
            <a:pPr lvl="0"/>
            <a:r>
              <a:rPr lang="sk-SK" sz="2400" b="1" dirty="0" smtClean="0">
                <a:solidFill>
                  <a:srgbClr val="FFFF00"/>
                </a:solidFill>
              </a:rPr>
              <a:t>žiak musí identifikovať informácie explicitne vyjadrené</a:t>
            </a:r>
          </a:p>
          <a:p>
            <a:pPr lvl="0"/>
            <a:r>
              <a:rPr lang="sk-SK" sz="2400" b="1" dirty="0" smtClean="0">
                <a:solidFill>
                  <a:srgbClr val="FFFF00"/>
                </a:solidFill>
              </a:rPr>
              <a:t>v texte + ovládať pravopis časových údajov. </a:t>
            </a:r>
          </a:p>
          <a:p>
            <a:pPr lvl="0"/>
            <a:endParaRPr lang="sk-SK" sz="2000" b="1" dirty="0">
              <a:solidFill>
                <a:srgbClr val="FFFF00"/>
              </a:solidFill>
            </a:endParaRPr>
          </a:p>
          <a:p>
            <a:pPr lvl="0"/>
            <a:endParaRPr lang="sk-SK" sz="2400" b="1" dirty="0" smtClean="0"/>
          </a:p>
          <a:p>
            <a:pPr lvl="0"/>
            <a:r>
              <a:rPr lang="sk-SK" sz="2400" b="1" dirty="0" smtClean="0"/>
              <a:t>Upravte titulok ukážky tak, že označenú časť textu zmeníte</a:t>
            </a:r>
          </a:p>
          <a:p>
            <a:pPr lvl="0"/>
            <a:r>
              <a:rPr lang="sk-SK" sz="2400" b="1" dirty="0" smtClean="0"/>
              <a:t>na menné vyjadrovanie. Zachovajte ten istý zmysel.</a:t>
            </a:r>
          </a:p>
          <a:p>
            <a:pPr lvl="0"/>
            <a:r>
              <a:rPr lang="sk-SK" sz="2400" b="1" i="1" dirty="0" smtClean="0"/>
              <a:t>Bratislava a Trenčín </a:t>
            </a:r>
            <a:r>
              <a:rPr lang="sk-SK" sz="2400" b="1" i="1" dirty="0" smtClean="0">
                <a:solidFill>
                  <a:srgbClr val="FFFF00"/>
                </a:solidFill>
              </a:rPr>
              <a:t>prišli o </a:t>
            </a:r>
            <a:r>
              <a:rPr lang="sk-SK" sz="2400" b="1" i="1" dirty="0" smtClean="0"/>
              <a:t>Vrtuľníkovú záchrannú službu.</a:t>
            </a:r>
          </a:p>
          <a:p>
            <a:pPr lvl="0"/>
            <a:endParaRPr lang="sk-SK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(Bratislava a Trenčín bez Vrtuľníkovej záchrannej služby.) </a:t>
            </a:r>
          </a:p>
          <a:p>
            <a:pPr lvl="0"/>
            <a:endParaRPr lang="sk-SK" sz="2400" b="1" dirty="0" smtClean="0"/>
          </a:p>
          <a:p>
            <a:pPr lvl="0"/>
            <a:endParaRPr lang="sk-SK" sz="2400" dirty="0"/>
          </a:p>
        </p:txBody>
      </p:sp>
    </p:spTree>
    <p:extLst>
      <p:ext uri="{BB962C8B-B14F-4D97-AF65-F5344CB8AC3E}">
        <p14:creationId xmlns="" xmlns:p14="http://schemas.microsoft.com/office/powerpoint/2010/main" val="1392645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179512" y="1124744"/>
            <a:ext cx="892899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t"/>
            <a:r>
              <a:rPr lang="sk-SK" sz="2400" b="1" dirty="0" smtClean="0">
                <a:solidFill>
                  <a:srgbClr val="009900"/>
                </a:solidFill>
              </a:rPr>
              <a:t>Základná charakteristika úlohy 03</a:t>
            </a:r>
          </a:p>
          <a:p>
            <a:pPr fontAlgn="t"/>
            <a:r>
              <a:rPr lang="sk-SK" sz="2400" b="1" dirty="0" smtClean="0"/>
              <a:t>Jazyk </a:t>
            </a:r>
            <a:r>
              <a:rPr lang="sk-SK" sz="2400" b="1" dirty="0"/>
              <a:t>a </a:t>
            </a:r>
            <a:r>
              <a:rPr lang="sk-SK" sz="2400" b="1" dirty="0" smtClean="0"/>
              <a:t>komunikácia                    Zvuková </a:t>
            </a:r>
            <a:r>
              <a:rPr lang="sk-SK" sz="2400" b="1" dirty="0"/>
              <a:t>rovina jazyka a pravopis</a:t>
            </a:r>
            <a:endParaRPr lang="sk-SK" sz="2400" dirty="0"/>
          </a:p>
          <a:p>
            <a:pPr fontAlgn="t"/>
            <a:r>
              <a:rPr lang="sk-SK" sz="2400" b="1" dirty="0"/>
              <a:t>Faktické </a:t>
            </a:r>
            <a:r>
              <a:rPr lang="sk-SK" sz="2400" b="1" dirty="0" smtClean="0"/>
              <a:t>poznatky/porozumieť                                                     KOP</a:t>
            </a:r>
            <a:endParaRPr lang="sk-SK" sz="2400" dirty="0"/>
          </a:p>
          <a:p>
            <a:pPr lvl="0"/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  <a:p>
            <a:pPr lvl="0"/>
            <a:r>
              <a:rPr lang="sk-SK" sz="2400" dirty="0">
                <a:solidFill>
                  <a:prstClr val="black"/>
                </a:solidFill>
              </a:rPr>
              <a:t>     </a:t>
            </a:r>
            <a:r>
              <a:rPr lang="sk-SK" sz="2400" b="1" dirty="0" smtClean="0">
                <a:solidFill>
                  <a:prstClr val="black"/>
                </a:solidFill>
              </a:rPr>
              <a:t>V ktorej možnosti </a:t>
            </a:r>
            <a:r>
              <a:rPr lang="sk-SK" sz="2400" b="1" u="sng" dirty="0" smtClean="0">
                <a:solidFill>
                  <a:prstClr val="black"/>
                </a:solidFill>
              </a:rPr>
              <a:t>nie je</a:t>
            </a:r>
            <a:r>
              <a:rPr lang="sk-SK" sz="2400" b="1" dirty="0" smtClean="0">
                <a:solidFill>
                  <a:prstClr val="black"/>
                </a:solidFill>
              </a:rPr>
              <a:t> uvedený význam grafického znaku</a:t>
            </a:r>
            <a:r>
              <a:rPr lang="sk-SK" sz="24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k-SK" sz="2400" b="1" i="1" dirty="0" smtClean="0"/>
              <a:t>[...]</a:t>
            </a:r>
            <a:r>
              <a:rPr lang="sk-SK" sz="2400" b="1" dirty="0" smtClean="0"/>
              <a:t>?</a:t>
            </a:r>
          </a:p>
          <a:p>
            <a:pPr lvl="0"/>
            <a:endParaRPr lang="sk-SK" sz="2400" b="1" dirty="0" smtClean="0"/>
          </a:p>
          <a:p>
            <a:r>
              <a:rPr lang="sk-SK" sz="2400" b="1" dirty="0"/>
              <a:t> </a:t>
            </a:r>
            <a:r>
              <a:rPr lang="sk-SK" sz="2400" b="1" dirty="0" smtClean="0"/>
              <a:t>     A. skrátenie textu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B. nedokončená veta</a:t>
            </a:r>
          </a:p>
          <a:p>
            <a:r>
              <a:rPr lang="sk-SK" sz="2400" b="1" dirty="0" smtClean="0"/>
              <a:t>      C. prerušenie textu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 D. vynechané vety  </a:t>
            </a:r>
            <a:r>
              <a:rPr lang="sk-SK" sz="2400" b="1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                                                </a:t>
            </a:r>
          </a:p>
          <a:p>
            <a:r>
              <a:rPr lang="sk-SK" sz="24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sk-SK" sz="2400" b="1" dirty="0" smtClean="0">
                <a:solidFill>
                  <a:schemeClr val="accent3">
                    <a:lumMod val="50000"/>
                  </a:schemeClr>
                </a:solidFill>
              </a:rPr>
              <a:t>                                                                                         </a:t>
            </a:r>
            <a:endParaRPr lang="sk-SK" sz="2400" b="1" dirty="0">
              <a:solidFill>
                <a:prstClr val="black"/>
              </a:solidFill>
            </a:endParaRPr>
          </a:p>
          <a:p>
            <a:pPr marL="342900" indent="-342900">
              <a:buAutoNum type="alphaLcParenR"/>
            </a:pPr>
            <a:r>
              <a:rPr lang="sk-SK" sz="2400" b="1" dirty="0" smtClean="0">
                <a:cs typeface="Arial" panose="020B0604020202020204" pitchFamily="34" charset="0"/>
              </a:rPr>
              <a:t>Je </a:t>
            </a:r>
            <a:r>
              <a:rPr lang="sk-SK" sz="2400" b="1" dirty="0">
                <a:cs typeface="Arial" panose="020B0604020202020204" pitchFamily="34" charset="0"/>
              </a:rPr>
              <a:t>úloha vhodná na testovanie podľa špecifikačnej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 tabuľky?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b) Ak nie vhodná, navrhnite nové zadanie úlohy.</a:t>
            </a: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                                                                                 </a:t>
            </a:r>
            <a:endParaRPr lang="sk-SK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451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Obdĺžnik 2"/>
          <p:cNvSpPr/>
          <p:nvPr/>
        </p:nvSpPr>
        <p:spPr>
          <a:xfrm>
            <a:off x="539552" y="908720"/>
            <a:ext cx="75919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sk-SK" sz="2400" b="1" dirty="0">
                <a:solidFill>
                  <a:srgbClr val="FFFF00"/>
                </a:solidFill>
              </a:rPr>
              <a:t>Úloha </a:t>
            </a:r>
            <a:r>
              <a:rPr lang="sk-SK" sz="2400" b="1" dirty="0" smtClean="0">
                <a:solidFill>
                  <a:srgbClr val="FFFF00"/>
                </a:solidFill>
              </a:rPr>
              <a:t>3 nie je </a:t>
            </a:r>
            <a:r>
              <a:rPr lang="sk-SK" sz="2400" b="1" dirty="0">
                <a:solidFill>
                  <a:srgbClr val="FFFF00"/>
                </a:solidFill>
              </a:rPr>
              <a:t>vhodná na </a:t>
            </a:r>
            <a:r>
              <a:rPr lang="sk-SK" sz="2400" b="1" dirty="0" smtClean="0">
                <a:solidFill>
                  <a:srgbClr val="FFFF00"/>
                </a:solidFill>
              </a:rPr>
              <a:t>testovanie podľa danej špecifikačnej tabuľky; je to úloha VYB4. </a:t>
            </a:r>
            <a:r>
              <a:rPr lang="sk-SK" sz="2400" b="1" dirty="0">
                <a:solidFill>
                  <a:srgbClr val="FFFF00"/>
                </a:solidFill>
              </a:rPr>
              <a:t> </a:t>
            </a:r>
            <a:r>
              <a:rPr lang="sk-SK" sz="2400" b="1" dirty="0" smtClean="0">
                <a:solidFill>
                  <a:srgbClr val="FFFF00"/>
                </a:solidFill>
              </a:rPr>
              <a:t>(Ako úloha VYB4</a:t>
            </a:r>
          </a:p>
          <a:p>
            <a:pPr lvl="0"/>
            <a:r>
              <a:rPr lang="sk-SK" sz="2400" b="1" dirty="0" smtClean="0">
                <a:solidFill>
                  <a:srgbClr val="FFFF00"/>
                </a:solidFill>
              </a:rPr>
              <a:t>by bola správna.)</a:t>
            </a: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Napíšte grafický znak, ktorý označuje skrátenie textu (napr. ukážky).     </a:t>
            </a:r>
          </a:p>
          <a:p>
            <a:pPr lvl="0"/>
            <a:r>
              <a:rPr lang="sk-SK" sz="2400" b="1" dirty="0">
                <a:solidFill>
                  <a:srgbClr val="009900"/>
                </a:solidFill>
              </a:rPr>
              <a:t> </a:t>
            </a:r>
            <a:r>
              <a:rPr lang="sk-SK" sz="2400" b="1" dirty="0" smtClean="0">
                <a:solidFill>
                  <a:srgbClr val="009900"/>
                </a:solidFill>
              </a:rPr>
              <a:t>                                                                                    (</a:t>
            </a:r>
            <a:r>
              <a:rPr lang="sk-SK" sz="2400" b="1" i="1" dirty="0" smtClean="0">
                <a:solidFill>
                  <a:srgbClr val="009900"/>
                </a:solidFill>
              </a:rPr>
              <a:t>[...]/...</a:t>
            </a:r>
            <a:r>
              <a:rPr lang="sk-SK" sz="2400" b="1" dirty="0" smtClean="0">
                <a:solidFill>
                  <a:srgbClr val="009900"/>
                </a:solidFill>
              </a:rPr>
              <a:t>)</a:t>
            </a: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7671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456365" y="404664"/>
            <a:ext cx="8185895" cy="67403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/>
            <a:r>
              <a:rPr lang="sk-SK" sz="2400" b="1" dirty="0" smtClean="0">
                <a:solidFill>
                  <a:srgbClr val="009900"/>
                </a:solidFill>
              </a:rPr>
              <a:t>Základná charakteristiky úlohy 04</a:t>
            </a:r>
          </a:p>
          <a:p>
            <a:pPr fontAlgn="t"/>
            <a:r>
              <a:rPr lang="sk-SK" sz="2400" b="1" dirty="0" smtClean="0"/>
              <a:t>Čítanie </a:t>
            </a:r>
            <a:r>
              <a:rPr lang="sk-SK" sz="2400" b="1" dirty="0"/>
              <a:t>s </a:t>
            </a:r>
            <a:r>
              <a:rPr lang="sk-SK" sz="2400" b="1" dirty="0" smtClean="0"/>
              <a:t>porozumením    Informácie </a:t>
            </a:r>
            <a:r>
              <a:rPr lang="sk-SK" sz="2400" b="1" dirty="0"/>
              <a:t>uvedené v texte explicitne</a:t>
            </a:r>
            <a:endParaRPr lang="sk-SK" sz="2400" dirty="0"/>
          </a:p>
          <a:p>
            <a:pPr fontAlgn="t"/>
            <a:r>
              <a:rPr lang="sk-SK" sz="2400" b="1" dirty="0"/>
              <a:t>Faktické </a:t>
            </a:r>
            <a:r>
              <a:rPr lang="sk-SK" sz="2400" b="1" dirty="0" smtClean="0"/>
              <a:t>poznatky/porozumieť                                                    KOP</a:t>
            </a:r>
            <a:endParaRPr lang="sk-SK" sz="2400" dirty="0"/>
          </a:p>
          <a:p>
            <a:pPr lvl="0"/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  <a:p>
            <a:pPr lvl="0"/>
            <a:endParaRPr lang="sk-SK" sz="2400" b="1" dirty="0" smtClean="0">
              <a:solidFill>
                <a:srgbClr val="9BBB59">
                  <a:lumMod val="50000"/>
                </a:srgbClr>
              </a:solidFill>
            </a:endParaRPr>
          </a:p>
          <a:p>
            <a:pPr lvl="0"/>
            <a:r>
              <a:rPr lang="sk-SK" sz="2400" b="1" dirty="0" smtClean="0"/>
              <a:t>Kto je autorom informácie o Vrtuľníkovej záchrannej službe?</a:t>
            </a:r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marL="342900" indent="-342900">
              <a:buAutoNum type="alphaLcParenR"/>
            </a:pPr>
            <a:r>
              <a:rPr lang="sk-SK" sz="2400" b="1" dirty="0">
                <a:cs typeface="Arial" panose="020B0604020202020204" pitchFamily="34" charset="0"/>
              </a:rPr>
              <a:t>Je úloha vhodná na testovanie podľa špecifikačnej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 </a:t>
            </a:r>
            <a:r>
              <a:rPr lang="sk-SK" sz="2400" b="1" dirty="0" smtClean="0">
                <a:cs typeface="Arial" panose="020B0604020202020204" pitchFamily="34" charset="0"/>
              </a:rPr>
              <a:t>    tabuľky</a:t>
            </a:r>
            <a:r>
              <a:rPr lang="sk-SK" sz="2400" b="1" dirty="0">
                <a:cs typeface="Arial" panose="020B0604020202020204" pitchFamily="34" charset="0"/>
              </a:rPr>
              <a:t>?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b) Ak nie vhodná, navrhnite nové zadanie úlohy.</a:t>
            </a:r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38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BlokTextu 1"/>
          <p:cNvSpPr txBox="1"/>
          <p:nvPr/>
        </p:nvSpPr>
        <p:spPr>
          <a:xfrm>
            <a:off x="667853" y="828288"/>
            <a:ext cx="8422562" cy="52014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sk-SK" sz="2400" b="1" dirty="0">
                <a:solidFill>
                  <a:prstClr val="black"/>
                </a:solidFill>
              </a:rPr>
              <a:t>Komentár</a:t>
            </a:r>
            <a:r>
              <a:rPr lang="sk-SK" dirty="0">
                <a:solidFill>
                  <a:prstClr val="black"/>
                </a:solidFill>
              </a:rPr>
              <a:t> </a:t>
            </a:r>
          </a:p>
          <a:p>
            <a:pPr lvl="0"/>
            <a:r>
              <a:rPr lang="sk-SK" sz="2400" b="1" dirty="0">
                <a:solidFill>
                  <a:srgbClr val="FFFF00"/>
                </a:solidFill>
              </a:rPr>
              <a:t>Úloha </a:t>
            </a:r>
            <a:r>
              <a:rPr lang="sk-SK" sz="2400" b="1" dirty="0" smtClean="0">
                <a:solidFill>
                  <a:srgbClr val="FFFF00"/>
                </a:solidFill>
              </a:rPr>
              <a:t>4 nie </a:t>
            </a:r>
            <a:r>
              <a:rPr lang="sk-SK" sz="2400" b="1" dirty="0">
                <a:solidFill>
                  <a:srgbClr val="FFFF00"/>
                </a:solidFill>
              </a:rPr>
              <a:t>je vhodná na testovanie. </a:t>
            </a:r>
            <a:r>
              <a:rPr lang="sk-SK" sz="2400" b="1" dirty="0" smtClean="0">
                <a:solidFill>
                  <a:srgbClr val="FFFF00"/>
                </a:solidFill>
              </a:rPr>
              <a:t>Je to veľmi ľahká úloha pre </a:t>
            </a:r>
          </a:p>
          <a:p>
            <a:pPr lvl="0"/>
            <a:r>
              <a:rPr lang="sk-SK" sz="2400" b="1" dirty="0" smtClean="0">
                <a:solidFill>
                  <a:srgbClr val="FFFF00"/>
                </a:solidFill>
              </a:rPr>
              <a:t>ISCED 2 a ISCED3 (v texte je jasne formulované </a:t>
            </a:r>
            <a:r>
              <a:rPr lang="sk-SK" sz="2400" b="1" i="1" dirty="0" smtClean="0">
                <a:solidFill>
                  <a:srgbClr val="FFFF00"/>
                </a:solidFill>
              </a:rPr>
              <a:t>Autor: SITA</a:t>
            </a:r>
            <a:r>
              <a:rPr lang="sk-SK" sz="2400" b="1" dirty="0" smtClean="0">
                <a:solidFill>
                  <a:srgbClr val="FFFF00"/>
                </a:solidFill>
              </a:rPr>
              <a:t>).</a:t>
            </a:r>
          </a:p>
          <a:p>
            <a:r>
              <a:rPr lang="sk-SK" sz="2400" b="1" dirty="0">
                <a:solidFill>
                  <a:srgbClr val="FFFF00"/>
                </a:solidFill>
              </a:rPr>
              <a:t>V zadaní úlohy sa snažíme použiť synonymum slova z </a:t>
            </a:r>
            <a:r>
              <a:rPr lang="sk-SK" sz="2400" b="1" dirty="0" smtClean="0">
                <a:solidFill>
                  <a:srgbClr val="FFFF00"/>
                </a:solidFill>
              </a:rPr>
              <a:t>ukážky</a:t>
            </a:r>
          </a:p>
          <a:p>
            <a:r>
              <a:rPr lang="sk-SK" sz="2400" b="1" dirty="0" smtClean="0">
                <a:solidFill>
                  <a:srgbClr val="FFFF00"/>
                </a:solidFill>
              </a:rPr>
              <a:t>alebo sa vyjadríme opisom.</a:t>
            </a:r>
            <a:endParaRPr lang="sk-SK" sz="2400" b="1" dirty="0">
              <a:solidFill>
                <a:srgbClr val="FFFF00"/>
              </a:solidFill>
            </a:endParaRPr>
          </a:p>
          <a:p>
            <a:pPr lvl="0"/>
            <a:endParaRPr lang="sk-SK" sz="2000" b="1" dirty="0">
              <a:solidFill>
                <a:srgbClr val="FFFF00"/>
              </a:solidFill>
            </a:endParaRP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Kto priniesol informáciu z ukážky?</a:t>
            </a:r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(SITA/agentúra SITA/tlačová agentúra SITA/Tlačová</a:t>
            </a:r>
          </a:p>
          <a:p>
            <a:pPr lvl="0"/>
            <a:r>
              <a:rPr lang="sk-SK" sz="2400" b="1" dirty="0">
                <a:solidFill>
                  <a:srgbClr val="009900"/>
                </a:solidFill>
              </a:rPr>
              <a:t> </a:t>
            </a:r>
            <a:r>
              <a:rPr lang="sk-SK" sz="2400" b="1" dirty="0" smtClean="0">
                <a:solidFill>
                  <a:srgbClr val="009900"/>
                </a:solidFill>
              </a:rPr>
              <a:t> agentúra SITA) </a:t>
            </a:r>
          </a:p>
          <a:p>
            <a:pPr lvl="0"/>
            <a:r>
              <a:rPr lang="sk-SK" sz="2400" b="1" i="1" dirty="0" smtClean="0">
                <a:solidFill>
                  <a:srgbClr val="7030A0"/>
                </a:solidFill>
              </a:rPr>
              <a:t>Poznámka: úloha je vhodná do školského testu, ak učiteľ odučil </a:t>
            </a:r>
          </a:p>
          <a:p>
            <a:pPr lvl="0"/>
            <a:r>
              <a:rPr lang="sk-SK" sz="2400" b="1" i="1" dirty="0" smtClean="0">
                <a:solidFill>
                  <a:srgbClr val="7030A0"/>
                </a:solidFill>
              </a:rPr>
              <a:t>a žiak pozná pojem tlačová agentúra. V ŠVP sa nenachádza.</a:t>
            </a:r>
          </a:p>
          <a:p>
            <a:r>
              <a:rPr lang="sk-SK" sz="2400" b="1" i="1" dirty="0">
                <a:solidFill>
                  <a:srgbClr val="7030A0"/>
                </a:solidFill>
              </a:rPr>
              <a:t>(Kto priniesol ako prvý informáciu z ukážky</a:t>
            </a:r>
            <a:r>
              <a:rPr lang="sk-SK" sz="2400" b="1" i="1" dirty="0" smtClean="0">
                <a:solidFill>
                  <a:srgbClr val="7030A0"/>
                </a:solidFill>
              </a:rPr>
              <a:t>?)</a:t>
            </a:r>
            <a:endParaRPr lang="sk-SK" sz="2400" b="1" i="1" dirty="0">
              <a:solidFill>
                <a:srgbClr val="7030A0"/>
              </a:solidFill>
            </a:endParaRPr>
          </a:p>
          <a:p>
            <a:pPr lvl="0"/>
            <a:r>
              <a:rPr lang="sk-SK" sz="2400" b="1" i="1" dirty="0" smtClean="0">
                <a:solidFill>
                  <a:srgbClr val="7030A0"/>
                </a:solidFill>
              </a:rPr>
              <a:t>Úloha  je „chyták“ pre žiaka, ktorý nevie, že SITA má </a:t>
            </a:r>
            <a:r>
              <a:rPr lang="sk-SK" sz="2400" b="1" i="1" dirty="0" err="1" smtClean="0">
                <a:solidFill>
                  <a:srgbClr val="7030A0"/>
                </a:solidFill>
              </a:rPr>
              <a:t>Webnoviny</a:t>
            </a:r>
            <a:endParaRPr lang="sk-SK" sz="2400" b="1" i="1" dirty="0" smtClean="0">
              <a:solidFill>
                <a:srgbClr val="7030A0"/>
              </a:solidFill>
            </a:endParaRPr>
          </a:p>
          <a:p>
            <a:pPr lvl="0"/>
            <a:r>
              <a:rPr lang="sk-SK" sz="2400" b="1" i="1" dirty="0" smtClean="0">
                <a:solidFill>
                  <a:srgbClr val="7030A0"/>
                </a:solidFill>
              </a:rPr>
              <a:t>alebo to nevie z textu vyčítať.</a:t>
            </a:r>
          </a:p>
        </p:txBody>
      </p:sp>
    </p:spTree>
    <p:extLst>
      <p:ext uri="{BB962C8B-B14F-4D97-AF65-F5344CB8AC3E}">
        <p14:creationId xmlns="" xmlns:p14="http://schemas.microsoft.com/office/powerpoint/2010/main" val="3267330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827584" y="612844"/>
            <a:ext cx="6925101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/>
            <a:r>
              <a:rPr lang="sk-SK" sz="2400" b="1" dirty="0" smtClean="0">
                <a:solidFill>
                  <a:srgbClr val="009900"/>
                </a:solidFill>
              </a:rPr>
              <a:t>Základná charakteristika úlohy 05</a:t>
            </a:r>
          </a:p>
          <a:p>
            <a:pPr fontAlgn="t"/>
            <a:r>
              <a:rPr lang="sk-SK" sz="2400" b="1" dirty="0" smtClean="0"/>
              <a:t>Jazyk </a:t>
            </a:r>
            <a:r>
              <a:rPr lang="sk-SK" sz="2400" b="1" dirty="0"/>
              <a:t>a </a:t>
            </a:r>
            <a:r>
              <a:rPr lang="sk-SK" sz="2400" b="1" dirty="0" smtClean="0"/>
              <a:t>komunikácia                                                 Sloh</a:t>
            </a:r>
            <a:endParaRPr lang="sk-SK" sz="2400" dirty="0"/>
          </a:p>
          <a:p>
            <a:pPr fontAlgn="t"/>
            <a:r>
              <a:rPr lang="sk-SK" sz="2400" b="1" dirty="0"/>
              <a:t>Konceptuálne </a:t>
            </a:r>
            <a:r>
              <a:rPr lang="sk-SK" sz="2400" b="1" dirty="0" smtClean="0"/>
              <a:t>poznatky/hodnotiť                         VYB4</a:t>
            </a:r>
            <a:endParaRPr lang="sk-SK" sz="2400" dirty="0"/>
          </a:p>
          <a:p>
            <a:pPr lvl="0"/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  <a:p>
            <a:pPr lvl="0"/>
            <a:r>
              <a:rPr lang="sk-SK" sz="2400" dirty="0">
                <a:solidFill>
                  <a:prstClr val="black"/>
                </a:solidFill>
              </a:rPr>
              <a:t>     </a:t>
            </a:r>
            <a:r>
              <a:rPr lang="sk-SK" sz="2400" b="1" dirty="0" smtClean="0">
                <a:solidFill>
                  <a:prstClr val="black"/>
                </a:solidFill>
              </a:rPr>
              <a:t>Text ukážky </a:t>
            </a:r>
            <a:r>
              <a:rPr lang="sk-SK" sz="2400" b="1" u="sng" dirty="0" smtClean="0">
                <a:solidFill>
                  <a:prstClr val="black"/>
                </a:solidFill>
              </a:rPr>
              <a:t>nie je</a:t>
            </a:r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      A. vecný.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 B. informatívny.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 C. dialogický.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 D. monologický.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                                                                                       </a:t>
            </a:r>
            <a:endParaRPr lang="sk-SK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342900" indent="-342900">
              <a:buAutoNum type="alphaLcParenR"/>
            </a:pPr>
            <a:r>
              <a:rPr lang="sk-SK" sz="2400" b="1" dirty="0">
                <a:cs typeface="Arial" panose="020B0604020202020204" pitchFamily="34" charset="0"/>
              </a:rPr>
              <a:t>Je úloha vhodná na testovanie podľa špecifikačnej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 </a:t>
            </a:r>
            <a:r>
              <a:rPr lang="sk-SK" sz="2400" b="1" dirty="0" smtClean="0">
                <a:cs typeface="Arial" panose="020B0604020202020204" pitchFamily="34" charset="0"/>
              </a:rPr>
              <a:t>    tabuľky</a:t>
            </a:r>
            <a:r>
              <a:rPr lang="sk-SK" sz="2400" b="1" dirty="0">
                <a:cs typeface="Arial" panose="020B0604020202020204" pitchFamily="34" charset="0"/>
              </a:rPr>
              <a:t>?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b) Ak nie vhodná, navrhnite nové zadanie úlohy.</a:t>
            </a:r>
          </a:p>
          <a:p>
            <a:pPr lvl="0"/>
            <a:endParaRPr lang="sk-SK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389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610947" y="1209606"/>
            <a:ext cx="540603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sk-SK" sz="2400" b="1" dirty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r>
              <a:rPr lang="sk-SK" sz="2400" b="1" dirty="0" smtClean="0"/>
              <a:t>Komentár</a:t>
            </a:r>
          </a:p>
          <a:p>
            <a:pPr lvl="0"/>
            <a:endParaRPr lang="sk-SK" sz="2400" b="1" dirty="0" smtClean="0"/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Text ukážky </a:t>
            </a:r>
            <a:r>
              <a:rPr lang="sk-SK" sz="2400" b="1" u="sng" dirty="0" smtClean="0">
                <a:solidFill>
                  <a:prstClr val="black"/>
                </a:solidFill>
              </a:rPr>
              <a:t>nie je</a:t>
            </a:r>
            <a:endParaRPr lang="sk-SK" sz="2400" b="1" dirty="0" smtClean="0"/>
          </a:p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(C) dialogický.</a:t>
            </a:r>
          </a:p>
          <a:p>
            <a:pPr lvl="0"/>
            <a:endParaRPr lang="sk-SK" sz="2400" b="1" dirty="0" smtClean="0">
              <a:solidFill>
                <a:srgbClr val="FFFF00"/>
              </a:solidFill>
            </a:endParaRPr>
          </a:p>
          <a:p>
            <a:pPr lvl="0"/>
            <a:r>
              <a:rPr lang="sk-SK" sz="2400" b="1" dirty="0" smtClean="0">
                <a:solidFill>
                  <a:srgbClr val="FFFF00"/>
                </a:solidFill>
              </a:rPr>
              <a:t>Úloha 5 je vhodná na testovanie.               </a:t>
            </a:r>
            <a:endParaRPr lang="sk-SK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2565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04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395536" y="116632"/>
            <a:ext cx="84249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sk-SK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Čo nás </a:t>
            </a:r>
            <a:r>
              <a:rPr lang="sk-SK" sz="32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čaká</a:t>
            </a:r>
            <a:r>
              <a:rPr lang="sk-SK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?</a:t>
            </a:r>
            <a:endParaRPr lang="sk-SK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dĺžnik 5"/>
          <p:cNvSpPr/>
          <p:nvPr/>
        </p:nvSpPr>
        <p:spPr>
          <a:xfrm>
            <a:off x="36004" y="756484"/>
            <a:ext cx="89284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</a:pPr>
            <a:endParaRPr lang="sk-SK" sz="2400" b="1" dirty="0" smtClean="0">
              <a:latin typeface="+mj-lt"/>
              <a:cs typeface="Arial" panose="020B0604020202020204" pitchFamily="34" charset="0"/>
            </a:endParaRPr>
          </a:p>
          <a:p>
            <a:pPr marL="514350" indent="-514350" algn="just">
              <a:lnSpc>
                <a:spcPct val="90000"/>
              </a:lnSpc>
              <a:buAutoNum type="arabicPeriod"/>
            </a:pPr>
            <a:r>
              <a:rPr lang="sk-SK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Krátky </a:t>
            </a:r>
            <a:r>
              <a:rPr lang="sk-SK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opis postupu pri tvorbe testu</a:t>
            </a:r>
          </a:p>
          <a:p>
            <a:pPr marL="514350" indent="-514350" algn="just">
              <a:lnSpc>
                <a:spcPct val="90000"/>
              </a:lnSpc>
              <a:buFontTx/>
              <a:buAutoNum type="arabicPeriod"/>
            </a:pPr>
            <a:r>
              <a:rPr lang="sk-SK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Špecifikácia testu z vyučovacieho jazyka     </a:t>
            </a:r>
          </a:p>
          <a:p>
            <a:pPr marL="514350" indent="-514350" algn="just">
              <a:lnSpc>
                <a:spcPct val="90000"/>
              </a:lnSpc>
              <a:buFontTx/>
              <a:buAutoNum type="arabicPeriod"/>
            </a:pPr>
            <a:r>
              <a:rPr lang="sk-SK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Vytvorenie špecifikačnej tabuľky testu</a:t>
            </a:r>
          </a:p>
          <a:p>
            <a:pPr marL="514350" indent="-514350" algn="just">
              <a:lnSpc>
                <a:spcPct val="90000"/>
              </a:lnSpc>
              <a:buFontTx/>
              <a:buAutoNum type="arabicPeriod"/>
            </a:pPr>
            <a:r>
              <a:rPr lang="sk-SK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Špecifikácia testu z čitateľskej gramotnosti </a:t>
            </a:r>
            <a:r>
              <a:rPr lang="sk-SK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pre </a:t>
            </a:r>
            <a:br>
              <a:rPr lang="sk-SK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sk-SK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8</a:t>
            </a:r>
            <a:r>
              <a:rPr lang="sk-SK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ročník ZŠ – ukážka </a:t>
            </a:r>
          </a:p>
          <a:p>
            <a:pPr marL="514350" indent="-514350" algn="just">
              <a:lnSpc>
                <a:spcPct val="90000"/>
              </a:lnSpc>
              <a:buFontTx/>
              <a:buAutoNum type="arabicPeriod"/>
            </a:pPr>
            <a:r>
              <a:rPr lang="sk-SK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Špecifikačná tabuľka testu zo slovenského jazyka (pre tvorbu testu v skupinách)</a:t>
            </a:r>
          </a:p>
          <a:p>
            <a:pPr marL="514350" indent="-514350" algn="just">
              <a:lnSpc>
                <a:spcPct val="90000"/>
              </a:lnSpc>
              <a:buFontTx/>
              <a:buAutoNum type="arabicPeriod"/>
            </a:pPr>
            <a:r>
              <a:rPr lang="sk-SK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Tvorba úloh podľa špecifikačnej tabuľky, identifikovanie vhodných a </a:t>
            </a:r>
            <a:r>
              <a:rPr lang="sk-SK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nevhodných </a:t>
            </a:r>
          </a:p>
          <a:p>
            <a:pPr algn="just">
              <a:lnSpc>
                <a:spcPct val="90000"/>
              </a:lnSpc>
            </a:pPr>
            <a:r>
              <a:rPr lang="sk-SK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testových </a:t>
            </a:r>
            <a:r>
              <a:rPr lang="sk-SK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úloh</a:t>
            </a:r>
          </a:p>
          <a:p>
            <a:pPr marL="536575" indent="-536575" algn="just">
              <a:lnSpc>
                <a:spcPct val="90000"/>
              </a:lnSpc>
            </a:pPr>
            <a:r>
              <a:rPr lang="sk-SK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7.	Zhodnotenie </a:t>
            </a:r>
            <a:r>
              <a:rPr lang="sk-SK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aktivity a diskusia</a:t>
            </a:r>
          </a:p>
          <a:p>
            <a:pPr algn="just">
              <a:lnSpc>
                <a:spcPct val="90000"/>
              </a:lnSpc>
            </a:pPr>
            <a:endParaRPr lang="sk-SK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2565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756174" y="1536174"/>
            <a:ext cx="7382342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/>
            <a:r>
              <a:rPr lang="sk-SK" sz="2400" b="1" dirty="0" smtClean="0">
                <a:solidFill>
                  <a:srgbClr val="009900"/>
                </a:solidFill>
              </a:rPr>
              <a:t>Základná </a:t>
            </a:r>
            <a:r>
              <a:rPr lang="sk-SK" sz="2400" b="1" dirty="0">
                <a:solidFill>
                  <a:srgbClr val="009900"/>
                </a:solidFill>
              </a:rPr>
              <a:t>charakteristika úlohy 06</a:t>
            </a:r>
          </a:p>
          <a:p>
            <a:pPr fontAlgn="t"/>
            <a:r>
              <a:rPr lang="sk-SK" sz="2400" b="1" dirty="0" smtClean="0"/>
              <a:t>Jazyk a komunikácia                          Zvuková </a:t>
            </a:r>
            <a:r>
              <a:rPr lang="sk-SK" sz="2400" b="1" dirty="0"/>
              <a:t>rovina jazyka</a:t>
            </a:r>
            <a:endParaRPr lang="sk-SK" sz="2400" dirty="0"/>
          </a:p>
          <a:p>
            <a:pPr fontAlgn="t"/>
            <a:r>
              <a:rPr lang="sk-SK" sz="2400" b="1" dirty="0"/>
              <a:t>Faktické </a:t>
            </a:r>
            <a:r>
              <a:rPr lang="sk-SK" sz="2400" b="1" dirty="0" smtClean="0"/>
              <a:t>poznatky/aplikovať                                             KOP</a:t>
            </a:r>
            <a:endParaRPr lang="sk-SK" sz="2400" dirty="0"/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Pomenujte označenú spoluhlásku v slove </a:t>
            </a:r>
            <a:r>
              <a:rPr lang="sk-SK" sz="2400" b="1" i="1" dirty="0" smtClean="0">
                <a:solidFill>
                  <a:prstClr val="black"/>
                </a:solidFill>
              </a:rPr>
              <a:t>v</a:t>
            </a:r>
            <a:r>
              <a:rPr lang="sk-SK" sz="2400" b="1" i="1" dirty="0" smtClean="0">
                <a:solidFill>
                  <a:srgbClr val="FFFF00"/>
                </a:solidFill>
              </a:rPr>
              <a:t>r</a:t>
            </a:r>
            <a:r>
              <a:rPr lang="sk-SK" sz="2400" b="1" i="1" dirty="0" smtClean="0">
                <a:solidFill>
                  <a:prstClr val="black"/>
                </a:solidFill>
              </a:rPr>
              <a:t>tuľníková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podľa jej funkcie v slabike.</a:t>
            </a:r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     </a:t>
            </a: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                                                                                                  </a:t>
            </a:r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  <a:p>
            <a:pPr marL="342900" indent="-342900">
              <a:buAutoNum type="alphaLcParenR"/>
            </a:pPr>
            <a:r>
              <a:rPr lang="sk-SK" sz="2400" b="1" dirty="0">
                <a:cs typeface="Arial" panose="020B0604020202020204" pitchFamily="34" charset="0"/>
              </a:rPr>
              <a:t>Je úloha vhodná na testovanie podľa špecifikačnej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 tabuľky?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b) Ak nie vhodná, navrhnite nové zadanie úlohy.</a:t>
            </a: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172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55" y="-23949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756174" y="1536174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  <a:p>
            <a:pPr lvl="0"/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3" name="BlokTextu 2"/>
          <p:cNvSpPr txBox="1"/>
          <p:nvPr/>
        </p:nvSpPr>
        <p:spPr>
          <a:xfrm>
            <a:off x="1043608" y="908720"/>
            <a:ext cx="77768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400" b="1" dirty="0" smtClean="0"/>
              <a:t>Komentár</a:t>
            </a:r>
          </a:p>
          <a:p>
            <a:endParaRPr lang="sk-SK" sz="2400" b="1" dirty="0" smtClean="0"/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Pomenujte označenú spoluhlásku v slove </a:t>
            </a:r>
            <a:r>
              <a:rPr lang="sk-SK" sz="2400" b="1" i="1" dirty="0" smtClean="0">
                <a:solidFill>
                  <a:prstClr val="black"/>
                </a:solidFill>
              </a:rPr>
              <a:t>v</a:t>
            </a:r>
            <a:r>
              <a:rPr lang="sk-SK" sz="2400" b="1" i="1" dirty="0" smtClean="0">
                <a:solidFill>
                  <a:srgbClr val="FFFF00"/>
                </a:solidFill>
              </a:rPr>
              <a:t>r</a:t>
            </a:r>
            <a:r>
              <a:rPr lang="sk-SK" sz="2400" b="1" i="1" dirty="0" smtClean="0">
                <a:solidFill>
                  <a:prstClr val="black"/>
                </a:solidFill>
              </a:rPr>
              <a:t>tuľníková</a:t>
            </a: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podľa jej funkcie v slabike.</a:t>
            </a:r>
          </a:p>
          <a:p>
            <a:endParaRPr lang="sk-SK" sz="2400" b="1" dirty="0" smtClean="0"/>
          </a:p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(slabikotvorná/Slabikotvorná/slabikotvorná  </a:t>
            </a:r>
          </a:p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      spoluhláska/Slabikotvorná spoluhláska)</a:t>
            </a:r>
          </a:p>
          <a:p>
            <a:endParaRPr lang="sk-SK" sz="2400" b="1" dirty="0" smtClean="0"/>
          </a:p>
          <a:p>
            <a:endParaRPr lang="sk-SK" sz="2400" b="1" dirty="0" smtClean="0"/>
          </a:p>
          <a:p>
            <a:endParaRPr lang="sk-SK" sz="2400" b="1" dirty="0" smtClean="0"/>
          </a:p>
          <a:p>
            <a:endParaRPr lang="sk-SK" sz="2400" b="1" dirty="0" smtClean="0"/>
          </a:p>
          <a:p>
            <a:r>
              <a:rPr lang="sk-SK" sz="2400" b="1" dirty="0" smtClean="0">
                <a:solidFill>
                  <a:srgbClr val="FFFF00"/>
                </a:solidFill>
              </a:rPr>
              <a:t>Úloha 6 je vhodná  na testovanie.</a:t>
            </a:r>
            <a:endParaRPr lang="sk-SK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268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1109449" y="612844"/>
            <a:ext cx="6925101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Základná charakteristika úlohy 07</a:t>
            </a:r>
          </a:p>
          <a:p>
            <a:pPr fontAlgn="t"/>
            <a:r>
              <a:rPr lang="sk-SK" sz="2400" b="1" dirty="0" smtClean="0"/>
              <a:t>Jazyk </a:t>
            </a:r>
            <a:r>
              <a:rPr lang="sk-SK" sz="2400" b="1" dirty="0"/>
              <a:t>a </a:t>
            </a:r>
            <a:r>
              <a:rPr lang="sk-SK" sz="2400" b="1" dirty="0" smtClean="0"/>
              <a:t>komunikácia                   Lexikálna </a:t>
            </a:r>
            <a:r>
              <a:rPr lang="sk-SK" sz="2400" b="1" dirty="0"/>
              <a:t>rovina jazyka</a:t>
            </a:r>
            <a:endParaRPr lang="sk-SK" sz="2400" dirty="0"/>
          </a:p>
          <a:p>
            <a:pPr fontAlgn="t"/>
            <a:r>
              <a:rPr lang="sk-SK" sz="2400" b="1" dirty="0"/>
              <a:t>Faktické </a:t>
            </a:r>
            <a:r>
              <a:rPr lang="sk-SK" sz="2400" b="1" dirty="0" smtClean="0"/>
              <a:t>poznatky/zapamätať                   </a:t>
            </a:r>
            <a:r>
              <a:rPr lang="sk-SK" sz="2400" b="1" dirty="0"/>
              <a:t> </a:t>
            </a:r>
            <a:r>
              <a:rPr lang="sk-SK" sz="2400" b="1" dirty="0" smtClean="0"/>
              <a:t>                KOP</a:t>
            </a:r>
            <a:endParaRPr lang="sk-SK" sz="2400" dirty="0"/>
          </a:p>
          <a:p>
            <a:pPr lvl="0"/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  <a:p>
            <a:pPr lvl="0"/>
            <a:r>
              <a:rPr lang="sk-SK" sz="2400" dirty="0">
                <a:solidFill>
                  <a:prstClr val="black"/>
                </a:solidFill>
              </a:rPr>
              <a:t>    </a:t>
            </a:r>
            <a:endParaRPr lang="sk-SK" sz="2400" dirty="0" smtClean="0">
              <a:solidFill>
                <a:prstClr val="black"/>
              </a:solidFill>
            </a:endParaRPr>
          </a:p>
          <a:p>
            <a:pPr lvl="0"/>
            <a:r>
              <a:rPr lang="sk-SK" sz="2400" dirty="0" smtClean="0">
                <a:solidFill>
                  <a:prstClr val="black"/>
                </a:solidFill>
              </a:rPr>
              <a:t> </a:t>
            </a:r>
            <a:r>
              <a:rPr lang="sk-SK" sz="2400" b="1" dirty="0" smtClean="0"/>
              <a:t>Vypíšte z textu skratku.</a:t>
            </a:r>
            <a:endParaRPr lang="sk-SK" sz="2400" b="1" dirty="0"/>
          </a:p>
          <a:p>
            <a:pPr lvl="0"/>
            <a:endParaRPr lang="sk-SK" sz="2400" b="1" dirty="0" smtClean="0"/>
          </a:p>
          <a:p>
            <a:pPr lvl="0"/>
            <a:r>
              <a:rPr lang="sk-SK" sz="2400" b="1" dirty="0" smtClean="0"/>
              <a:t>                                            </a:t>
            </a:r>
            <a:endParaRPr lang="sk-SK" sz="2400" b="1" dirty="0">
              <a:solidFill>
                <a:srgbClr val="009900"/>
              </a:solidFill>
            </a:endParaRPr>
          </a:p>
          <a:p>
            <a:pPr lvl="0"/>
            <a:endParaRPr lang="sk-SK" sz="2400" b="1" dirty="0" smtClean="0"/>
          </a:p>
          <a:p>
            <a:pPr lvl="0"/>
            <a:endParaRPr lang="sk-SK" sz="2400" b="1" dirty="0"/>
          </a:p>
          <a:p>
            <a:pPr lvl="0"/>
            <a:endParaRPr lang="sk-SK" sz="2400" b="1" dirty="0"/>
          </a:p>
          <a:p>
            <a:pPr marL="342900" indent="-342900">
              <a:buAutoNum type="alphaLcParenR"/>
            </a:pPr>
            <a:r>
              <a:rPr lang="sk-SK" sz="2400" b="1" dirty="0">
                <a:cs typeface="Arial" panose="020B0604020202020204" pitchFamily="34" charset="0"/>
              </a:rPr>
              <a:t>Je úloha vhodná na testovanie podľa špecifikačnej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 tabuľky?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b) Ak nie vhodná, navrhnite nové zadanie úlohy.</a:t>
            </a:r>
          </a:p>
          <a:p>
            <a:pPr lvl="0"/>
            <a:r>
              <a:rPr lang="sk-SK" sz="2400" b="1" dirty="0" smtClean="0">
                <a:solidFill>
                  <a:srgbClr val="FFFF00"/>
                </a:solidFill>
              </a:rPr>
              <a:t>           </a:t>
            </a:r>
            <a:endParaRPr lang="sk-SK" sz="2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9649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899592" y="1196752"/>
            <a:ext cx="540603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Komentár</a:t>
            </a:r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/>
              <a:t>Vypíšte z textu skratku.</a:t>
            </a:r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		</a:t>
            </a:r>
            <a:r>
              <a:rPr lang="sk-SK" sz="2400" b="1" dirty="0" smtClean="0">
                <a:solidFill>
                  <a:srgbClr val="009900"/>
                </a:solidFill>
              </a:rPr>
              <a:t> (TV/SITA)</a:t>
            </a:r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smtClean="0">
                <a:solidFill>
                  <a:srgbClr val="FFFF00"/>
                </a:solidFill>
              </a:rPr>
              <a:t>Úloha 7 </a:t>
            </a:r>
            <a:r>
              <a:rPr lang="sk-SK" sz="2400" b="1" dirty="0" smtClean="0">
                <a:solidFill>
                  <a:srgbClr val="FFFF00"/>
                </a:solidFill>
              </a:rPr>
              <a:t>je </a:t>
            </a:r>
            <a:r>
              <a:rPr lang="sk-SK" sz="2400" b="1" dirty="0">
                <a:solidFill>
                  <a:srgbClr val="FFFF00"/>
                </a:solidFill>
              </a:rPr>
              <a:t>vhodná na testovanie.               </a:t>
            </a:r>
          </a:p>
        </p:txBody>
      </p:sp>
    </p:spTree>
    <p:extLst>
      <p:ext uri="{BB962C8B-B14F-4D97-AF65-F5344CB8AC3E}">
        <p14:creationId xmlns="" xmlns:p14="http://schemas.microsoft.com/office/powerpoint/2010/main" val="420454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395536" y="404664"/>
            <a:ext cx="842589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Základná charakteristika úlohy 08</a:t>
            </a:r>
          </a:p>
          <a:p>
            <a:pPr fontAlgn="t"/>
            <a:r>
              <a:rPr lang="sk-SK" sz="2400" b="1" dirty="0" smtClean="0"/>
              <a:t>Jazyk </a:t>
            </a:r>
            <a:r>
              <a:rPr lang="sk-SK" sz="2400" b="1" dirty="0"/>
              <a:t>a </a:t>
            </a:r>
            <a:r>
              <a:rPr lang="sk-SK" sz="2400" b="1" dirty="0" smtClean="0"/>
              <a:t>komunikácia                                   Lexikálna </a:t>
            </a:r>
            <a:r>
              <a:rPr lang="sk-SK" sz="2400" b="1" dirty="0"/>
              <a:t>rovina jazyka</a:t>
            </a:r>
            <a:endParaRPr lang="sk-SK" sz="2400" dirty="0"/>
          </a:p>
          <a:p>
            <a:pPr fontAlgn="t"/>
            <a:r>
              <a:rPr lang="sk-SK" sz="2400" b="1" dirty="0"/>
              <a:t>Faktické </a:t>
            </a:r>
            <a:r>
              <a:rPr lang="sk-SK" sz="2400" b="1" dirty="0" smtClean="0"/>
              <a:t>poznatky/aplikovať                                                   </a:t>
            </a:r>
            <a:r>
              <a:rPr lang="sk-SK" sz="2400" b="1" dirty="0"/>
              <a:t> </a:t>
            </a:r>
            <a:r>
              <a:rPr lang="sk-SK" sz="2400" b="1" dirty="0" smtClean="0"/>
              <a:t>PRIR</a:t>
            </a:r>
            <a:endParaRPr lang="sk-SK" sz="2400" dirty="0"/>
          </a:p>
          <a:p>
            <a:pPr lvl="0"/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  <a:p>
            <a:pPr lvl="0"/>
            <a:r>
              <a:rPr lang="sk-SK" sz="2400" dirty="0">
                <a:solidFill>
                  <a:prstClr val="black"/>
                </a:solidFill>
              </a:rPr>
              <a:t>     </a:t>
            </a:r>
            <a:r>
              <a:rPr lang="sk-SK" sz="2400" b="1" dirty="0" smtClean="0">
                <a:solidFill>
                  <a:prstClr val="black"/>
                </a:solidFill>
              </a:rPr>
              <a:t>Ktorá z nasledujúcich skratiek patrí nášmu ministerstvu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zdravotníctva?</a:t>
            </a: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      A. MZ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 B. MZ SR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 C. MZV</a:t>
            </a: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</a:t>
            </a:r>
            <a:r>
              <a:rPr lang="sk-SK" sz="2400" b="1" dirty="0" smtClean="0">
                <a:solidFill>
                  <a:prstClr val="black"/>
                </a:solidFill>
              </a:rPr>
              <a:t>     D. MZV SR                                                            </a:t>
            </a: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                            </a:t>
            </a:r>
            <a:endParaRPr lang="sk-SK" sz="2400" b="1" dirty="0">
              <a:solidFill>
                <a:prstClr val="black"/>
              </a:solidFill>
            </a:endParaRPr>
          </a:p>
          <a:p>
            <a:pPr marL="342900" indent="-342900">
              <a:buAutoNum type="alphaLcParenR"/>
            </a:pPr>
            <a:r>
              <a:rPr lang="sk-SK" sz="2400" b="1" dirty="0">
                <a:cs typeface="Arial" panose="020B0604020202020204" pitchFamily="34" charset="0"/>
              </a:rPr>
              <a:t>Je úloha vhodná na testovanie podľa špecifikačnej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 </a:t>
            </a:r>
            <a:r>
              <a:rPr lang="sk-SK" sz="2400" b="1" dirty="0" smtClean="0">
                <a:cs typeface="Arial" panose="020B0604020202020204" pitchFamily="34" charset="0"/>
              </a:rPr>
              <a:t>    tabuľky</a:t>
            </a:r>
            <a:r>
              <a:rPr lang="sk-SK" sz="2400" b="1" dirty="0">
                <a:cs typeface="Arial" panose="020B0604020202020204" pitchFamily="34" charset="0"/>
              </a:rPr>
              <a:t>?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b) Ak nie vhodná, navrhnite nové zadanie úlohy.</a:t>
            </a: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101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394574" y="982176"/>
            <a:ext cx="842589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Komentár</a:t>
            </a:r>
          </a:p>
          <a:p>
            <a:pPr lvl="0"/>
            <a:r>
              <a:rPr lang="sk-SK" sz="2400" b="1" dirty="0">
                <a:solidFill>
                  <a:srgbClr val="FFFF00"/>
                </a:solidFill>
              </a:rPr>
              <a:t>Úloha </a:t>
            </a:r>
            <a:r>
              <a:rPr lang="sk-SK" sz="2400" b="1" dirty="0" smtClean="0">
                <a:solidFill>
                  <a:srgbClr val="FFFF00"/>
                </a:solidFill>
              </a:rPr>
              <a:t>8 nie je </a:t>
            </a:r>
            <a:r>
              <a:rPr lang="sk-SK" sz="2400" b="1" dirty="0">
                <a:solidFill>
                  <a:srgbClr val="FFFF00"/>
                </a:solidFill>
              </a:rPr>
              <a:t>vhodná na testovanie.  </a:t>
            </a:r>
            <a:r>
              <a:rPr lang="sk-SK" sz="2400" b="1" dirty="0" smtClean="0">
                <a:solidFill>
                  <a:srgbClr val="FFFF00"/>
                </a:solidFill>
              </a:rPr>
              <a:t>Úloha nie je PRIR. (Ako úloha VYB 4 je vhodná na testovanie.)             </a:t>
            </a:r>
          </a:p>
          <a:p>
            <a:pPr lvl="0"/>
            <a:endParaRPr lang="sk-SK" sz="2400" b="1" dirty="0">
              <a:solidFill>
                <a:srgbClr val="FFFF00"/>
              </a:solidFill>
            </a:endParaRPr>
          </a:p>
          <a:p>
            <a:pPr lvl="0"/>
            <a:r>
              <a:rPr lang="sk-SK" sz="2400" b="1" dirty="0" smtClean="0"/>
              <a:t>Priraďte k sebe slová z ukážky a pojmy z lexikológie. K pojmu priraďte iba jedno slovo.</a:t>
            </a:r>
          </a:p>
          <a:p>
            <a:r>
              <a:rPr lang="sk-SK" sz="2400" b="1" dirty="0" smtClean="0"/>
              <a:t>A. </a:t>
            </a:r>
            <a:r>
              <a:rPr lang="sk-SK" sz="2400" b="1" i="1" dirty="0" smtClean="0"/>
              <a:t>televízne noviny                         </a:t>
            </a:r>
            <a:r>
              <a:rPr lang="sk-SK" sz="2400" b="1" dirty="0" smtClean="0"/>
              <a:t>1. združené pomenovanie</a:t>
            </a:r>
            <a:endParaRPr lang="sk-SK" sz="2400" dirty="0"/>
          </a:p>
          <a:p>
            <a:r>
              <a:rPr lang="sk-SK" sz="2400" b="1" dirty="0" smtClean="0"/>
              <a:t>B. </a:t>
            </a:r>
            <a:r>
              <a:rPr lang="sk-SK" sz="2400" b="1" i="1" dirty="0" smtClean="0"/>
              <a:t>Webnoviny</a:t>
            </a:r>
            <a:r>
              <a:rPr lang="sk-SK" sz="2400" b="1" dirty="0" smtClean="0"/>
              <a:t>                                  2. vlastné </a:t>
            </a:r>
            <a:r>
              <a:rPr lang="sk-SK" sz="2400" b="1" dirty="0"/>
              <a:t>meno </a:t>
            </a:r>
            <a:endParaRPr lang="sk-SK" sz="2400" b="1" dirty="0" smtClean="0"/>
          </a:p>
          <a:p>
            <a:r>
              <a:rPr lang="sk-SK" sz="2400" b="1" dirty="0" smtClean="0"/>
              <a:t>C. </a:t>
            </a:r>
            <a:r>
              <a:rPr lang="sk-SK" sz="2400" b="1" i="1" dirty="0" smtClean="0"/>
              <a:t>Trenčín        </a:t>
            </a:r>
            <a:r>
              <a:rPr lang="sk-SK" sz="2400" b="1" dirty="0" smtClean="0"/>
              <a:t>                                  3. skratka</a:t>
            </a:r>
            <a:endParaRPr lang="sk-SK" sz="2400" dirty="0"/>
          </a:p>
          <a:p>
            <a:r>
              <a:rPr lang="sk-SK" sz="2400" b="1" dirty="0" smtClean="0"/>
              <a:t>D. </a:t>
            </a:r>
            <a:r>
              <a:rPr lang="sk-SK" sz="2400" b="1" i="1" dirty="0" smtClean="0"/>
              <a:t>TV    </a:t>
            </a:r>
            <a:r>
              <a:rPr lang="sk-SK" sz="2400" b="1" dirty="0" smtClean="0"/>
              <a:t>                                              4. zložené slovo</a:t>
            </a:r>
            <a:endParaRPr lang="sk-SK" sz="2400" dirty="0"/>
          </a:p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                                                                  (A. – 1., B. – 4, C. – 2, D. – 3.)</a:t>
            </a:r>
          </a:p>
          <a:p>
            <a:pPr lvl="0"/>
            <a:endParaRPr lang="sk-SK" sz="2400" b="1" dirty="0"/>
          </a:p>
        </p:txBody>
      </p:sp>
    </p:spTree>
    <p:extLst>
      <p:ext uri="{BB962C8B-B14F-4D97-AF65-F5344CB8AC3E}">
        <p14:creationId xmlns="" xmlns:p14="http://schemas.microsoft.com/office/powerpoint/2010/main" val="380165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467544" y="188640"/>
            <a:ext cx="7969105" cy="6370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Základná charakteristika úlohy 09</a:t>
            </a:r>
          </a:p>
          <a:p>
            <a:pPr fontAlgn="t"/>
            <a:r>
              <a:rPr lang="sk-SK" sz="2400" b="1" dirty="0"/>
              <a:t>Jazyk a </a:t>
            </a:r>
            <a:r>
              <a:rPr lang="sk-SK" sz="2400" b="1" dirty="0" smtClean="0"/>
              <a:t>komunikácia                                                                  Sloh</a:t>
            </a:r>
            <a:endParaRPr lang="sk-SK" sz="2400" dirty="0"/>
          </a:p>
          <a:p>
            <a:pPr fontAlgn="t"/>
            <a:r>
              <a:rPr lang="sk-SK" sz="2400" b="1" dirty="0"/>
              <a:t>Konceptuálne </a:t>
            </a:r>
            <a:r>
              <a:rPr lang="sk-SK" sz="2400" b="1" dirty="0" smtClean="0"/>
              <a:t>poznatky/analyzovať                                      VYB4</a:t>
            </a:r>
            <a:endParaRPr lang="sk-SK" sz="2400" dirty="0"/>
          </a:p>
          <a:p>
            <a:pPr lvl="0"/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  <a:p>
            <a:pPr lvl="0"/>
            <a:r>
              <a:rPr lang="sk-SK" sz="2400" dirty="0">
                <a:solidFill>
                  <a:prstClr val="black"/>
                </a:solidFill>
              </a:rPr>
              <a:t>     </a:t>
            </a:r>
            <a:r>
              <a:rPr lang="sk-SK" sz="2400" b="1" dirty="0" smtClean="0">
                <a:solidFill>
                  <a:prstClr val="black"/>
                </a:solidFill>
              </a:rPr>
              <a:t>Text ukážky je</a:t>
            </a: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     A. </a:t>
            </a:r>
            <a:r>
              <a:rPr lang="sk-SK" sz="2400" b="1" dirty="0" smtClean="0">
                <a:solidFill>
                  <a:prstClr val="black"/>
                </a:solidFill>
              </a:rPr>
              <a:t>oznam</a:t>
            </a:r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     B. </a:t>
            </a:r>
            <a:r>
              <a:rPr lang="sk-SK" sz="2400" b="1" dirty="0" smtClean="0">
                <a:solidFill>
                  <a:prstClr val="black"/>
                </a:solidFill>
              </a:rPr>
              <a:t>správa</a:t>
            </a:r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     C. </a:t>
            </a:r>
            <a:r>
              <a:rPr lang="sk-SK" sz="2400" b="1" dirty="0" smtClean="0">
                <a:solidFill>
                  <a:prstClr val="black"/>
                </a:solidFill>
              </a:rPr>
              <a:t>rozprávanie</a:t>
            </a:r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     D. </a:t>
            </a:r>
            <a:r>
              <a:rPr lang="sk-SK" sz="2400" b="1" dirty="0" smtClean="0">
                <a:solidFill>
                  <a:prstClr val="black"/>
                </a:solidFill>
              </a:rPr>
              <a:t>opis</a:t>
            </a:r>
            <a:endParaRPr lang="sk-SK" sz="2400" b="1" dirty="0">
              <a:solidFill>
                <a:srgbClr val="9BBB59">
                  <a:lumMod val="50000"/>
                </a:srgbClr>
              </a:solidFill>
            </a:endParaRPr>
          </a:p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				(B)</a:t>
            </a:r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marL="342900" indent="-342900">
              <a:buAutoNum type="alphaLcParenR"/>
            </a:pPr>
            <a:r>
              <a:rPr lang="sk-SK" sz="2400" b="1" dirty="0" smtClean="0">
                <a:cs typeface="Arial" panose="020B0604020202020204" pitchFamily="34" charset="0"/>
              </a:rPr>
              <a:t>Je </a:t>
            </a:r>
            <a:r>
              <a:rPr lang="sk-SK" sz="2400" b="1" dirty="0">
                <a:cs typeface="Arial" panose="020B0604020202020204" pitchFamily="34" charset="0"/>
              </a:rPr>
              <a:t>úloha vhodná na testovanie podľa špecifikačnej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 </a:t>
            </a:r>
            <a:r>
              <a:rPr lang="sk-SK" sz="2400" b="1" dirty="0" smtClean="0">
                <a:cs typeface="Arial" panose="020B0604020202020204" pitchFamily="34" charset="0"/>
              </a:rPr>
              <a:t>    tabuľky</a:t>
            </a:r>
            <a:r>
              <a:rPr lang="sk-SK" sz="2400" b="1" dirty="0">
                <a:cs typeface="Arial" panose="020B0604020202020204" pitchFamily="34" charset="0"/>
              </a:rPr>
              <a:t>?</a:t>
            </a:r>
          </a:p>
          <a:p>
            <a:r>
              <a:rPr lang="sk-SK" sz="2400" b="1" dirty="0">
                <a:cs typeface="Arial" panose="020B0604020202020204" pitchFamily="34" charset="0"/>
              </a:rPr>
              <a:t>b) Ak nie vhodná, navrhnite nové zadanie úlohy.</a:t>
            </a: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708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467544" y="476672"/>
            <a:ext cx="8589980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Komentár</a:t>
            </a:r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>
                <a:solidFill>
                  <a:srgbClr val="FFFF00"/>
                </a:solidFill>
              </a:rPr>
              <a:t> Úloha 9 nie je správne zaradená podľa kognitívnej náročnosti.       </a:t>
            </a:r>
          </a:p>
          <a:p>
            <a:pPr lvl="0"/>
            <a:r>
              <a:rPr lang="sk-SK" sz="2400" b="1" dirty="0" smtClean="0"/>
              <a:t>Správne: </a:t>
            </a:r>
            <a:r>
              <a:rPr lang="sk-SK" sz="2400" b="1" dirty="0" smtClean="0">
                <a:solidFill>
                  <a:srgbClr val="009900"/>
                </a:solidFill>
              </a:rPr>
              <a:t>Konceptuálne poznatky/hodnotiť</a:t>
            </a:r>
          </a:p>
          <a:p>
            <a:pPr lvl="0"/>
            <a:endParaRPr lang="sk-SK" sz="2400" b="1" dirty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endParaRPr lang="sk-SK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endParaRPr lang="sk-SK" sz="2400" b="1" dirty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r>
              <a:rPr lang="sk-SK" sz="2400" b="1" dirty="0" smtClean="0"/>
              <a:t>Ktorý zo znakov </a:t>
            </a:r>
            <a:r>
              <a:rPr lang="sk-SK" sz="2400" b="1" u="sng" dirty="0" smtClean="0"/>
              <a:t>nemá</a:t>
            </a:r>
            <a:r>
              <a:rPr lang="sk-SK" sz="2400" b="1" dirty="0" smtClean="0"/>
              <a:t> publicistický štýl?</a:t>
            </a:r>
          </a:p>
          <a:p>
            <a:pPr lvl="0"/>
            <a:endParaRPr lang="sk-SK" sz="2400" b="1" dirty="0" smtClean="0"/>
          </a:p>
          <a:p>
            <a:pPr marL="457200" lvl="0" indent="-457200">
              <a:buAutoNum type="alphaUcPeriod"/>
            </a:pPr>
            <a:r>
              <a:rPr lang="sk-SK" sz="2400" b="1" dirty="0"/>
              <a:t>s</a:t>
            </a:r>
            <a:r>
              <a:rPr lang="sk-SK" sz="2400" b="1" dirty="0" smtClean="0"/>
              <a:t>naha o  čo najpresnejšie údaje</a:t>
            </a:r>
          </a:p>
          <a:p>
            <a:pPr marL="457200" lvl="0" indent="-457200">
              <a:buAutoNum type="alphaUcPeriod"/>
            </a:pPr>
            <a:r>
              <a:rPr lang="sk-SK" sz="2400" b="1" dirty="0" smtClean="0"/>
              <a:t>snaha čo najskôr informovať </a:t>
            </a:r>
          </a:p>
          <a:p>
            <a:pPr marL="457200" lvl="0" indent="-457200">
              <a:buAutoNum type="alphaUcPeriod"/>
            </a:pPr>
            <a:r>
              <a:rPr lang="sk-SK" sz="2400" b="1" dirty="0"/>
              <a:t>č</a:t>
            </a:r>
            <a:r>
              <a:rPr lang="sk-SK" sz="2400" b="1" dirty="0" smtClean="0"/>
              <a:t>asté menné vyjadrovanie</a:t>
            </a:r>
          </a:p>
          <a:p>
            <a:pPr marL="457200" lvl="0" indent="-457200">
              <a:buAutoNum type="alphaUcPeriod"/>
            </a:pPr>
            <a:r>
              <a:rPr lang="sk-SK" sz="2400" b="1" dirty="0"/>
              <a:t>č</a:t>
            </a:r>
            <a:r>
              <a:rPr lang="sk-SK" sz="2400" b="1" dirty="0" smtClean="0"/>
              <a:t>asté neznáme cudzie slová</a:t>
            </a:r>
          </a:p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                                                       (D)                                 </a:t>
            </a:r>
            <a:endParaRPr lang="sk-SK" sz="2400" b="1" dirty="0">
              <a:solidFill>
                <a:srgbClr val="009900"/>
              </a:solidFill>
            </a:endParaRPr>
          </a:p>
          <a:p>
            <a:pPr lvl="0"/>
            <a:endParaRPr lang="sk-SK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0"/>
            <a:endParaRPr lang="sk-SK" sz="24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1846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107504" y="1021139"/>
            <a:ext cx="88569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Základná charakteristika úlohy 10</a:t>
            </a:r>
          </a:p>
          <a:p>
            <a:pPr fontAlgn="t"/>
            <a:r>
              <a:rPr lang="sk-SK" sz="2400" b="1" dirty="0"/>
              <a:t>Jazyk a </a:t>
            </a:r>
            <a:r>
              <a:rPr lang="sk-SK" sz="2400" b="1" dirty="0" smtClean="0"/>
              <a:t>komunikácia                             Zvuková </a:t>
            </a:r>
            <a:r>
              <a:rPr lang="sk-SK" sz="2400" b="1" dirty="0"/>
              <a:t>rovina jazyka a pravopis</a:t>
            </a:r>
            <a:endParaRPr lang="sk-SK" sz="2400" dirty="0"/>
          </a:p>
          <a:p>
            <a:pPr fontAlgn="t"/>
            <a:r>
              <a:rPr lang="sk-SK" sz="2400" b="1" dirty="0"/>
              <a:t>Faktické </a:t>
            </a:r>
            <a:r>
              <a:rPr lang="sk-SK" sz="2400" b="1" dirty="0" smtClean="0"/>
              <a:t>poznatky/zapamätať                                                                KOD</a:t>
            </a:r>
            <a:endParaRPr lang="sk-SK" sz="2400" dirty="0" smtClean="0"/>
          </a:p>
          <a:p>
            <a:pPr lvl="0"/>
            <a:endParaRPr lang="sk-SK" sz="2400" b="1" dirty="0" smtClean="0">
              <a:solidFill>
                <a:prstClr val="black"/>
              </a:solidFill>
            </a:endParaRP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Doplňte chýbajúcu hlásku v texte ukážky.</a:t>
            </a:r>
          </a:p>
          <a:p>
            <a:pPr lvl="0"/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      </a:t>
            </a:r>
          </a:p>
          <a:p>
            <a:pPr lvl="0"/>
            <a:endParaRPr lang="sk-SK" sz="24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655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107504" y="1021139"/>
            <a:ext cx="885698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      </a:t>
            </a:r>
            <a:endParaRPr lang="sk-SK" sz="2400" b="1" dirty="0">
              <a:solidFill>
                <a:prstClr val="black"/>
              </a:solidFill>
            </a:endParaRPr>
          </a:p>
          <a:p>
            <a:pPr lvl="0"/>
            <a:r>
              <a:rPr lang="sk-SK" sz="2400" b="1" dirty="0">
                <a:solidFill>
                  <a:prstClr val="black"/>
                </a:solidFill>
              </a:rPr>
              <a:t>Komentár</a:t>
            </a:r>
          </a:p>
          <a:p>
            <a:pPr lvl="0"/>
            <a:r>
              <a:rPr lang="sk-SK" sz="2400" b="1" dirty="0">
                <a:solidFill>
                  <a:srgbClr val="FFFF00"/>
                </a:solidFill>
              </a:rPr>
              <a:t>Úloha </a:t>
            </a:r>
            <a:r>
              <a:rPr lang="sk-SK" sz="2400" b="1" dirty="0" smtClean="0">
                <a:solidFill>
                  <a:srgbClr val="FFFF00"/>
                </a:solidFill>
              </a:rPr>
              <a:t>10 nie </a:t>
            </a:r>
            <a:r>
              <a:rPr lang="sk-SK" sz="2400" b="1" dirty="0">
                <a:solidFill>
                  <a:srgbClr val="FFFF00"/>
                </a:solidFill>
              </a:rPr>
              <a:t>je vhodná na </a:t>
            </a:r>
            <a:r>
              <a:rPr lang="sk-SK" sz="2400" b="1" dirty="0" smtClean="0">
                <a:solidFill>
                  <a:srgbClr val="FFFF00"/>
                </a:solidFill>
              </a:rPr>
              <a:t>testovanie – nápovedná úloha – pred slovom </a:t>
            </a:r>
            <a:r>
              <a:rPr lang="sk-SK" sz="2400" b="1" i="1" dirty="0" smtClean="0">
                <a:solidFill>
                  <a:srgbClr val="FFFF00"/>
                </a:solidFill>
              </a:rPr>
              <a:t>_</a:t>
            </a:r>
            <a:r>
              <a:rPr lang="sk-SK" sz="2400" b="1" i="1" dirty="0" err="1" smtClean="0">
                <a:solidFill>
                  <a:srgbClr val="FFFF00"/>
                </a:solidFill>
              </a:rPr>
              <a:t>renčianskom</a:t>
            </a:r>
            <a:r>
              <a:rPr lang="sk-SK" sz="2400" b="1" i="1" dirty="0" smtClean="0">
                <a:solidFill>
                  <a:srgbClr val="FFFF00"/>
                </a:solidFill>
              </a:rPr>
              <a:t> </a:t>
            </a:r>
            <a:r>
              <a:rPr lang="sk-SK" sz="2400" b="1" dirty="0" smtClean="0">
                <a:solidFill>
                  <a:srgbClr val="FFFF00"/>
                </a:solidFill>
              </a:rPr>
              <a:t>je podobné slovo:</a:t>
            </a:r>
            <a:r>
              <a:rPr lang="sk-SK" sz="2400" b="1" i="1" dirty="0" smtClean="0">
                <a:solidFill>
                  <a:srgbClr val="FFFF00"/>
                </a:solidFill>
              </a:rPr>
              <a:t> Bratislavskom.</a:t>
            </a:r>
          </a:p>
          <a:p>
            <a:pPr lvl="0"/>
            <a:endParaRPr lang="sk-SK" sz="2400" b="1" i="1" dirty="0">
              <a:solidFill>
                <a:srgbClr val="FFFF00"/>
              </a:solidFill>
            </a:endParaRPr>
          </a:p>
          <a:p>
            <a:pPr lvl="0"/>
            <a:r>
              <a:rPr lang="sk-SK" sz="2400" b="1" dirty="0" smtClean="0">
                <a:solidFill>
                  <a:schemeClr val="accent3">
                    <a:lumMod val="50000"/>
                  </a:schemeClr>
                </a:solidFill>
              </a:rPr>
              <a:t>					 </a:t>
            </a:r>
            <a:r>
              <a:rPr lang="sk-SK" sz="2400" b="1" dirty="0" smtClean="0">
                <a:solidFill>
                  <a:srgbClr val="009900"/>
                </a:solidFill>
              </a:rPr>
              <a:t>(T/Trenčianskom)</a:t>
            </a:r>
            <a:endParaRPr lang="sk-SK" sz="2400" b="1" dirty="0" smtClean="0"/>
          </a:p>
          <a:p>
            <a:pPr lvl="0"/>
            <a:endParaRPr lang="sk-SK" sz="2400" b="1" dirty="0"/>
          </a:p>
          <a:p>
            <a:pPr lvl="0"/>
            <a:endParaRPr lang="sk-SK" sz="2400" b="1" dirty="0" smtClean="0"/>
          </a:p>
          <a:p>
            <a:pPr lvl="0"/>
            <a:endParaRPr lang="sk-SK" sz="2400" b="1" dirty="0"/>
          </a:p>
          <a:p>
            <a:pPr lvl="0"/>
            <a:r>
              <a:rPr lang="sk-SK" sz="2400" b="1" dirty="0" smtClean="0"/>
              <a:t>Doplňte chýbajúcu hlásku v texte ukážky.</a:t>
            </a:r>
          </a:p>
          <a:p>
            <a:pPr lvl="0"/>
            <a:endParaRPr lang="sk-SK" sz="2400" b="1" i="1" dirty="0">
              <a:solidFill>
                <a:srgbClr val="FFFF00"/>
              </a:solidFill>
            </a:endParaRPr>
          </a:p>
          <a:p>
            <a:pPr lvl="0"/>
            <a:r>
              <a:rPr lang="sk-SK" sz="2400" b="1" dirty="0" smtClean="0">
                <a:solidFill>
                  <a:srgbClr val="009900"/>
                </a:solidFill>
              </a:rPr>
              <a:t>                                                                               (vrtuľníkoví)</a:t>
            </a:r>
            <a:endParaRPr lang="sk-SK" sz="2400" b="1" dirty="0">
              <a:solidFill>
                <a:srgbClr val="009900"/>
              </a:solidFill>
            </a:endParaRPr>
          </a:p>
          <a:p>
            <a:pPr lvl="0"/>
            <a:endParaRPr lang="sk-SK" sz="24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2137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69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395536" y="116632"/>
            <a:ext cx="84249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Tvorba </a:t>
            </a:r>
            <a:r>
              <a:rPr lang="sk-SK" sz="2800" b="1" dirty="0" smtClean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testu</a:t>
            </a:r>
            <a:endParaRPr lang="sk-SK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BlokTextu 5"/>
          <p:cNvSpPr txBox="1"/>
          <p:nvPr/>
        </p:nvSpPr>
        <p:spPr>
          <a:xfrm>
            <a:off x="3913061" y="1196752"/>
            <a:ext cx="1277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sk-SK" sz="2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</a:t>
            </a:r>
            <a:endParaRPr lang="sk-SK" sz="2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971600" y="980728"/>
            <a:ext cx="6840760" cy="715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90000"/>
              </a:lnSpc>
              <a:buFont typeface="Wingdings" panose="05000000000000000000" pitchFamily="2" charset="2"/>
              <a:buChar char="q"/>
            </a:pPr>
            <a:endParaRPr lang="sk-SK" sz="3200" b="1" dirty="0" smtClean="0">
              <a:latin typeface="+mj-lt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sk-SK" sz="3200" b="1" dirty="0" smtClean="0">
                <a:latin typeface="+mj-lt"/>
                <a:cs typeface="Arial" panose="020B0604020202020204" pitchFamily="34" charset="0"/>
              </a:rPr>
              <a:t>Test </a:t>
            </a:r>
            <a:r>
              <a:rPr lang="sk-SK" sz="3200" b="1" dirty="0">
                <a:latin typeface="+mj-lt"/>
                <a:cs typeface="Arial" panose="020B0604020202020204" pitchFamily="34" charset="0"/>
              </a:rPr>
              <a:t>je nástroj </a:t>
            </a:r>
            <a:r>
              <a:rPr lang="sk-SK" sz="3200" b="1" dirty="0" smtClean="0">
                <a:latin typeface="+mj-lt"/>
                <a:cs typeface="Arial" panose="020B0604020202020204" pitchFamily="34" charset="0"/>
              </a:rPr>
              <a:t>systematického </a:t>
            </a:r>
            <a:r>
              <a:rPr lang="sk-SK" sz="3200" b="1" dirty="0">
                <a:latin typeface="+mj-lt"/>
                <a:cs typeface="Arial" panose="020B0604020202020204" pitchFamily="34" charset="0"/>
              </a:rPr>
              <a:t>zisťovania výsledkov výučby.</a:t>
            </a:r>
          </a:p>
          <a:p>
            <a:pPr algn="r">
              <a:lnSpc>
                <a:spcPct val="90000"/>
              </a:lnSpc>
            </a:pPr>
            <a:r>
              <a:rPr lang="sk-SK" sz="3200" b="1" dirty="0">
                <a:latin typeface="+mj-lt"/>
                <a:cs typeface="Arial" panose="020B0604020202020204" pitchFamily="34" charset="0"/>
              </a:rPr>
              <a:t>	(Pr</a:t>
            </a:r>
            <a:r>
              <a:rPr lang="en-US" sz="3200" b="1" dirty="0">
                <a:latin typeface="+mj-lt"/>
                <a:cs typeface="Arial" panose="020B0604020202020204" pitchFamily="34" charset="0"/>
              </a:rPr>
              <a:t>ů</a:t>
            </a:r>
            <a:r>
              <a:rPr lang="sk-SK" sz="3200" b="1" dirty="0">
                <a:latin typeface="+mj-lt"/>
                <a:cs typeface="Arial" panose="020B0604020202020204" pitchFamily="34" charset="0"/>
              </a:rPr>
              <a:t>cha a kol., 2008</a:t>
            </a:r>
            <a:r>
              <a:rPr lang="sk-SK" sz="3200" b="1" dirty="0" smtClean="0">
                <a:latin typeface="+mj-lt"/>
                <a:cs typeface="Arial" panose="020B0604020202020204" pitchFamily="34" charset="0"/>
              </a:rPr>
              <a:t>)</a:t>
            </a:r>
          </a:p>
          <a:p>
            <a:pPr algn="r">
              <a:lnSpc>
                <a:spcPct val="90000"/>
              </a:lnSpc>
            </a:pPr>
            <a:endParaRPr lang="sk-SK" sz="3200" b="1" dirty="0">
              <a:latin typeface="+mj-lt"/>
              <a:cs typeface="Arial" panose="020B0604020202020204" pitchFamily="34" charset="0"/>
            </a:endParaRPr>
          </a:p>
          <a:p>
            <a:pPr algn="r">
              <a:lnSpc>
                <a:spcPct val="90000"/>
              </a:lnSpc>
            </a:pPr>
            <a:endParaRPr lang="sk-SK" sz="3200" b="1" dirty="0" smtClean="0">
              <a:latin typeface="+mj-lt"/>
              <a:cs typeface="Arial" panose="020B0604020202020204" pitchFamily="34" charset="0"/>
            </a:endParaRPr>
          </a:p>
          <a:p>
            <a:pPr algn="r">
              <a:lnSpc>
                <a:spcPct val="90000"/>
              </a:lnSpc>
            </a:pPr>
            <a:endParaRPr lang="sk-SK" sz="3200" b="1" dirty="0">
              <a:latin typeface="+mj-lt"/>
              <a:cs typeface="Arial" panose="020B0604020202020204" pitchFamily="34" charset="0"/>
            </a:endParaRPr>
          </a:p>
          <a:p>
            <a:pPr marL="457200" indent="-457200" algn="just">
              <a:lnSpc>
                <a:spcPct val="90000"/>
              </a:lnSpc>
              <a:buFont typeface="Wingdings" panose="05000000000000000000" pitchFamily="2" charset="2"/>
              <a:buChar char="q"/>
            </a:pPr>
            <a:r>
              <a:rPr lang="sk-SK" sz="3200" b="1" dirty="0">
                <a:latin typeface="+mj-lt"/>
                <a:cs typeface="Arial" panose="020B0604020202020204" pitchFamily="34" charset="0"/>
              </a:rPr>
              <a:t>Test je dlhšia skúška, ktorá má pevnú štruktúru a charakterizujú ju dve základné vlastnosti</a:t>
            </a:r>
            <a:r>
              <a:rPr lang="sk-SK" sz="3200" b="1" dirty="0" smtClean="0">
                <a:latin typeface="+mj-lt"/>
                <a:cs typeface="Arial" panose="020B0604020202020204" pitchFamily="34" charset="0"/>
              </a:rPr>
              <a:t>:</a:t>
            </a:r>
          </a:p>
          <a:p>
            <a:pPr algn="just">
              <a:lnSpc>
                <a:spcPct val="90000"/>
              </a:lnSpc>
            </a:pPr>
            <a:r>
              <a:rPr lang="sk-SK" sz="3200" b="1" dirty="0" smtClean="0">
                <a:latin typeface="+mj-lt"/>
                <a:cs typeface="Arial" panose="020B0604020202020204" pitchFamily="34" charset="0"/>
              </a:rPr>
              <a:t>     objektívnosť </a:t>
            </a:r>
            <a:r>
              <a:rPr lang="sk-SK" sz="3200" b="1" dirty="0">
                <a:latin typeface="+mj-lt"/>
                <a:cs typeface="Arial" panose="020B0604020202020204" pitchFamily="34" charset="0"/>
              </a:rPr>
              <a:t>a ekonomickosť.</a:t>
            </a:r>
          </a:p>
          <a:p>
            <a:pPr algn="r">
              <a:lnSpc>
                <a:spcPct val="90000"/>
              </a:lnSpc>
            </a:pPr>
            <a:r>
              <a:rPr lang="sk-SK" sz="3200" b="1" dirty="0">
                <a:latin typeface="+mj-lt"/>
                <a:cs typeface="Arial" panose="020B0604020202020204" pitchFamily="34" charset="0"/>
              </a:rPr>
              <a:t>(Gavora, 2010)</a:t>
            </a:r>
            <a:r>
              <a:rPr lang="sk-SK" sz="3200" dirty="0">
                <a:latin typeface="+mj-lt"/>
              </a:rPr>
              <a:t> </a:t>
            </a:r>
          </a:p>
          <a:p>
            <a:pPr algn="r">
              <a:lnSpc>
                <a:spcPct val="90000"/>
              </a:lnSpc>
            </a:pPr>
            <a:endParaRPr lang="sk-SK" b="1" dirty="0" smtClean="0">
              <a:latin typeface="+mj-lt"/>
              <a:cs typeface="Arial" panose="020B0604020202020204" pitchFamily="34" charset="0"/>
            </a:endParaRPr>
          </a:p>
          <a:p>
            <a:pPr algn="r">
              <a:lnSpc>
                <a:spcPct val="90000"/>
              </a:lnSpc>
            </a:pP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90000"/>
              </a:lnSpc>
            </a:pPr>
            <a:endParaRPr lang="sk-SK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90000"/>
              </a:lnSpc>
            </a:pP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90000"/>
              </a:lnSpc>
            </a:pPr>
            <a:endParaRPr lang="sk-SK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90000"/>
              </a:lnSpc>
            </a:pP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>
              <a:lnSpc>
                <a:spcPct val="90000"/>
              </a:lnSpc>
            </a:pPr>
            <a:endParaRPr lang="sk-SK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242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143508" y="476672"/>
            <a:ext cx="8856984" cy="51891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sk-SK" sz="3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Literatúra</a:t>
            </a:r>
          </a:p>
          <a:p>
            <a:pPr>
              <a:lnSpc>
                <a:spcPct val="90000"/>
              </a:lnSpc>
            </a:pPr>
            <a:endParaRPr lang="sk-SK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sk-SK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Gavora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, P.:</a:t>
            </a:r>
            <a:r>
              <a:rPr lang="sk-SK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Akí sú moji žiaci?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Bratislava: Práca, 1999, </a:t>
            </a:r>
            <a:b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s. 239. ISBN 80-7094-335-1 </a:t>
            </a:r>
          </a:p>
          <a:p>
            <a:pPr>
              <a:lnSpc>
                <a:spcPct val="90000"/>
              </a:lnSpc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sk-SK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Gavora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P.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a kol.: </a:t>
            </a:r>
            <a:r>
              <a:rPr lang="sk-SK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Elektronická učebnica pedagogického výskumu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. Bratislava: Univerzita Komenského, 2010, Dostupné na: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http://www.e-metodologia.fedu.uniba.sk/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ISBN 978-80-223-2951-4</a:t>
            </a:r>
          </a:p>
          <a:p>
            <a:pPr>
              <a:lnSpc>
                <a:spcPct val="90000"/>
              </a:lnSpc>
            </a:pPr>
            <a:endParaRPr lang="sk-SK" sz="2400" b="1" dirty="0">
              <a:solidFill>
                <a:prstClr val="black"/>
              </a:solidFill>
              <a:latin typeface="Arial" charset="0"/>
            </a:endParaRPr>
          </a:p>
          <a:p>
            <a:pPr lvl="0">
              <a:lnSpc>
                <a:spcPct val="90000"/>
              </a:lnSpc>
            </a:pPr>
            <a:r>
              <a:rPr lang="sk-SK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Pr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ů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cha,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J.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a kol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.: </a:t>
            </a:r>
            <a:r>
              <a:rPr lang="sk-SK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Pedagogický </a:t>
            </a:r>
            <a:r>
              <a:rPr lang="sk-SK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slovník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Praha: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Portál,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, s.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322. ISBN 978-80-7367-416-8 </a:t>
            </a:r>
          </a:p>
          <a:p>
            <a:pPr>
              <a:lnSpc>
                <a:spcPct val="90000"/>
              </a:lnSpc>
            </a:pP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</a:pP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Rosa,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V.:</a:t>
            </a:r>
            <a:r>
              <a:rPr lang="sk-SK" sz="2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Metodika tvorby didaktických testov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Bratislava: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ŠPÚ, 2007, s.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72. </a:t>
            </a:r>
            <a:r>
              <a:rPr lang="sk-SK" sz="2400" b="1" dirty="0">
                <a:latin typeface="Arial" panose="020B0604020202020204" pitchFamily="34" charset="0"/>
                <a:cs typeface="Arial" panose="020B0604020202020204" pitchFamily="34" charset="0"/>
              </a:rPr>
              <a:t>ISBN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978-80-89225-32-3 </a:t>
            </a:r>
            <a:endParaRPr lang="sk-SK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9167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107504" y="1021139"/>
            <a:ext cx="8856984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sk-SK" sz="2400" b="1" dirty="0" smtClean="0">
                <a:solidFill>
                  <a:prstClr val="black"/>
                </a:solidFill>
              </a:rPr>
              <a:t>      </a:t>
            </a:r>
          </a:p>
          <a:p>
            <a:pPr lvl="0" algn="ctr"/>
            <a:r>
              <a:rPr lang="sk-SK" sz="4000" b="1" dirty="0" smtClean="0">
                <a:solidFill>
                  <a:srgbClr val="FFFF00"/>
                </a:solidFill>
              </a:rPr>
              <a:t>Ďakujeme za pozornosť a spoluprácu, želáme veľa zdaru pri tvorbe testových úloh!</a:t>
            </a:r>
          </a:p>
          <a:p>
            <a:pPr lvl="0"/>
            <a:endParaRPr lang="sk-SK" sz="4000" b="1" dirty="0" smtClean="0">
              <a:solidFill>
                <a:srgbClr val="1E36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sk-SK" sz="4000" b="1" dirty="0" smtClean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Prezentáciu </a:t>
            </a:r>
            <a:r>
              <a:rPr lang="sk-SK" sz="4000" b="1" dirty="0">
                <a:solidFill>
                  <a:srgbClr val="1E36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zostavili a úlohy vytvorili:  </a:t>
            </a:r>
          </a:p>
          <a:p>
            <a:pPr lvl="0"/>
            <a:endParaRPr lang="sk-SK" sz="4000" dirty="0">
              <a:solidFill>
                <a:prstClr val="black"/>
              </a:solidFill>
            </a:endParaRPr>
          </a:p>
          <a:p>
            <a:pPr lvl="0"/>
            <a:r>
              <a:rPr lang="sk-SK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Mgr. Ivana </a:t>
            </a:r>
            <a:r>
              <a:rPr lang="sk-SK" sz="3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Sorbyová</a:t>
            </a:r>
            <a:endParaRPr lang="sk-SK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sk-SK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PhDr. Milada </a:t>
            </a:r>
            <a:r>
              <a:rPr lang="sk-SK" sz="3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Caltíková</a:t>
            </a:r>
            <a:endParaRPr lang="sk-SK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sk-SK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Mgr. Branislav </a:t>
            </a:r>
            <a:r>
              <a:rPr lang="sk-SK" sz="3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Hudcovský</a:t>
            </a:r>
            <a:endParaRPr lang="sk-SK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endParaRPr lang="sk-SK" sz="4000" b="1" dirty="0" smtClean="0">
              <a:solidFill>
                <a:srgbClr val="FFFF00"/>
              </a:solidFill>
            </a:endParaRPr>
          </a:p>
          <a:p>
            <a:pPr lvl="0" algn="ctr"/>
            <a:endParaRPr lang="sk-SK" sz="4000" b="1" dirty="0">
              <a:solidFill>
                <a:srgbClr val="FFFF99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847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647564" y="303828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Kroky pri tvorbe testu vedomostí a zručností</a:t>
            </a:r>
            <a:endParaRPr lang="sk-SK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179511" y="1268413"/>
            <a:ext cx="8964489" cy="51129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7800" indent="-177800">
              <a:buFont typeface="Wingdings" pitchFamily="2" charset="2"/>
              <a:buChar char="Ø"/>
            </a:pPr>
            <a:r>
              <a:rPr lang="sk-SK" sz="2400" b="1" dirty="0" smtClean="0">
                <a:latin typeface="Times New Roman" pitchFamily="18" charset="0"/>
              </a:rPr>
              <a:t>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Vyjasnenie zámeru testu</a:t>
            </a: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Vytvorenie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špecifikačnej tabuľky testu.</a:t>
            </a:r>
            <a:endParaRPr lang="sk-SK" sz="2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Vytvorenie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položiek testu.</a:t>
            </a:r>
            <a:endParaRPr lang="sk-SK" sz="2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Určenie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obťažnosti testových úloh na základe cieľovej skupiny</a:t>
            </a: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Určenie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testovacieho času</a:t>
            </a: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Určenie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počtu položiek testu</a:t>
            </a: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Určenie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poradia položiek testu.</a:t>
            </a:r>
            <a:endParaRPr lang="sk-SK" sz="2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Stanovenie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spôsobu skórovania testu.</a:t>
            </a:r>
            <a:endParaRPr lang="sk-SK" sz="2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Vytvorenie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viacerých ekvivalentných foriem testu.</a:t>
            </a:r>
            <a:endParaRPr lang="sk-SK" sz="2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Stanovenie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validity a reliability testu</a:t>
            </a: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Návrh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grafickej podoby testu</a:t>
            </a: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77800" indent="-177800">
              <a:buFont typeface="Wingdings" pitchFamily="2" charset="2"/>
              <a:buChar char="Ø"/>
            </a:pPr>
            <a:r>
              <a:rPr lang="sk-SK" sz="2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Overenie </a:t>
            </a:r>
            <a:r>
              <a:rPr lang="sk-SK" sz="2200" b="1" dirty="0">
                <a:latin typeface="Arial" panose="020B0604020202020204" pitchFamily="34" charset="0"/>
                <a:cs typeface="Arial" panose="020B0604020202020204" pitchFamily="34" charset="0"/>
              </a:rPr>
              <a:t>testu.</a:t>
            </a:r>
            <a:endParaRPr lang="sk-SK" sz="2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6050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683568" y="591071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Vytvorenie špecifikačnej tabuľky testu</a:t>
            </a:r>
            <a:endParaRPr lang="sk-SK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3"/>
          <p:cNvSpPr txBox="1">
            <a:spLocks/>
          </p:cNvSpPr>
          <p:nvPr/>
        </p:nvSpPr>
        <p:spPr>
          <a:xfrm>
            <a:off x="468313" y="1628775"/>
            <a:ext cx="8424168" cy="504058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90000"/>
              </a:lnSpc>
              <a:buFont typeface="Arial" charset="0"/>
              <a:buNone/>
            </a:pP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Základom pre tvorbu testu je </a:t>
            </a:r>
            <a:r>
              <a:rPr lang="sk-SK" sz="28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špecifikačná tabuľka.</a:t>
            </a: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sk-SK" sz="2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90000"/>
              </a:lnSpc>
              <a:buFont typeface="Arial" charset="0"/>
              <a:buNone/>
            </a:pP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Vyjadruje základné charakteristiky testu </a:t>
            </a:r>
          </a:p>
          <a:p>
            <a:pPr marL="0" indent="0" algn="just">
              <a:lnSpc>
                <a:spcPct val="90000"/>
              </a:lnSpc>
              <a:buFont typeface="Arial" charset="0"/>
              <a:buNone/>
            </a:pP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  pohľadu: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predmetu testovania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obsahu testovaného učiva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zastúpenia nižších a vyšších myšlienkových procesov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časovej náročnosti</a:t>
            </a:r>
          </a:p>
          <a:p>
            <a:pPr>
              <a:lnSpc>
                <a:spcPct val="90000"/>
              </a:lnSpc>
              <a:buFontTx/>
              <a:buChar char="-"/>
            </a:pPr>
            <a:r>
              <a:rPr lang="sk-SK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typov úloh</a:t>
            </a:r>
          </a:p>
        </p:txBody>
      </p:sp>
    </p:spTree>
    <p:extLst>
      <p:ext uri="{BB962C8B-B14F-4D97-AF65-F5344CB8AC3E}">
        <p14:creationId xmlns="" xmlns:p14="http://schemas.microsoft.com/office/powerpoint/2010/main" val="313100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683568" y="591071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Špecifikácia testu z vyučovacieho jazyka</a:t>
            </a:r>
            <a:endParaRPr lang="sk-SK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BlokTextu 4"/>
          <p:cNvSpPr txBox="1"/>
          <p:nvPr/>
        </p:nvSpPr>
        <p:spPr>
          <a:xfrm>
            <a:off x="868299" y="1340768"/>
            <a:ext cx="5207708" cy="48936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>
                <a:solidFill>
                  <a:srgbClr val="002060"/>
                </a:solidFill>
              </a:rPr>
              <a:t>Účel testu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 smtClean="0"/>
              <a:t>merané vedomosti a zručnosti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 smtClean="0"/>
              <a:t>cieľová skupina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sk-SK" sz="2400" dirty="0"/>
          </a:p>
          <a:p>
            <a:r>
              <a:rPr lang="sk-SK" sz="2400" b="1" dirty="0" smtClean="0">
                <a:solidFill>
                  <a:srgbClr val="002060"/>
                </a:solidFill>
              </a:rPr>
              <a:t>Parametre testu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 smtClean="0"/>
              <a:t>počet testových položiek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 smtClean="0"/>
              <a:t>čas na riešenie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sk-SK" sz="2400" dirty="0"/>
          </a:p>
          <a:p>
            <a:r>
              <a:rPr lang="sk-SK" sz="2400" b="1" dirty="0" smtClean="0">
                <a:solidFill>
                  <a:srgbClr val="002060"/>
                </a:solidFill>
              </a:rPr>
              <a:t>Podmienky administrácie testu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 smtClean="0"/>
              <a:t>povolené a nepovolené pomôcky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sk-SK" sz="2400" b="1" dirty="0" smtClean="0"/>
              <a:t>inštrukcie žiakom pred písaním testu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sk-SK" sz="2400" b="1" dirty="0" smtClean="0"/>
          </a:p>
          <a:p>
            <a:endParaRPr lang="sk-SK" sz="2400" dirty="0"/>
          </a:p>
        </p:txBody>
      </p:sp>
    </p:spTree>
    <p:extLst>
      <p:ext uri="{BB962C8B-B14F-4D97-AF65-F5344CB8AC3E}">
        <p14:creationId xmlns="" xmlns:p14="http://schemas.microsoft.com/office/powerpoint/2010/main" val="302057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179512" y="260648"/>
            <a:ext cx="88569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Špecifikácia testu z čitateľskej gramotnosti pre 8. ročník ZŠ </a:t>
            </a:r>
            <a:endParaRPr lang="sk-SK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Tabuľka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3348225"/>
              </p:ext>
            </p:extLst>
          </p:nvPr>
        </p:nvGraphicFramePr>
        <p:xfrm>
          <a:off x="179512" y="836710"/>
          <a:ext cx="8784976" cy="54864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{69CF1AB2-1976-4502-BF36-3FF5EA218861}</a:tableStyleId>
              </a:tblPr>
              <a:tblGrid>
                <a:gridCol w="2438416"/>
                <a:gridCol w="6346560"/>
              </a:tblGrid>
              <a:tr h="5486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Cieľ testovania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Zistiť úroveň vedomostí žiakov z </a:t>
                      </a:r>
                      <a:r>
                        <a:rPr lang="sk-SK" sz="1800" dirty="0" smtClean="0">
                          <a:effectLst/>
                        </a:rPr>
                        <a:t>čitateľskej </a:t>
                      </a:r>
                      <a:r>
                        <a:rPr lang="sk-SK" sz="1800" dirty="0">
                          <a:effectLst/>
                        </a:rPr>
                        <a:t>gramotnosti pri výstupe z 8. ročníka základnej školy.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Predmet testovania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Čitateľská gramotnosť, 8. ročník základnej školy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229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Rozsah testovaného učiva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Rozsah učiva je v súlade s platnými pedagogickými dokumentmi pre ISCED2 </a:t>
                      </a:r>
                      <a:r>
                        <a:rPr lang="sk-SK" sz="1800" dirty="0" smtClean="0">
                          <a:effectLst/>
                        </a:rPr>
                        <a:t>– Štátny </a:t>
                      </a:r>
                      <a:r>
                        <a:rPr lang="sk-SK" sz="1800" dirty="0">
                          <a:effectLst/>
                        </a:rPr>
                        <a:t>vzdelávací program </a:t>
                      </a:r>
                      <a:r>
                        <a:rPr lang="sk-SK" sz="1800" dirty="0" smtClean="0">
                          <a:effectLst/>
                        </a:rPr>
                        <a:t>zo slovenského</a:t>
                      </a:r>
                      <a:r>
                        <a:rPr lang="sk-SK" sz="1800" baseline="0" dirty="0" smtClean="0">
                          <a:effectLst/>
                        </a:rPr>
                        <a:t> jazyka a literatúry</a:t>
                      </a:r>
                      <a:r>
                        <a:rPr lang="sk-SK" sz="1800" dirty="0" smtClean="0">
                          <a:effectLst/>
                        </a:rPr>
                        <a:t>.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Počet úloh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40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486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Typy úloh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30 úloh - Výber z viacerých možností, jedna správna odpoveď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10 úloh - Doplňovanie textu, čísla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10972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Počet textov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 nesúvislý text informačného charakteru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 súvislý </a:t>
                      </a:r>
                      <a:r>
                        <a:rPr lang="sk-SK" sz="1800" dirty="0" smtClean="0">
                          <a:effectLst/>
                        </a:rPr>
                        <a:t>básnický epický </a:t>
                      </a:r>
                      <a:r>
                        <a:rPr lang="sk-SK" sz="1800" dirty="0">
                          <a:effectLst/>
                        </a:rPr>
                        <a:t>text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 súvislý prozaický text informačného charakteru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 súvislý </a:t>
                      </a:r>
                      <a:r>
                        <a:rPr lang="sk-SK" sz="1800" dirty="0" smtClean="0">
                          <a:effectLst/>
                        </a:rPr>
                        <a:t>umelecký </a:t>
                      </a:r>
                      <a:r>
                        <a:rPr lang="sk-SK" sz="1800" dirty="0">
                          <a:effectLst/>
                        </a:rPr>
                        <a:t>prozaický text 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743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Čas testovania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60 minút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229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Vymedzenie tematických okruhov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17 úloh - </a:t>
                      </a:r>
                      <a:r>
                        <a:rPr lang="sk-SK" sz="1800" dirty="0" smtClean="0">
                          <a:effectLst/>
                        </a:rPr>
                        <a:t>Informácie </a:t>
                      </a:r>
                      <a:r>
                        <a:rPr lang="sk-SK" sz="1800" dirty="0">
                          <a:effectLst/>
                        </a:rPr>
                        <a:t>uvedené v texte implicitne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22 úloh - Informácie uvedené v texte explicitne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 úloha - Interpretácia a integrácia myšlienok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8229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Hodnotenie úloh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1 bod za správnu odpoveď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0 bodov za nesprávnu odpoveď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/>
                        </a:rPr>
                        <a:t>Nevyplnenie odpovede bude vyhodnocované </a:t>
                      </a:r>
                      <a:r>
                        <a:rPr lang="sk-SK" sz="1800" dirty="0" smtClean="0">
                          <a:effectLst/>
                        </a:rPr>
                        <a:t>samostatne.</a:t>
                      </a:r>
                      <a:endParaRPr lang="sk-SK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27626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3" name="Tabuľka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23504821"/>
              </p:ext>
            </p:extLst>
          </p:nvPr>
        </p:nvGraphicFramePr>
        <p:xfrm>
          <a:off x="323528" y="769094"/>
          <a:ext cx="8496944" cy="55259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4095"/>
                <a:gridCol w="1846920"/>
                <a:gridCol w="1474775"/>
                <a:gridCol w="2193595"/>
                <a:gridCol w="871781"/>
                <a:gridCol w="1245778"/>
              </a:tblGrid>
              <a:tr h="571674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Spoločný obsah</a:t>
                      </a:r>
                      <a:r>
                        <a:rPr lang="sk-SK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: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sk-SK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Bratislava a Trenčín prišli o Vrtuľníkovú záchrannú </a:t>
                      </a:r>
                      <a:r>
                        <a:rPr lang="sk-SK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službu – vecný publicistický text</a:t>
                      </a:r>
                      <a:endParaRPr lang="sk-SK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k-SK"/>
                    </a:p>
                  </a:txBody>
                  <a:tcPr/>
                </a:tc>
              </a:tr>
              <a:tr h="29487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Číslo  </a:t>
                      </a:r>
                      <a:r>
                        <a:rPr lang="sk-SK" sz="16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úlohy</a:t>
                      </a:r>
                      <a:endParaRPr lang="sk-SK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Tematická</a:t>
                      </a:r>
                      <a:r>
                        <a:rPr lang="sk-SK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klasifikácia</a:t>
                      </a:r>
                      <a:endParaRPr lang="sk-SK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6605" marR="46605" marT="6473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sk-SK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Kognitívne procesy </a:t>
                      </a:r>
                      <a:endParaRPr lang="sk-SK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Typ </a:t>
                      </a:r>
                      <a:endParaRPr lang="sk-SK" sz="16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úlohy </a:t>
                      </a:r>
                      <a:endParaRPr lang="sk-SK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Správne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riešenie </a:t>
                      </a:r>
                      <a:endParaRPr lang="sk-SK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</a:tr>
              <a:tr h="216024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sk-SK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Obsahový rámec</a:t>
                      </a:r>
                      <a:endParaRPr lang="sk-SK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Tematický celok </a:t>
                      </a:r>
                      <a:endParaRPr lang="sk-SK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sk-SK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sk-SK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sk-SK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</a:tr>
              <a:tr h="46362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 1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Jazyk a komunikácia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Morfologická rovina jazyka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Faktické poznatky/analyzovať 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 VYB4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</a:tr>
              <a:tr h="416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2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Jazyk a </a:t>
                      </a:r>
                      <a:r>
                        <a:rPr lang="sk-SK" sz="1300" b="1" dirty="0" smtClean="0">
                          <a:effectLst/>
                        </a:rPr>
                        <a:t>komunikácia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Syntaktická rovina jazyka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Procedurálne poznatky/aplikovať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KOP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sk-SK" sz="1200" dirty="0">
                        <a:effectLst/>
                        <a:latin typeface="Calibri"/>
                      </a:endParaRPr>
                    </a:p>
                  </a:txBody>
                  <a:tcPr marL="46605" marR="46605" marT="6473" marB="0"/>
                </a:tc>
              </a:tr>
              <a:tr h="416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3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Jazyk a komunikácia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Zvuková rovina jazyka a pravopis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Faktické poznatky/porozumieť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KOP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sk-SK" sz="1200" dirty="0">
                        <a:effectLst/>
                        <a:latin typeface="Calibri"/>
                      </a:endParaRPr>
                    </a:p>
                  </a:txBody>
                  <a:tcPr marL="46605" marR="46605" marT="6473" marB="0"/>
                </a:tc>
              </a:tr>
              <a:tr h="459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4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Čítanie s porozumením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Informácie uvedené v texte explicitne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Faktické poznatky/porozumieť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KOP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sk-SK" sz="1200" dirty="0">
                        <a:effectLst/>
                        <a:latin typeface="Calibri"/>
                      </a:endParaRPr>
                    </a:p>
                  </a:txBody>
                  <a:tcPr marL="46605" marR="46605" marT="6473" marB="0"/>
                </a:tc>
              </a:tr>
              <a:tr h="268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5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Jazyk a komunikácia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Sloh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Konceptuálne poznatky/hodnotiť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VYB4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sk-SK" sz="1200" dirty="0">
                        <a:effectLst/>
                        <a:latin typeface="Calibri"/>
                      </a:endParaRPr>
                    </a:p>
                  </a:txBody>
                  <a:tcPr marL="46605" marR="46605" marT="6473" marB="0"/>
                </a:tc>
              </a:tr>
              <a:tr h="268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6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Jazyk a komunikácia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Zvuková rovina jazyka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Faktické poznatky/aplikovať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KOP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sk-SK" sz="1200" dirty="0">
                        <a:effectLst/>
                        <a:latin typeface="Calibri"/>
                      </a:endParaRPr>
                    </a:p>
                  </a:txBody>
                  <a:tcPr marL="46605" marR="46605" marT="6473" marB="0"/>
                </a:tc>
              </a:tr>
              <a:tr h="416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 7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Jazyk a komunikácia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Lexikálna rovina jazyka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Faktické poznatky/zapamätať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 KOP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</a:tr>
              <a:tr h="416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 8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Jazyk a komunikácia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Lexikálna rovina jazyka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Faktické poznatky/aplikovať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 PRIR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</a:tr>
              <a:tr h="4340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 9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Jazyk a komunikácia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Sloh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Konceptuálne poznatky/analyzovať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VYB4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</a:tr>
              <a:tr h="4166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 10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Jazyk a komunikácia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Zvuková rovina jazyka a pravopis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Faktické poznatky/zapamätať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300" b="1" dirty="0">
                          <a:effectLst/>
                        </a:rPr>
                        <a:t> KOD</a:t>
                      </a:r>
                      <a:endParaRPr lang="sk-SK" sz="13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sk-SK" sz="1200" dirty="0">
                          <a:effectLst/>
                        </a:rPr>
                        <a:t> </a:t>
                      </a:r>
                      <a:endParaRPr lang="sk-SK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6605" marR="46605" marT="6473" marB="0"/>
                </a:tc>
              </a:tr>
            </a:tbl>
          </a:graphicData>
        </a:graphic>
      </p:graphicFrame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57200" y="20860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sk-SK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Špecifikačná tabuľka testu zo slovenského jazyka                                     (pre prácu v skupinách)</a:t>
            </a:r>
            <a:endParaRPr lang="sk-SK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BlokTextu 6"/>
          <p:cNvSpPr txBox="1"/>
          <p:nvPr/>
        </p:nvSpPr>
        <p:spPr>
          <a:xfrm>
            <a:off x="467544" y="6328554"/>
            <a:ext cx="8064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Poznámka:</a:t>
            </a:r>
            <a:r>
              <a:rPr lang="sk-SK" sz="1400" b="1" dirty="0"/>
              <a:t> </a:t>
            </a:r>
            <a:r>
              <a:rPr lang="sk-SK" sz="1400" b="1" i="1" dirty="0"/>
              <a:t>tematické celky a tematické okruhy z jazyka a čítania s porozumením sú nazvané podľa ŠVP SJL </a:t>
            </a:r>
            <a:r>
              <a:rPr lang="sk-SK" sz="1400" b="1" i="1" dirty="0" smtClean="0"/>
              <a:t>ISCED2.</a:t>
            </a:r>
            <a:endParaRPr lang="sk-SK" sz="14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6826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odklad4_bez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899592" y="2867744"/>
            <a:ext cx="7056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endParaRPr lang="sk-SK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342900" indent="-342900">
              <a:buAutoNum type="arabicPeriod"/>
            </a:pPr>
            <a:endParaRPr lang="sk-SK" sz="2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sk-SK" sz="2400" dirty="0"/>
              <a:t> </a:t>
            </a:r>
            <a:r>
              <a:rPr lang="sk-SK" sz="2400" dirty="0" smtClean="0"/>
              <a:t>    </a:t>
            </a:r>
            <a:endParaRPr lang="sk-SK" sz="2400" b="1" dirty="0"/>
          </a:p>
        </p:txBody>
      </p:sp>
      <p:sp>
        <p:nvSpPr>
          <p:cNvPr id="2" name="BlokTextu 1"/>
          <p:cNvSpPr txBox="1"/>
          <p:nvPr/>
        </p:nvSpPr>
        <p:spPr>
          <a:xfrm>
            <a:off x="179512" y="1628800"/>
            <a:ext cx="8697911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3200" b="1" dirty="0" smtClean="0">
                <a:solidFill>
                  <a:srgbClr val="FFFF00"/>
                </a:solidFill>
                <a:cs typeface="Arial" panose="020B0604020202020204" pitchFamily="34" charset="0"/>
              </a:rPr>
              <a:t>                     Začíname spolupracovať...</a:t>
            </a:r>
          </a:p>
          <a:p>
            <a:pPr algn="ctr"/>
            <a:endParaRPr lang="sk-SK" sz="2400" b="1" dirty="0">
              <a:cs typeface="Arial" panose="020B0604020202020204" pitchFamily="34" charset="0"/>
            </a:endParaRPr>
          </a:p>
          <a:p>
            <a:pPr algn="ctr"/>
            <a:endParaRPr lang="sk-SK" sz="2400" b="1" dirty="0" smtClean="0">
              <a:cs typeface="Arial" panose="020B0604020202020204" pitchFamily="34" charset="0"/>
            </a:endParaRPr>
          </a:p>
          <a:p>
            <a:pPr algn="ctr"/>
            <a:endParaRPr lang="sk-SK" sz="2400" b="1" dirty="0">
              <a:cs typeface="Arial" panose="020B0604020202020204" pitchFamily="34" charset="0"/>
            </a:endParaRPr>
          </a:p>
          <a:p>
            <a:pPr algn="ctr"/>
            <a:r>
              <a:rPr lang="sk-SK" sz="3200" b="1" dirty="0" smtClean="0">
                <a:cs typeface="Arial" panose="020B0604020202020204" pitchFamily="34" charset="0"/>
              </a:rPr>
              <a:t>Vytvorte, prosím, pracovné skupiny. Posúďte vhodnosť alebo nevhodnosť testovej položky, navrhnite nové zadanie úlohy.</a:t>
            </a:r>
          </a:p>
          <a:p>
            <a:pPr algn="ctr"/>
            <a:endParaRPr lang="sk-SK" sz="3200" b="1" dirty="0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95915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1433</Words>
  <Application>Microsoft Office PowerPoint</Application>
  <PresentationFormat>Prezentácia na obrazovke (4:3)</PresentationFormat>
  <Paragraphs>421</Paragraphs>
  <Slides>31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31</vt:i4>
      </vt:variant>
    </vt:vector>
  </HeadingPairs>
  <TitlesOfParts>
    <vt:vector size="32" baseType="lpstr">
      <vt:lpstr>Motív Office</vt:lpstr>
      <vt:lpstr>Snímka 1</vt:lpstr>
      <vt:lpstr>Snímka 2</vt:lpstr>
      <vt:lpstr>Snímka 3</vt:lpstr>
      <vt:lpstr>Snímka 4</vt:lpstr>
      <vt:lpstr>Snímka 5</vt:lpstr>
      <vt:lpstr>Snímka 6</vt:lpstr>
      <vt:lpstr>Snímka 7</vt:lpstr>
      <vt:lpstr>Špecifikačná tabuľka testu zo slovenského jazyka                                     (pre prácu v skupinách)</vt:lpstr>
      <vt:lpstr>Snímka 9</vt:lpstr>
      <vt:lpstr>Snímka 10</vt:lpstr>
      <vt:lpstr>Snímka 11</vt:lpstr>
      <vt:lpstr>Snímka 12</vt:lpstr>
      <vt:lpstr>Snímka 13</vt:lpstr>
      <vt:lpstr>Snímka 14</vt:lpstr>
      <vt:lpstr>Snímka 15</vt:lpstr>
      <vt:lpstr>Snímka 16</vt:lpstr>
      <vt:lpstr>Snímka 17</vt:lpstr>
      <vt:lpstr>Snímka 18</vt:lpstr>
      <vt:lpstr>Snímka 19</vt:lpstr>
      <vt:lpstr>Snímka 20</vt:lpstr>
      <vt:lpstr>Snímka 21</vt:lpstr>
      <vt:lpstr>Snímka 22</vt:lpstr>
      <vt:lpstr>Snímka 23</vt:lpstr>
      <vt:lpstr>Snímka 24</vt:lpstr>
      <vt:lpstr>Snímka 25</vt:lpstr>
      <vt:lpstr>Snímka 26</vt:lpstr>
      <vt:lpstr>Snímka 27</vt:lpstr>
      <vt:lpstr>Snímka 28</vt:lpstr>
      <vt:lpstr>Snímka 29</vt:lpstr>
      <vt:lpstr>Snímka 30</vt:lpstr>
      <vt:lpstr>Snímka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dusan</dc:creator>
  <cp:lastModifiedBy>pouzivatel</cp:lastModifiedBy>
  <cp:revision>107</cp:revision>
  <cp:lastPrinted>2014-08-06T16:48:48Z</cp:lastPrinted>
  <dcterms:created xsi:type="dcterms:W3CDTF">2014-06-26T14:50:33Z</dcterms:created>
  <dcterms:modified xsi:type="dcterms:W3CDTF">2014-08-12T12:55:07Z</dcterms:modified>
</cp:coreProperties>
</file>