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notesMasterIdLst>
    <p:notesMasterId r:id="rId48"/>
  </p:notesMasterIdLst>
  <p:handoutMasterIdLst>
    <p:handoutMasterId r:id="rId49"/>
  </p:handoutMasterIdLst>
  <p:sldIdLst>
    <p:sldId id="256" r:id="rId2"/>
    <p:sldId id="264" r:id="rId3"/>
    <p:sldId id="265" r:id="rId4"/>
    <p:sldId id="257" r:id="rId5"/>
    <p:sldId id="262" r:id="rId6"/>
    <p:sldId id="263" r:id="rId7"/>
    <p:sldId id="267" r:id="rId8"/>
    <p:sldId id="268" r:id="rId9"/>
    <p:sldId id="269" r:id="rId10"/>
    <p:sldId id="305"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1" r:id="rId32"/>
    <p:sldId id="290" r:id="rId33"/>
    <p:sldId id="266"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Lst>
  <p:sldSz cx="9144000" cy="6858000" type="screen4x3"/>
  <p:notesSz cx="6858000" cy="9947275"/>
  <p:defaultTextStyle>
    <a:defPPr>
      <a:defRPr lang="sk-SK"/>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va Stružová"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0CB072"/>
    <a:srgbClr val="0ED489"/>
    <a:srgbClr val="FFFF99"/>
    <a:srgbClr val="36EA36"/>
    <a:srgbClr val="313AEF"/>
    <a:srgbClr val="E428A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63" autoAdjust="0"/>
    <p:restoredTop sz="94660"/>
  </p:normalViewPr>
  <p:slideViewPr>
    <p:cSldViewPr>
      <p:cViewPr>
        <p:scale>
          <a:sx n="90" d="100"/>
          <a:sy n="90" d="100"/>
        </p:scale>
        <p:origin x="-810" y="64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Zo&#353;it1"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Zo&#353;it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sk-SK"/>
  <c:style val="26"/>
  <c:chart>
    <c:autoTitleDeleted val="1"/>
    <c:plotArea>
      <c:layout/>
      <c:barChart>
        <c:barDir val="col"/>
        <c:grouping val="clustered"/>
        <c:ser>
          <c:idx val="0"/>
          <c:order val="0"/>
          <c:tx>
            <c:strRef>
              <c:f>Hárok2!$A$3</c:f>
              <c:strCache>
                <c:ptCount val="1"/>
                <c:pt idx="0">
                  <c:v>Chlapci</c:v>
                </c:pt>
              </c:strCache>
            </c:strRef>
          </c:tx>
          <c:cat>
            <c:numRef>
              <c:f>Hárok2!$B$2:$I$2</c:f>
              <c:numCache>
                <c:formatCode>General</c:formatCode>
                <c:ptCount val="8"/>
                <c:pt idx="0">
                  <c:v>17</c:v>
                </c:pt>
                <c:pt idx="1">
                  <c:v>19.5</c:v>
                </c:pt>
                <c:pt idx="2">
                  <c:v>20</c:v>
                </c:pt>
                <c:pt idx="3">
                  <c:v>20.5</c:v>
                </c:pt>
                <c:pt idx="4">
                  <c:v>21.5</c:v>
                </c:pt>
                <c:pt idx="5">
                  <c:v>23</c:v>
                </c:pt>
                <c:pt idx="6">
                  <c:v>23.5</c:v>
                </c:pt>
                <c:pt idx="7">
                  <c:v>26</c:v>
                </c:pt>
              </c:numCache>
            </c:numRef>
          </c:cat>
          <c:val>
            <c:numRef>
              <c:f>Hárok2!$B$3:$I$3</c:f>
              <c:numCache>
                <c:formatCode>General</c:formatCode>
                <c:ptCount val="8"/>
                <c:pt idx="1">
                  <c:v>1</c:v>
                </c:pt>
                <c:pt idx="2">
                  <c:v>4</c:v>
                </c:pt>
                <c:pt idx="3">
                  <c:v>5</c:v>
                </c:pt>
                <c:pt idx="4">
                  <c:v>4</c:v>
                </c:pt>
                <c:pt idx="5">
                  <c:v>1</c:v>
                </c:pt>
                <c:pt idx="6">
                  <c:v>2</c:v>
                </c:pt>
                <c:pt idx="7">
                  <c:v>1</c:v>
                </c:pt>
              </c:numCache>
            </c:numRef>
          </c:val>
        </c:ser>
        <c:ser>
          <c:idx val="1"/>
          <c:order val="1"/>
          <c:tx>
            <c:strRef>
              <c:f>Hárok2!$A$4</c:f>
              <c:strCache>
                <c:ptCount val="1"/>
                <c:pt idx="0">
                  <c:v>Dievčatá</c:v>
                </c:pt>
              </c:strCache>
            </c:strRef>
          </c:tx>
          <c:cat>
            <c:numRef>
              <c:f>Hárok2!$B$2:$I$2</c:f>
              <c:numCache>
                <c:formatCode>General</c:formatCode>
                <c:ptCount val="8"/>
                <c:pt idx="0">
                  <c:v>17</c:v>
                </c:pt>
                <c:pt idx="1">
                  <c:v>19.5</c:v>
                </c:pt>
                <c:pt idx="2">
                  <c:v>20</c:v>
                </c:pt>
                <c:pt idx="3">
                  <c:v>20.5</c:v>
                </c:pt>
                <c:pt idx="4">
                  <c:v>21.5</c:v>
                </c:pt>
                <c:pt idx="5">
                  <c:v>23</c:v>
                </c:pt>
                <c:pt idx="6">
                  <c:v>23.5</c:v>
                </c:pt>
                <c:pt idx="7">
                  <c:v>26</c:v>
                </c:pt>
              </c:numCache>
            </c:numRef>
          </c:cat>
          <c:val>
            <c:numRef>
              <c:f>Hárok2!$B$4:$I$4</c:f>
              <c:numCache>
                <c:formatCode>General</c:formatCode>
                <c:ptCount val="8"/>
                <c:pt idx="0">
                  <c:v>1</c:v>
                </c:pt>
                <c:pt idx="1">
                  <c:v>4</c:v>
                </c:pt>
                <c:pt idx="2">
                  <c:v>2</c:v>
                </c:pt>
                <c:pt idx="3">
                  <c:v>2</c:v>
                </c:pt>
                <c:pt idx="4">
                  <c:v>3</c:v>
                </c:pt>
                <c:pt idx="5">
                  <c:v>1</c:v>
                </c:pt>
                <c:pt idx="6">
                  <c:v>3</c:v>
                </c:pt>
              </c:numCache>
            </c:numRef>
          </c:val>
        </c:ser>
        <c:axId val="46888448"/>
        <c:axId val="46890368"/>
      </c:barChart>
      <c:catAx>
        <c:axId val="46888448"/>
        <c:scaling>
          <c:orientation val="minMax"/>
        </c:scaling>
        <c:axPos val="b"/>
        <c:title>
          <c:tx>
            <c:rich>
              <a:bodyPr/>
              <a:lstStyle/>
              <a:p>
                <a:pPr>
                  <a:defRPr/>
                </a:pPr>
                <a:r>
                  <a:rPr lang="sk-SK"/>
                  <a:t>hmotnosť v kg</a:t>
                </a:r>
              </a:p>
            </c:rich>
          </c:tx>
        </c:title>
        <c:numFmt formatCode="General" sourceLinked="1"/>
        <c:majorTickMark val="none"/>
        <c:tickLblPos val="nextTo"/>
        <c:crossAx val="46890368"/>
        <c:crosses val="autoZero"/>
        <c:auto val="1"/>
        <c:lblAlgn val="ctr"/>
        <c:lblOffset val="100"/>
      </c:catAx>
      <c:valAx>
        <c:axId val="46890368"/>
        <c:scaling>
          <c:orientation val="minMax"/>
        </c:scaling>
        <c:axPos val="l"/>
        <c:majorGridlines/>
        <c:title>
          <c:tx>
            <c:rich>
              <a:bodyPr/>
              <a:lstStyle/>
              <a:p>
                <a:pPr>
                  <a:defRPr/>
                </a:pPr>
                <a:r>
                  <a:rPr lang="sk-SK"/>
                  <a:t>počet</a:t>
                </a:r>
              </a:p>
            </c:rich>
          </c:tx>
        </c:title>
        <c:numFmt formatCode="General" sourceLinked="1"/>
        <c:tickLblPos val="nextTo"/>
        <c:crossAx val="46888448"/>
        <c:crosses val="autoZero"/>
        <c:crossBetween val="between"/>
      </c:valAx>
    </c:plotArea>
    <c:legend>
      <c:legendPos val="r"/>
    </c:legend>
    <c:plotVisOnly val="1"/>
    <c:dispBlanksAs val="gap"/>
  </c:chart>
  <c:txPr>
    <a:bodyPr/>
    <a:lstStyle/>
    <a:p>
      <a:pPr>
        <a:defRPr sz="1800"/>
      </a:pPr>
      <a:endParaRPr lang="sk-SK"/>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sk-SK"/>
  <c:style val="26"/>
  <c:chart>
    <c:autoTitleDeleted val="1"/>
    <c:plotArea>
      <c:layout/>
      <c:barChart>
        <c:barDir val="col"/>
        <c:grouping val="clustered"/>
        <c:ser>
          <c:idx val="0"/>
          <c:order val="0"/>
          <c:tx>
            <c:strRef>
              <c:f>Hárok1!$A$3</c:f>
              <c:strCache>
                <c:ptCount val="1"/>
                <c:pt idx="0">
                  <c:v>Chlapci</c:v>
                </c:pt>
              </c:strCache>
            </c:strRef>
          </c:tx>
          <c:cat>
            <c:numRef>
              <c:f>Hárok1!$B$2:$I$2</c:f>
              <c:numCache>
                <c:formatCode>General</c:formatCode>
                <c:ptCount val="8"/>
                <c:pt idx="0">
                  <c:v>17</c:v>
                </c:pt>
                <c:pt idx="1">
                  <c:v>19.5</c:v>
                </c:pt>
                <c:pt idx="2">
                  <c:v>20</c:v>
                </c:pt>
                <c:pt idx="3">
                  <c:v>20.5</c:v>
                </c:pt>
                <c:pt idx="4">
                  <c:v>21.5</c:v>
                </c:pt>
                <c:pt idx="5">
                  <c:v>23</c:v>
                </c:pt>
                <c:pt idx="6">
                  <c:v>23.5</c:v>
                </c:pt>
                <c:pt idx="7">
                  <c:v>26</c:v>
                </c:pt>
              </c:numCache>
            </c:numRef>
          </c:cat>
          <c:val>
            <c:numRef>
              <c:f>Hárok1!$B$3:$I$3</c:f>
              <c:numCache>
                <c:formatCode>General</c:formatCode>
                <c:ptCount val="8"/>
                <c:pt idx="1">
                  <c:v>1</c:v>
                </c:pt>
                <c:pt idx="2">
                  <c:v>4</c:v>
                </c:pt>
                <c:pt idx="3">
                  <c:v>5</c:v>
                </c:pt>
                <c:pt idx="4">
                  <c:v>4</c:v>
                </c:pt>
                <c:pt idx="5">
                  <c:v>1</c:v>
                </c:pt>
                <c:pt idx="6">
                  <c:v>2</c:v>
                </c:pt>
                <c:pt idx="7">
                  <c:v>1</c:v>
                </c:pt>
              </c:numCache>
            </c:numRef>
          </c:val>
        </c:ser>
        <c:ser>
          <c:idx val="1"/>
          <c:order val="1"/>
          <c:tx>
            <c:strRef>
              <c:f>Hárok1!$A$4</c:f>
              <c:strCache>
                <c:ptCount val="1"/>
                <c:pt idx="0">
                  <c:v>Dievčatá</c:v>
                </c:pt>
              </c:strCache>
            </c:strRef>
          </c:tx>
          <c:cat>
            <c:numRef>
              <c:f>Hárok1!$B$2:$I$2</c:f>
              <c:numCache>
                <c:formatCode>General</c:formatCode>
                <c:ptCount val="8"/>
                <c:pt idx="0">
                  <c:v>17</c:v>
                </c:pt>
                <c:pt idx="1">
                  <c:v>19.5</c:v>
                </c:pt>
                <c:pt idx="2">
                  <c:v>20</c:v>
                </c:pt>
                <c:pt idx="3">
                  <c:v>20.5</c:v>
                </c:pt>
                <c:pt idx="4">
                  <c:v>21.5</c:v>
                </c:pt>
                <c:pt idx="5">
                  <c:v>23</c:v>
                </c:pt>
                <c:pt idx="6">
                  <c:v>23.5</c:v>
                </c:pt>
                <c:pt idx="7">
                  <c:v>26</c:v>
                </c:pt>
              </c:numCache>
            </c:numRef>
          </c:cat>
          <c:val>
            <c:numRef>
              <c:f>Hárok1!$B$4:$I$4</c:f>
              <c:numCache>
                <c:formatCode>General</c:formatCode>
                <c:ptCount val="8"/>
                <c:pt idx="0">
                  <c:v>1</c:v>
                </c:pt>
                <c:pt idx="1">
                  <c:v>4</c:v>
                </c:pt>
                <c:pt idx="2">
                  <c:v>5</c:v>
                </c:pt>
                <c:pt idx="3">
                  <c:v>2</c:v>
                </c:pt>
                <c:pt idx="4">
                  <c:v>3</c:v>
                </c:pt>
                <c:pt idx="5">
                  <c:v>1</c:v>
                </c:pt>
                <c:pt idx="6">
                  <c:v>3</c:v>
                </c:pt>
              </c:numCache>
            </c:numRef>
          </c:val>
        </c:ser>
        <c:axId val="48013312"/>
        <c:axId val="48015232"/>
      </c:barChart>
      <c:catAx>
        <c:axId val="48013312"/>
        <c:scaling>
          <c:orientation val="minMax"/>
        </c:scaling>
        <c:axPos val="b"/>
        <c:title>
          <c:tx>
            <c:rich>
              <a:bodyPr/>
              <a:lstStyle/>
              <a:p>
                <a:pPr>
                  <a:defRPr/>
                </a:pPr>
                <a:r>
                  <a:rPr lang="sk-SK"/>
                  <a:t>hmotnosť v kg</a:t>
                </a:r>
              </a:p>
            </c:rich>
          </c:tx>
        </c:title>
        <c:numFmt formatCode="General" sourceLinked="1"/>
        <c:majorTickMark val="none"/>
        <c:tickLblPos val="nextTo"/>
        <c:crossAx val="48015232"/>
        <c:crosses val="autoZero"/>
        <c:auto val="1"/>
        <c:lblAlgn val="ctr"/>
        <c:lblOffset val="100"/>
      </c:catAx>
      <c:valAx>
        <c:axId val="48015232"/>
        <c:scaling>
          <c:orientation val="minMax"/>
        </c:scaling>
        <c:axPos val="l"/>
        <c:majorGridlines/>
        <c:title>
          <c:tx>
            <c:rich>
              <a:bodyPr/>
              <a:lstStyle/>
              <a:p>
                <a:pPr>
                  <a:defRPr/>
                </a:pPr>
                <a:r>
                  <a:rPr lang="sk-SK"/>
                  <a:t>Počet </a:t>
                </a:r>
              </a:p>
            </c:rich>
          </c:tx>
        </c:title>
        <c:numFmt formatCode="General" sourceLinked="1"/>
        <c:tickLblPos val="nextTo"/>
        <c:crossAx val="48013312"/>
        <c:crosses val="autoZero"/>
        <c:crossBetween val="between"/>
      </c:valAx>
    </c:plotArea>
    <c:legend>
      <c:legendPos val="r"/>
    </c:legend>
    <c:plotVisOnly val="1"/>
    <c:dispBlanksAs val="gap"/>
  </c:chart>
  <c:txPr>
    <a:bodyPr/>
    <a:lstStyle/>
    <a:p>
      <a:pPr>
        <a:defRPr sz="1800"/>
      </a:pPr>
      <a:endParaRPr lang="sk-SK"/>
    </a:p>
  </c:txPr>
  <c:externalData r:id="rId1"/>
</c:chartSpace>
</file>

<file path=ppt/drawings/_rels/vmlDrawing1.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2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hlavičky 1"/>
          <p:cNvSpPr>
            <a:spLocks noGrp="1"/>
          </p:cNvSpPr>
          <p:nvPr>
            <p:ph type="hdr" sz="quarter"/>
          </p:nvPr>
        </p:nvSpPr>
        <p:spPr>
          <a:xfrm>
            <a:off x="0" y="0"/>
            <a:ext cx="2971800" cy="4968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sk-SK"/>
          </a:p>
        </p:txBody>
      </p:sp>
      <p:sp>
        <p:nvSpPr>
          <p:cNvPr id="3" name="Zástupný symbol dátumu 2"/>
          <p:cNvSpPr>
            <a:spLocks noGrp="1"/>
          </p:cNvSpPr>
          <p:nvPr>
            <p:ph type="dt" sz="quarter" idx="1"/>
          </p:nvPr>
        </p:nvSpPr>
        <p:spPr>
          <a:xfrm>
            <a:off x="3884613" y="0"/>
            <a:ext cx="2971800" cy="496888"/>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92B04D65-3CCC-4749-8A34-53FDA0AFE410}" type="datetimeFigureOut">
              <a:rPr lang="sk-SK"/>
              <a:pPr>
                <a:defRPr/>
              </a:pPr>
              <a:t>4. 10. 2014</a:t>
            </a:fld>
            <a:endParaRPr lang="sk-SK"/>
          </a:p>
        </p:txBody>
      </p:sp>
      <p:sp>
        <p:nvSpPr>
          <p:cNvPr id="4" name="Zástupný symbol päty 3"/>
          <p:cNvSpPr>
            <a:spLocks noGrp="1"/>
          </p:cNvSpPr>
          <p:nvPr>
            <p:ph type="ftr" sz="quarter" idx="2"/>
          </p:nvPr>
        </p:nvSpPr>
        <p:spPr>
          <a:xfrm>
            <a:off x="0" y="9448800"/>
            <a:ext cx="2971800" cy="49688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sk-SK"/>
          </a:p>
        </p:txBody>
      </p:sp>
      <p:sp>
        <p:nvSpPr>
          <p:cNvPr id="5" name="Zástupný symbol čísla snímky 4"/>
          <p:cNvSpPr>
            <a:spLocks noGrp="1"/>
          </p:cNvSpPr>
          <p:nvPr>
            <p:ph type="sldNum" sz="quarter" idx="3"/>
          </p:nvPr>
        </p:nvSpPr>
        <p:spPr>
          <a:xfrm>
            <a:off x="3884613" y="9448800"/>
            <a:ext cx="2971800" cy="496888"/>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650D6775-3C04-4752-BA29-96C358015A2B}" type="slidenum">
              <a:rPr lang="sk-SK"/>
              <a:pPr>
                <a:defRPr/>
              </a:pPr>
              <a:t>‹#›</a:t>
            </a:fld>
            <a:endParaRPr lang="sk-SK"/>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hlavičky 1"/>
          <p:cNvSpPr>
            <a:spLocks noGrp="1"/>
          </p:cNvSpPr>
          <p:nvPr>
            <p:ph type="hdr" sz="quarter"/>
          </p:nvPr>
        </p:nvSpPr>
        <p:spPr>
          <a:xfrm>
            <a:off x="0" y="0"/>
            <a:ext cx="2971800" cy="4968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sk-SK"/>
          </a:p>
        </p:txBody>
      </p:sp>
      <p:sp>
        <p:nvSpPr>
          <p:cNvPr id="3" name="Zástupný symbol dátumu 2"/>
          <p:cNvSpPr>
            <a:spLocks noGrp="1"/>
          </p:cNvSpPr>
          <p:nvPr>
            <p:ph type="dt" idx="1"/>
          </p:nvPr>
        </p:nvSpPr>
        <p:spPr>
          <a:xfrm>
            <a:off x="3884613" y="0"/>
            <a:ext cx="2971800" cy="496888"/>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1B112B7D-B407-473B-89F9-10F1F0C9B36E}" type="datetimeFigureOut">
              <a:rPr lang="sk-SK"/>
              <a:pPr>
                <a:defRPr/>
              </a:pPr>
              <a:t>4. 10. 2014</a:t>
            </a:fld>
            <a:endParaRPr lang="sk-SK"/>
          </a:p>
        </p:txBody>
      </p:sp>
      <p:sp>
        <p:nvSpPr>
          <p:cNvPr id="4" name="Zástupný symbol obrazu snímky 3"/>
          <p:cNvSpPr>
            <a:spLocks noGrp="1" noRot="1" noChangeAspect="1"/>
          </p:cNvSpPr>
          <p:nvPr>
            <p:ph type="sldImg" idx="2"/>
          </p:nvPr>
        </p:nvSpPr>
        <p:spPr>
          <a:xfrm>
            <a:off x="942975" y="746125"/>
            <a:ext cx="4972050" cy="3730625"/>
          </a:xfrm>
          <a:prstGeom prst="rect">
            <a:avLst/>
          </a:prstGeom>
          <a:noFill/>
          <a:ln w="12700">
            <a:solidFill>
              <a:prstClr val="black"/>
            </a:solidFill>
          </a:ln>
        </p:spPr>
        <p:txBody>
          <a:bodyPr vert="horz" lIns="91440" tIns="45720" rIns="91440" bIns="45720" rtlCol="0" anchor="ctr"/>
          <a:lstStyle/>
          <a:p>
            <a:pPr lvl="0"/>
            <a:endParaRPr lang="sk-SK" noProof="0"/>
          </a:p>
        </p:txBody>
      </p:sp>
      <p:sp>
        <p:nvSpPr>
          <p:cNvPr id="5" name="Zástupný symbol poznámok 4"/>
          <p:cNvSpPr>
            <a:spLocks noGrp="1"/>
          </p:cNvSpPr>
          <p:nvPr>
            <p:ph type="body" sz="quarter" idx="3"/>
          </p:nvPr>
        </p:nvSpPr>
        <p:spPr>
          <a:xfrm>
            <a:off x="685800" y="4724400"/>
            <a:ext cx="5486400" cy="4476750"/>
          </a:xfrm>
          <a:prstGeom prst="rect">
            <a:avLst/>
          </a:prstGeom>
        </p:spPr>
        <p:txBody>
          <a:bodyPr vert="horz" lIns="91440" tIns="45720" rIns="91440" bIns="45720" rtlCol="0"/>
          <a:lstStyle/>
          <a:p>
            <a:pPr lvl="0"/>
            <a:r>
              <a:rPr lang="sk-SK" noProof="0" smtClean="0"/>
              <a:t>Upravte štýl predlohy textu.</a:t>
            </a:r>
          </a:p>
          <a:p>
            <a:pPr lvl="1"/>
            <a:r>
              <a:rPr lang="sk-SK" noProof="0" smtClean="0"/>
              <a:t>Druhá úroveň</a:t>
            </a:r>
          </a:p>
          <a:p>
            <a:pPr lvl="2"/>
            <a:r>
              <a:rPr lang="sk-SK" noProof="0" smtClean="0"/>
              <a:t>Tretia úroveň</a:t>
            </a:r>
          </a:p>
          <a:p>
            <a:pPr lvl="3"/>
            <a:r>
              <a:rPr lang="sk-SK" noProof="0" smtClean="0"/>
              <a:t>Štvrtá úroveň</a:t>
            </a:r>
          </a:p>
          <a:p>
            <a:pPr lvl="4"/>
            <a:r>
              <a:rPr lang="sk-SK" noProof="0" smtClean="0"/>
              <a:t>Piata úroveň</a:t>
            </a:r>
            <a:endParaRPr lang="sk-SK" noProof="0"/>
          </a:p>
        </p:txBody>
      </p:sp>
      <p:sp>
        <p:nvSpPr>
          <p:cNvPr id="6" name="Zástupný symbol päty 5"/>
          <p:cNvSpPr>
            <a:spLocks noGrp="1"/>
          </p:cNvSpPr>
          <p:nvPr>
            <p:ph type="ftr" sz="quarter" idx="4"/>
          </p:nvPr>
        </p:nvSpPr>
        <p:spPr>
          <a:xfrm>
            <a:off x="0" y="9448800"/>
            <a:ext cx="2971800" cy="49688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sk-SK"/>
          </a:p>
        </p:txBody>
      </p:sp>
      <p:sp>
        <p:nvSpPr>
          <p:cNvPr id="7" name="Zástupný symbol čísla snímky 6"/>
          <p:cNvSpPr>
            <a:spLocks noGrp="1"/>
          </p:cNvSpPr>
          <p:nvPr>
            <p:ph type="sldNum" sz="quarter" idx="5"/>
          </p:nvPr>
        </p:nvSpPr>
        <p:spPr>
          <a:xfrm>
            <a:off x="3884613" y="9448800"/>
            <a:ext cx="2971800" cy="496888"/>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669F2DC-A6F9-4C94-8BC8-051EE5DF8068}" type="slidenum">
              <a:rPr lang="sk-SK"/>
              <a:pPr>
                <a:defRPr/>
              </a:pPr>
              <a:t>‹#›</a:t>
            </a:fld>
            <a:endParaRPr lang="sk-SK"/>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Zástupný symbol obrazu snímky 1"/>
          <p:cNvSpPr>
            <a:spLocks noGrp="1" noRot="1" noChangeAspect="1"/>
          </p:cNvSpPr>
          <p:nvPr>
            <p:ph type="sldImg"/>
          </p:nvPr>
        </p:nvSpPr>
        <p:spPr bwMode="auto">
          <a:noFill/>
          <a:ln>
            <a:solidFill>
              <a:srgbClr val="000000"/>
            </a:solidFill>
            <a:miter lim="800000"/>
            <a:headEnd/>
            <a:tailEnd/>
          </a:ln>
        </p:spPr>
      </p:sp>
      <p:sp>
        <p:nvSpPr>
          <p:cNvPr id="24578" name="Zástupný symbol poznámok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sk-SK"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á snímka">
    <p:spTree>
      <p:nvGrpSpPr>
        <p:cNvPr id="1" name=""/>
        <p:cNvGrpSpPr/>
        <p:nvPr/>
      </p:nvGrpSpPr>
      <p:grpSpPr>
        <a:xfrm>
          <a:off x="0" y="0"/>
          <a:ext cx="0" cy="0"/>
          <a:chOff x="0" y="0"/>
          <a:chExt cx="0" cy="0"/>
        </a:xfrm>
      </p:grpSpPr>
      <p:sp>
        <p:nvSpPr>
          <p:cNvPr id="2" name="Nadpis 1"/>
          <p:cNvSpPr>
            <a:spLocks noGrp="1"/>
          </p:cNvSpPr>
          <p:nvPr>
            <p:ph type="ctrTitle"/>
          </p:nvPr>
        </p:nvSpPr>
        <p:spPr>
          <a:xfrm>
            <a:off x="685800" y="2130425"/>
            <a:ext cx="7772400" cy="1470025"/>
          </a:xfrm>
        </p:spPr>
        <p:txBody>
          <a:bodyPr/>
          <a:lstStyle/>
          <a:p>
            <a:r>
              <a:rPr lang="sk-SK" smtClean="0"/>
              <a:t>Upravte štýly predlohy textu</a:t>
            </a:r>
            <a:endParaRPr lang="sk-SK"/>
          </a:p>
        </p:txBody>
      </p:sp>
      <p:sp>
        <p:nvSpPr>
          <p:cNvPr id="3" name="Podnadpis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k-SK" smtClean="0"/>
              <a:t>Upravte štýl predlohy podnadpisov</a:t>
            </a:r>
            <a:endParaRPr lang="sk-SK"/>
          </a:p>
        </p:txBody>
      </p:sp>
      <p:sp>
        <p:nvSpPr>
          <p:cNvPr id="4" name="Zástupný symbol dátumu 3"/>
          <p:cNvSpPr>
            <a:spLocks noGrp="1"/>
          </p:cNvSpPr>
          <p:nvPr>
            <p:ph type="dt" sz="half" idx="10"/>
          </p:nvPr>
        </p:nvSpPr>
        <p:spPr/>
        <p:txBody>
          <a:bodyPr/>
          <a:lstStyle>
            <a:lvl1pPr>
              <a:defRPr/>
            </a:lvl1pPr>
          </a:lstStyle>
          <a:p>
            <a:pPr>
              <a:defRPr/>
            </a:pPr>
            <a:fld id="{8E8DA479-8642-4E63-B8D0-5C47E1BD13C2}" type="datetime1">
              <a:rPr lang="sk-SK"/>
              <a:pPr>
                <a:defRPr/>
              </a:pPr>
              <a:t>4. 10. 2014</a:t>
            </a:fld>
            <a:endParaRPr lang="sk-SK"/>
          </a:p>
        </p:txBody>
      </p:sp>
      <p:sp>
        <p:nvSpPr>
          <p:cNvPr id="5" name="Zástupný symbol päty 4"/>
          <p:cNvSpPr>
            <a:spLocks noGrp="1"/>
          </p:cNvSpPr>
          <p:nvPr>
            <p:ph type="ftr" sz="quarter" idx="11"/>
          </p:nvPr>
        </p:nvSpPr>
        <p:spPr/>
        <p:txBody>
          <a:bodyPr/>
          <a:lstStyle>
            <a:lvl1pPr>
              <a:defRPr/>
            </a:lvl1pPr>
          </a:lstStyle>
          <a:p>
            <a:pPr>
              <a:defRPr/>
            </a:pPr>
            <a:endParaRPr lang="sk-SK"/>
          </a:p>
        </p:txBody>
      </p:sp>
      <p:sp>
        <p:nvSpPr>
          <p:cNvPr id="6" name="Zástupný symbol čísla snímky 5"/>
          <p:cNvSpPr>
            <a:spLocks noGrp="1"/>
          </p:cNvSpPr>
          <p:nvPr>
            <p:ph type="sldNum" sz="quarter" idx="12"/>
          </p:nvPr>
        </p:nvSpPr>
        <p:spPr/>
        <p:txBody>
          <a:bodyPr/>
          <a:lstStyle>
            <a:lvl1pPr>
              <a:defRPr/>
            </a:lvl1pPr>
          </a:lstStyle>
          <a:p>
            <a:pPr>
              <a:defRPr/>
            </a:pPr>
            <a:fld id="{5DA98E5A-9010-41FD-9233-815EB5520E6E}" type="slidenum">
              <a:rPr lang="sk-SK"/>
              <a:pPr>
                <a:defRPr/>
              </a:pPr>
              <a:t>‹#›</a:t>
            </a:fld>
            <a:endParaRPr lang="sk-SK"/>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z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smtClean="0"/>
              <a:t>Upravte štýly predlohy textu</a:t>
            </a:r>
            <a:endParaRPr lang="sk-SK"/>
          </a:p>
        </p:txBody>
      </p:sp>
      <p:sp>
        <p:nvSpPr>
          <p:cNvPr id="3" name="Zástupný symbol zvislého textu 2"/>
          <p:cNvSpPr>
            <a:spLocks noGrp="1"/>
          </p:cNvSpPr>
          <p:nvPr>
            <p:ph type="body" orient="vert" idx="1"/>
          </p:nvPr>
        </p:nvSpPr>
        <p:spPr/>
        <p:txBody>
          <a:bodyPr vert="eaVert"/>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4" name="Zástupný symbol dátumu 3"/>
          <p:cNvSpPr>
            <a:spLocks noGrp="1"/>
          </p:cNvSpPr>
          <p:nvPr>
            <p:ph type="dt" sz="half" idx="10"/>
          </p:nvPr>
        </p:nvSpPr>
        <p:spPr/>
        <p:txBody>
          <a:bodyPr/>
          <a:lstStyle>
            <a:lvl1pPr>
              <a:defRPr/>
            </a:lvl1pPr>
          </a:lstStyle>
          <a:p>
            <a:pPr>
              <a:defRPr/>
            </a:pPr>
            <a:fld id="{8BDD8792-C717-4B37-8427-2F06F28DB9F7}" type="datetime1">
              <a:rPr lang="sk-SK"/>
              <a:pPr>
                <a:defRPr/>
              </a:pPr>
              <a:t>4. 10. 2014</a:t>
            </a:fld>
            <a:endParaRPr lang="sk-SK"/>
          </a:p>
        </p:txBody>
      </p:sp>
      <p:sp>
        <p:nvSpPr>
          <p:cNvPr id="5" name="Zástupný symbol päty 4"/>
          <p:cNvSpPr>
            <a:spLocks noGrp="1"/>
          </p:cNvSpPr>
          <p:nvPr>
            <p:ph type="ftr" sz="quarter" idx="11"/>
          </p:nvPr>
        </p:nvSpPr>
        <p:spPr/>
        <p:txBody>
          <a:bodyPr/>
          <a:lstStyle>
            <a:lvl1pPr>
              <a:defRPr/>
            </a:lvl1pPr>
          </a:lstStyle>
          <a:p>
            <a:pPr>
              <a:defRPr/>
            </a:pPr>
            <a:endParaRPr lang="sk-SK"/>
          </a:p>
        </p:txBody>
      </p:sp>
      <p:sp>
        <p:nvSpPr>
          <p:cNvPr id="6" name="Zástupný symbol čísla snímky 5"/>
          <p:cNvSpPr>
            <a:spLocks noGrp="1"/>
          </p:cNvSpPr>
          <p:nvPr>
            <p:ph type="sldNum" sz="quarter" idx="12"/>
          </p:nvPr>
        </p:nvSpPr>
        <p:spPr/>
        <p:txBody>
          <a:bodyPr/>
          <a:lstStyle>
            <a:lvl1pPr>
              <a:defRPr/>
            </a:lvl1pPr>
          </a:lstStyle>
          <a:p>
            <a:pPr>
              <a:defRPr/>
            </a:pPr>
            <a:fld id="{41D38167-DEE8-4FBB-92D5-BB987BBD40EE}" type="slidenum">
              <a:rPr lang="sk-SK"/>
              <a:pPr>
                <a:defRPr/>
              </a:pPr>
              <a:t>‹#›</a:t>
            </a:fld>
            <a:endParaRPr lang="sk-SK"/>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Zvislý nadpis a text">
    <p:spTree>
      <p:nvGrpSpPr>
        <p:cNvPr id="1" name=""/>
        <p:cNvGrpSpPr/>
        <p:nvPr/>
      </p:nvGrpSpPr>
      <p:grpSpPr>
        <a:xfrm>
          <a:off x="0" y="0"/>
          <a:ext cx="0" cy="0"/>
          <a:chOff x="0" y="0"/>
          <a:chExt cx="0" cy="0"/>
        </a:xfrm>
      </p:grpSpPr>
      <p:sp>
        <p:nvSpPr>
          <p:cNvPr id="2" name="Zvislý nadpis 1"/>
          <p:cNvSpPr>
            <a:spLocks noGrp="1"/>
          </p:cNvSpPr>
          <p:nvPr>
            <p:ph type="title" orient="vert"/>
          </p:nvPr>
        </p:nvSpPr>
        <p:spPr>
          <a:xfrm>
            <a:off x="6629400" y="274638"/>
            <a:ext cx="2057400" cy="5851525"/>
          </a:xfrm>
        </p:spPr>
        <p:txBody>
          <a:bodyPr vert="eaVert"/>
          <a:lstStyle/>
          <a:p>
            <a:r>
              <a:rPr lang="sk-SK" smtClean="0"/>
              <a:t>Upravte štýly predlohy textu</a:t>
            </a:r>
            <a:endParaRPr lang="sk-SK"/>
          </a:p>
        </p:txBody>
      </p:sp>
      <p:sp>
        <p:nvSpPr>
          <p:cNvPr id="3" name="Zástupný symbol zvislého textu 2"/>
          <p:cNvSpPr>
            <a:spLocks noGrp="1"/>
          </p:cNvSpPr>
          <p:nvPr>
            <p:ph type="body" orient="vert" idx="1"/>
          </p:nvPr>
        </p:nvSpPr>
        <p:spPr>
          <a:xfrm>
            <a:off x="457200" y="274638"/>
            <a:ext cx="6019800" cy="5851525"/>
          </a:xfrm>
        </p:spPr>
        <p:txBody>
          <a:bodyPr vert="eaVert"/>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4" name="Zástupný symbol dátumu 3"/>
          <p:cNvSpPr>
            <a:spLocks noGrp="1"/>
          </p:cNvSpPr>
          <p:nvPr>
            <p:ph type="dt" sz="half" idx="10"/>
          </p:nvPr>
        </p:nvSpPr>
        <p:spPr/>
        <p:txBody>
          <a:bodyPr/>
          <a:lstStyle>
            <a:lvl1pPr>
              <a:defRPr/>
            </a:lvl1pPr>
          </a:lstStyle>
          <a:p>
            <a:pPr>
              <a:defRPr/>
            </a:pPr>
            <a:fld id="{4F688127-BA0B-4B72-97D5-D0882B13990F}" type="datetime1">
              <a:rPr lang="sk-SK"/>
              <a:pPr>
                <a:defRPr/>
              </a:pPr>
              <a:t>4. 10. 2014</a:t>
            </a:fld>
            <a:endParaRPr lang="sk-SK"/>
          </a:p>
        </p:txBody>
      </p:sp>
      <p:sp>
        <p:nvSpPr>
          <p:cNvPr id="5" name="Zástupný symbol päty 4"/>
          <p:cNvSpPr>
            <a:spLocks noGrp="1"/>
          </p:cNvSpPr>
          <p:nvPr>
            <p:ph type="ftr" sz="quarter" idx="11"/>
          </p:nvPr>
        </p:nvSpPr>
        <p:spPr/>
        <p:txBody>
          <a:bodyPr/>
          <a:lstStyle>
            <a:lvl1pPr>
              <a:defRPr/>
            </a:lvl1pPr>
          </a:lstStyle>
          <a:p>
            <a:pPr>
              <a:defRPr/>
            </a:pPr>
            <a:endParaRPr lang="sk-SK"/>
          </a:p>
        </p:txBody>
      </p:sp>
      <p:sp>
        <p:nvSpPr>
          <p:cNvPr id="6" name="Zástupný symbol čísla snímky 5"/>
          <p:cNvSpPr>
            <a:spLocks noGrp="1"/>
          </p:cNvSpPr>
          <p:nvPr>
            <p:ph type="sldNum" sz="quarter" idx="12"/>
          </p:nvPr>
        </p:nvSpPr>
        <p:spPr/>
        <p:txBody>
          <a:bodyPr/>
          <a:lstStyle>
            <a:lvl1pPr>
              <a:defRPr/>
            </a:lvl1pPr>
          </a:lstStyle>
          <a:p>
            <a:pPr>
              <a:defRPr/>
            </a:pPr>
            <a:fld id="{69EA36D8-22F7-4F21-9527-F3D65209391B}" type="slidenum">
              <a:rPr lang="sk-SK"/>
              <a:pPr>
                <a:defRPr/>
              </a:pPr>
              <a:t>‹#›</a:t>
            </a:fld>
            <a:endParaRPr lang="sk-SK"/>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smtClean="0"/>
              <a:t>Upravte štýly predlohy textu</a:t>
            </a:r>
            <a:endParaRPr lang="sk-SK"/>
          </a:p>
        </p:txBody>
      </p:sp>
      <p:sp>
        <p:nvSpPr>
          <p:cNvPr id="3" name="Zástupný symbol obsahu 2"/>
          <p:cNvSpPr>
            <a:spLocks noGrp="1"/>
          </p:cNvSpPr>
          <p:nvPr>
            <p:ph idx="1"/>
          </p:nvPr>
        </p:nvSpPr>
        <p:spPr/>
        <p:txBody>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4" name="Zástupný symbol dátumu 3"/>
          <p:cNvSpPr>
            <a:spLocks noGrp="1"/>
          </p:cNvSpPr>
          <p:nvPr>
            <p:ph type="dt" sz="half" idx="10"/>
          </p:nvPr>
        </p:nvSpPr>
        <p:spPr/>
        <p:txBody>
          <a:bodyPr/>
          <a:lstStyle>
            <a:lvl1pPr>
              <a:defRPr/>
            </a:lvl1pPr>
          </a:lstStyle>
          <a:p>
            <a:pPr>
              <a:defRPr/>
            </a:pPr>
            <a:fld id="{08A11C0A-4EA3-419C-9930-FEBFBE50974D}" type="datetime1">
              <a:rPr lang="sk-SK"/>
              <a:pPr>
                <a:defRPr/>
              </a:pPr>
              <a:t>4. 10. 2014</a:t>
            </a:fld>
            <a:endParaRPr lang="sk-SK"/>
          </a:p>
        </p:txBody>
      </p:sp>
      <p:sp>
        <p:nvSpPr>
          <p:cNvPr id="5" name="Zástupný symbol päty 4"/>
          <p:cNvSpPr>
            <a:spLocks noGrp="1"/>
          </p:cNvSpPr>
          <p:nvPr>
            <p:ph type="ftr" sz="quarter" idx="11"/>
          </p:nvPr>
        </p:nvSpPr>
        <p:spPr/>
        <p:txBody>
          <a:bodyPr/>
          <a:lstStyle>
            <a:lvl1pPr>
              <a:defRPr/>
            </a:lvl1pPr>
          </a:lstStyle>
          <a:p>
            <a:pPr>
              <a:defRPr/>
            </a:pPr>
            <a:endParaRPr lang="sk-SK"/>
          </a:p>
        </p:txBody>
      </p:sp>
      <p:sp>
        <p:nvSpPr>
          <p:cNvPr id="6" name="Zástupný symbol čísla snímky 5"/>
          <p:cNvSpPr>
            <a:spLocks noGrp="1"/>
          </p:cNvSpPr>
          <p:nvPr>
            <p:ph type="sldNum" sz="quarter" idx="12"/>
          </p:nvPr>
        </p:nvSpPr>
        <p:spPr/>
        <p:txBody>
          <a:bodyPr/>
          <a:lstStyle>
            <a:lvl1pPr>
              <a:defRPr/>
            </a:lvl1pPr>
          </a:lstStyle>
          <a:p>
            <a:pPr>
              <a:defRPr/>
            </a:pPr>
            <a:fld id="{20D17390-F746-48CB-88D7-C7747E6171A9}" type="slidenum">
              <a:rPr lang="sk-SK"/>
              <a:pPr>
                <a:defRPr/>
              </a:pPr>
              <a:t>‹#›</a:t>
            </a:fld>
            <a:endParaRPr lang="sk-SK"/>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Hlavička sekcie">
    <p:spTree>
      <p:nvGrpSpPr>
        <p:cNvPr id="1" name=""/>
        <p:cNvGrpSpPr/>
        <p:nvPr/>
      </p:nvGrpSpPr>
      <p:grpSpPr>
        <a:xfrm>
          <a:off x="0" y="0"/>
          <a:ext cx="0" cy="0"/>
          <a:chOff x="0" y="0"/>
          <a:chExt cx="0" cy="0"/>
        </a:xfrm>
      </p:grpSpPr>
      <p:sp>
        <p:nvSpPr>
          <p:cNvPr id="2" name="Nadpis 1"/>
          <p:cNvSpPr>
            <a:spLocks noGrp="1"/>
          </p:cNvSpPr>
          <p:nvPr>
            <p:ph type="title"/>
          </p:nvPr>
        </p:nvSpPr>
        <p:spPr>
          <a:xfrm>
            <a:off x="722313" y="4406900"/>
            <a:ext cx="7772400" cy="1362075"/>
          </a:xfrm>
        </p:spPr>
        <p:txBody>
          <a:bodyPr anchor="t"/>
          <a:lstStyle>
            <a:lvl1pPr algn="l">
              <a:defRPr sz="4000" b="1" cap="all"/>
            </a:lvl1pPr>
          </a:lstStyle>
          <a:p>
            <a:r>
              <a:rPr lang="sk-SK" smtClean="0"/>
              <a:t>Upravte štýly predlohy textu</a:t>
            </a:r>
            <a:endParaRPr lang="sk-SK"/>
          </a:p>
        </p:txBody>
      </p:sp>
      <p:sp>
        <p:nvSpPr>
          <p:cNvPr id="3" name="Zástupný symbol tex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k-SK" smtClean="0"/>
              <a:t>Upravte štýl predlohy textu.</a:t>
            </a:r>
          </a:p>
        </p:txBody>
      </p:sp>
      <p:sp>
        <p:nvSpPr>
          <p:cNvPr id="4" name="Zástupný symbol dátumu 3"/>
          <p:cNvSpPr>
            <a:spLocks noGrp="1"/>
          </p:cNvSpPr>
          <p:nvPr>
            <p:ph type="dt" sz="half" idx="10"/>
          </p:nvPr>
        </p:nvSpPr>
        <p:spPr/>
        <p:txBody>
          <a:bodyPr/>
          <a:lstStyle>
            <a:lvl1pPr>
              <a:defRPr/>
            </a:lvl1pPr>
          </a:lstStyle>
          <a:p>
            <a:pPr>
              <a:defRPr/>
            </a:pPr>
            <a:fld id="{A8000CF6-A9AF-40D6-8A54-7369F8E033B3}" type="datetime1">
              <a:rPr lang="sk-SK"/>
              <a:pPr>
                <a:defRPr/>
              </a:pPr>
              <a:t>4. 10. 2014</a:t>
            </a:fld>
            <a:endParaRPr lang="sk-SK"/>
          </a:p>
        </p:txBody>
      </p:sp>
      <p:sp>
        <p:nvSpPr>
          <p:cNvPr id="5" name="Zástupný symbol päty 4"/>
          <p:cNvSpPr>
            <a:spLocks noGrp="1"/>
          </p:cNvSpPr>
          <p:nvPr>
            <p:ph type="ftr" sz="quarter" idx="11"/>
          </p:nvPr>
        </p:nvSpPr>
        <p:spPr/>
        <p:txBody>
          <a:bodyPr/>
          <a:lstStyle>
            <a:lvl1pPr>
              <a:defRPr/>
            </a:lvl1pPr>
          </a:lstStyle>
          <a:p>
            <a:pPr>
              <a:defRPr/>
            </a:pPr>
            <a:endParaRPr lang="sk-SK"/>
          </a:p>
        </p:txBody>
      </p:sp>
      <p:sp>
        <p:nvSpPr>
          <p:cNvPr id="6" name="Zástupný symbol čísla snímky 5"/>
          <p:cNvSpPr>
            <a:spLocks noGrp="1"/>
          </p:cNvSpPr>
          <p:nvPr>
            <p:ph type="sldNum" sz="quarter" idx="12"/>
          </p:nvPr>
        </p:nvSpPr>
        <p:spPr/>
        <p:txBody>
          <a:bodyPr/>
          <a:lstStyle>
            <a:lvl1pPr>
              <a:defRPr/>
            </a:lvl1pPr>
          </a:lstStyle>
          <a:p>
            <a:pPr>
              <a:defRPr/>
            </a:pPr>
            <a:fld id="{AD0D76A9-570C-473A-952D-E1AF65CD8A3E}" type="slidenum">
              <a:rPr lang="sk-SK"/>
              <a:pPr>
                <a:defRPr/>
              </a:pPr>
              <a:t>‹#›</a:t>
            </a:fld>
            <a:endParaRPr lang="sk-SK"/>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smtClean="0"/>
              <a:t>Upravte štýly predlohy textu</a:t>
            </a:r>
            <a:endParaRPr lang="sk-SK"/>
          </a:p>
        </p:txBody>
      </p:sp>
      <p:sp>
        <p:nvSpPr>
          <p:cNvPr id="3" name="Zástupný symbol obsah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4" name="Zástupný symbol obsah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5" name="Zástupný symbol dátumu 3"/>
          <p:cNvSpPr>
            <a:spLocks noGrp="1"/>
          </p:cNvSpPr>
          <p:nvPr>
            <p:ph type="dt" sz="half" idx="10"/>
          </p:nvPr>
        </p:nvSpPr>
        <p:spPr/>
        <p:txBody>
          <a:bodyPr/>
          <a:lstStyle>
            <a:lvl1pPr>
              <a:defRPr/>
            </a:lvl1pPr>
          </a:lstStyle>
          <a:p>
            <a:pPr>
              <a:defRPr/>
            </a:pPr>
            <a:fld id="{A726DD82-32BC-475C-AEED-1AC27F744316}" type="datetime1">
              <a:rPr lang="sk-SK"/>
              <a:pPr>
                <a:defRPr/>
              </a:pPr>
              <a:t>4. 10. 2014</a:t>
            </a:fld>
            <a:endParaRPr lang="sk-SK"/>
          </a:p>
        </p:txBody>
      </p:sp>
      <p:sp>
        <p:nvSpPr>
          <p:cNvPr id="6" name="Zástupný symbol päty 4"/>
          <p:cNvSpPr>
            <a:spLocks noGrp="1"/>
          </p:cNvSpPr>
          <p:nvPr>
            <p:ph type="ftr" sz="quarter" idx="11"/>
          </p:nvPr>
        </p:nvSpPr>
        <p:spPr/>
        <p:txBody>
          <a:bodyPr/>
          <a:lstStyle>
            <a:lvl1pPr>
              <a:defRPr/>
            </a:lvl1pPr>
          </a:lstStyle>
          <a:p>
            <a:pPr>
              <a:defRPr/>
            </a:pPr>
            <a:endParaRPr lang="sk-SK"/>
          </a:p>
        </p:txBody>
      </p:sp>
      <p:sp>
        <p:nvSpPr>
          <p:cNvPr id="7" name="Zástupný symbol čísla snímky 5"/>
          <p:cNvSpPr>
            <a:spLocks noGrp="1"/>
          </p:cNvSpPr>
          <p:nvPr>
            <p:ph type="sldNum" sz="quarter" idx="12"/>
          </p:nvPr>
        </p:nvSpPr>
        <p:spPr/>
        <p:txBody>
          <a:bodyPr/>
          <a:lstStyle>
            <a:lvl1pPr>
              <a:defRPr/>
            </a:lvl1pPr>
          </a:lstStyle>
          <a:p>
            <a:pPr>
              <a:defRPr/>
            </a:pPr>
            <a:fld id="{5C9DDD04-EF9C-47EA-8BF9-14093EADEE5E}" type="slidenum">
              <a:rPr lang="sk-SK"/>
              <a:pPr>
                <a:defRPr/>
              </a:pPr>
              <a:t>‹#›</a:t>
            </a:fld>
            <a:endParaRPr lang="sk-SK"/>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anie">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lvl1pPr>
              <a:defRPr/>
            </a:lvl1pPr>
          </a:lstStyle>
          <a:p>
            <a:r>
              <a:rPr lang="sk-SK" smtClean="0"/>
              <a:t>Upravte štýly predlohy textu</a:t>
            </a:r>
            <a:endParaRPr lang="sk-SK"/>
          </a:p>
        </p:txBody>
      </p:sp>
      <p:sp>
        <p:nvSpPr>
          <p:cNvPr id="3" name="Zástupný symbol tex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Upravte štýl predlohy textu.</a:t>
            </a:r>
          </a:p>
        </p:txBody>
      </p:sp>
      <p:sp>
        <p:nvSpPr>
          <p:cNvPr id="4" name="Zástupný symbol obsah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5" name="Zástupný symbol tex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Upravte štýl predlohy textu.</a:t>
            </a:r>
          </a:p>
        </p:txBody>
      </p:sp>
      <p:sp>
        <p:nvSpPr>
          <p:cNvPr id="6" name="Zástupný symbol obsah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7" name="Zástupný symbol dátumu 3"/>
          <p:cNvSpPr>
            <a:spLocks noGrp="1"/>
          </p:cNvSpPr>
          <p:nvPr>
            <p:ph type="dt" sz="half" idx="10"/>
          </p:nvPr>
        </p:nvSpPr>
        <p:spPr/>
        <p:txBody>
          <a:bodyPr/>
          <a:lstStyle>
            <a:lvl1pPr>
              <a:defRPr/>
            </a:lvl1pPr>
          </a:lstStyle>
          <a:p>
            <a:pPr>
              <a:defRPr/>
            </a:pPr>
            <a:fld id="{EDC1CC89-6C84-4555-9022-1DDBC21A0DE9}" type="datetime1">
              <a:rPr lang="sk-SK"/>
              <a:pPr>
                <a:defRPr/>
              </a:pPr>
              <a:t>4. 10. 2014</a:t>
            </a:fld>
            <a:endParaRPr lang="sk-SK"/>
          </a:p>
        </p:txBody>
      </p:sp>
      <p:sp>
        <p:nvSpPr>
          <p:cNvPr id="8" name="Zástupný symbol päty 4"/>
          <p:cNvSpPr>
            <a:spLocks noGrp="1"/>
          </p:cNvSpPr>
          <p:nvPr>
            <p:ph type="ftr" sz="quarter" idx="11"/>
          </p:nvPr>
        </p:nvSpPr>
        <p:spPr/>
        <p:txBody>
          <a:bodyPr/>
          <a:lstStyle>
            <a:lvl1pPr>
              <a:defRPr/>
            </a:lvl1pPr>
          </a:lstStyle>
          <a:p>
            <a:pPr>
              <a:defRPr/>
            </a:pPr>
            <a:endParaRPr lang="sk-SK"/>
          </a:p>
        </p:txBody>
      </p:sp>
      <p:sp>
        <p:nvSpPr>
          <p:cNvPr id="9" name="Zástupný symbol čísla snímky 5"/>
          <p:cNvSpPr>
            <a:spLocks noGrp="1"/>
          </p:cNvSpPr>
          <p:nvPr>
            <p:ph type="sldNum" sz="quarter" idx="12"/>
          </p:nvPr>
        </p:nvSpPr>
        <p:spPr/>
        <p:txBody>
          <a:bodyPr/>
          <a:lstStyle>
            <a:lvl1pPr>
              <a:defRPr/>
            </a:lvl1pPr>
          </a:lstStyle>
          <a:p>
            <a:pPr>
              <a:defRPr/>
            </a:pPr>
            <a:fld id="{59B16A79-9D35-4D58-8DDE-F86BE861CF4C}" type="slidenum">
              <a:rPr lang="sk-SK"/>
              <a:pPr>
                <a:defRPr/>
              </a:pPr>
              <a:t>‹#›</a:t>
            </a:fld>
            <a:endParaRPr lang="sk-SK"/>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Len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smtClean="0"/>
              <a:t>Upravte štýly predlohy textu</a:t>
            </a:r>
            <a:endParaRPr lang="sk-SK"/>
          </a:p>
        </p:txBody>
      </p:sp>
      <p:sp>
        <p:nvSpPr>
          <p:cNvPr id="3" name="Zástupný symbol dátumu 3"/>
          <p:cNvSpPr>
            <a:spLocks noGrp="1"/>
          </p:cNvSpPr>
          <p:nvPr>
            <p:ph type="dt" sz="half" idx="10"/>
          </p:nvPr>
        </p:nvSpPr>
        <p:spPr/>
        <p:txBody>
          <a:bodyPr/>
          <a:lstStyle>
            <a:lvl1pPr>
              <a:defRPr/>
            </a:lvl1pPr>
          </a:lstStyle>
          <a:p>
            <a:pPr>
              <a:defRPr/>
            </a:pPr>
            <a:fld id="{B78BB180-0591-4EE5-8787-09A1FB3C7414}" type="datetime1">
              <a:rPr lang="sk-SK"/>
              <a:pPr>
                <a:defRPr/>
              </a:pPr>
              <a:t>4. 10. 2014</a:t>
            </a:fld>
            <a:endParaRPr lang="sk-SK"/>
          </a:p>
        </p:txBody>
      </p:sp>
      <p:sp>
        <p:nvSpPr>
          <p:cNvPr id="4" name="Zástupný symbol päty 4"/>
          <p:cNvSpPr>
            <a:spLocks noGrp="1"/>
          </p:cNvSpPr>
          <p:nvPr>
            <p:ph type="ftr" sz="quarter" idx="11"/>
          </p:nvPr>
        </p:nvSpPr>
        <p:spPr/>
        <p:txBody>
          <a:bodyPr/>
          <a:lstStyle>
            <a:lvl1pPr>
              <a:defRPr/>
            </a:lvl1pPr>
          </a:lstStyle>
          <a:p>
            <a:pPr>
              <a:defRPr/>
            </a:pPr>
            <a:endParaRPr lang="sk-SK"/>
          </a:p>
        </p:txBody>
      </p:sp>
      <p:sp>
        <p:nvSpPr>
          <p:cNvPr id="5" name="Zástupný symbol čísla snímky 5"/>
          <p:cNvSpPr>
            <a:spLocks noGrp="1"/>
          </p:cNvSpPr>
          <p:nvPr>
            <p:ph type="sldNum" sz="quarter" idx="12"/>
          </p:nvPr>
        </p:nvSpPr>
        <p:spPr/>
        <p:txBody>
          <a:bodyPr/>
          <a:lstStyle>
            <a:lvl1pPr>
              <a:defRPr/>
            </a:lvl1pPr>
          </a:lstStyle>
          <a:p>
            <a:pPr>
              <a:defRPr/>
            </a:pPr>
            <a:fld id="{C1EA0AF8-54D8-4B06-A285-7912B6F46319}" type="slidenum">
              <a:rPr lang="sk-SK"/>
              <a:pPr>
                <a:defRPr/>
              </a:pPr>
              <a:t>‹#›</a:t>
            </a:fld>
            <a:endParaRPr lang="sk-SK"/>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a">
    <p:spTree>
      <p:nvGrpSpPr>
        <p:cNvPr id="1" name=""/>
        <p:cNvGrpSpPr/>
        <p:nvPr/>
      </p:nvGrpSpPr>
      <p:grpSpPr>
        <a:xfrm>
          <a:off x="0" y="0"/>
          <a:ext cx="0" cy="0"/>
          <a:chOff x="0" y="0"/>
          <a:chExt cx="0" cy="0"/>
        </a:xfrm>
      </p:grpSpPr>
      <p:sp>
        <p:nvSpPr>
          <p:cNvPr id="2" name="Zástupný symbol dátumu 3"/>
          <p:cNvSpPr>
            <a:spLocks noGrp="1"/>
          </p:cNvSpPr>
          <p:nvPr>
            <p:ph type="dt" sz="half" idx="10"/>
          </p:nvPr>
        </p:nvSpPr>
        <p:spPr/>
        <p:txBody>
          <a:bodyPr/>
          <a:lstStyle>
            <a:lvl1pPr>
              <a:defRPr/>
            </a:lvl1pPr>
          </a:lstStyle>
          <a:p>
            <a:pPr>
              <a:defRPr/>
            </a:pPr>
            <a:fld id="{60BB2EA4-C802-4B66-B7C6-8FA441212ABE}" type="datetime1">
              <a:rPr lang="sk-SK"/>
              <a:pPr>
                <a:defRPr/>
              </a:pPr>
              <a:t>4. 10. 2014</a:t>
            </a:fld>
            <a:endParaRPr lang="sk-SK"/>
          </a:p>
        </p:txBody>
      </p:sp>
      <p:sp>
        <p:nvSpPr>
          <p:cNvPr id="3" name="Zástupný symbol päty 4"/>
          <p:cNvSpPr>
            <a:spLocks noGrp="1"/>
          </p:cNvSpPr>
          <p:nvPr>
            <p:ph type="ftr" sz="quarter" idx="11"/>
          </p:nvPr>
        </p:nvSpPr>
        <p:spPr/>
        <p:txBody>
          <a:bodyPr/>
          <a:lstStyle>
            <a:lvl1pPr>
              <a:defRPr/>
            </a:lvl1pPr>
          </a:lstStyle>
          <a:p>
            <a:pPr>
              <a:defRPr/>
            </a:pPr>
            <a:endParaRPr lang="sk-SK"/>
          </a:p>
        </p:txBody>
      </p:sp>
      <p:sp>
        <p:nvSpPr>
          <p:cNvPr id="4" name="Zástupný symbol čísla snímky 5"/>
          <p:cNvSpPr>
            <a:spLocks noGrp="1"/>
          </p:cNvSpPr>
          <p:nvPr>
            <p:ph type="sldNum" sz="quarter" idx="12"/>
          </p:nvPr>
        </p:nvSpPr>
        <p:spPr/>
        <p:txBody>
          <a:bodyPr/>
          <a:lstStyle>
            <a:lvl1pPr>
              <a:defRPr/>
            </a:lvl1pPr>
          </a:lstStyle>
          <a:p>
            <a:pPr>
              <a:defRPr/>
            </a:pPr>
            <a:fld id="{7B568B97-3458-4EA3-A07A-110E96CA7332}" type="slidenum">
              <a:rPr lang="sk-SK"/>
              <a:pPr>
                <a:defRPr/>
              </a:pPr>
              <a:t>‹#›</a:t>
            </a:fld>
            <a:endParaRPr lang="sk-SK"/>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popisom">
    <p:spTree>
      <p:nvGrpSpPr>
        <p:cNvPr id="1" name=""/>
        <p:cNvGrpSpPr/>
        <p:nvPr/>
      </p:nvGrpSpPr>
      <p:grpSpPr>
        <a:xfrm>
          <a:off x="0" y="0"/>
          <a:ext cx="0" cy="0"/>
          <a:chOff x="0" y="0"/>
          <a:chExt cx="0" cy="0"/>
        </a:xfrm>
      </p:grpSpPr>
      <p:sp>
        <p:nvSpPr>
          <p:cNvPr id="2" name="Nadpis 1"/>
          <p:cNvSpPr>
            <a:spLocks noGrp="1"/>
          </p:cNvSpPr>
          <p:nvPr>
            <p:ph type="title"/>
          </p:nvPr>
        </p:nvSpPr>
        <p:spPr>
          <a:xfrm>
            <a:off x="457200" y="273050"/>
            <a:ext cx="3008313" cy="1162050"/>
          </a:xfrm>
        </p:spPr>
        <p:txBody>
          <a:bodyPr anchor="b"/>
          <a:lstStyle>
            <a:lvl1pPr algn="l">
              <a:defRPr sz="2000" b="1"/>
            </a:lvl1pPr>
          </a:lstStyle>
          <a:p>
            <a:r>
              <a:rPr lang="sk-SK" smtClean="0"/>
              <a:t>Upravte štýly predlohy textu</a:t>
            </a:r>
            <a:endParaRPr lang="sk-SK"/>
          </a:p>
        </p:txBody>
      </p:sp>
      <p:sp>
        <p:nvSpPr>
          <p:cNvPr id="3" name="Zástupný symbol obsah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4" name="Zástupný symbol tex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smtClean="0"/>
              <a:t>Upravte štýl predlohy textu.</a:t>
            </a:r>
          </a:p>
        </p:txBody>
      </p:sp>
      <p:sp>
        <p:nvSpPr>
          <p:cNvPr id="5" name="Zástupný symbol dátumu 3"/>
          <p:cNvSpPr>
            <a:spLocks noGrp="1"/>
          </p:cNvSpPr>
          <p:nvPr>
            <p:ph type="dt" sz="half" idx="10"/>
          </p:nvPr>
        </p:nvSpPr>
        <p:spPr/>
        <p:txBody>
          <a:bodyPr/>
          <a:lstStyle>
            <a:lvl1pPr>
              <a:defRPr/>
            </a:lvl1pPr>
          </a:lstStyle>
          <a:p>
            <a:pPr>
              <a:defRPr/>
            </a:pPr>
            <a:fld id="{1D576DD9-0ED4-451B-87C3-F04C4BBF758A}" type="datetime1">
              <a:rPr lang="sk-SK"/>
              <a:pPr>
                <a:defRPr/>
              </a:pPr>
              <a:t>4. 10. 2014</a:t>
            </a:fld>
            <a:endParaRPr lang="sk-SK"/>
          </a:p>
        </p:txBody>
      </p:sp>
      <p:sp>
        <p:nvSpPr>
          <p:cNvPr id="6" name="Zástupný symbol päty 4"/>
          <p:cNvSpPr>
            <a:spLocks noGrp="1"/>
          </p:cNvSpPr>
          <p:nvPr>
            <p:ph type="ftr" sz="quarter" idx="11"/>
          </p:nvPr>
        </p:nvSpPr>
        <p:spPr/>
        <p:txBody>
          <a:bodyPr/>
          <a:lstStyle>
            <a:lvl1pPr>
              <a:defRPr/>
            </a:lvl1pPr>
          </a:lstStyle>
          <a:p>
            <a:pPr>
              <a:defRPr/>
            </a:pPr>
            <a:endParaRPr lang="sk-SK"/>
          </a:p>
        </p:txBody>
      </p:sp>
      <p:sp>
        <p:nvSpPr>
          <p:cNvPr id="7" name="Zástupný symbol čísla snímky 5"/>
          <p:cNvSpPr>
            <a:spLocks noGrp="1"/>
          </p:cNvSpPr>
          <p:nvPr>
            <p:ph type="sldNum" sz="quarter" idx="12"/>
          </p:nvPr>
        </p:nvSpPr>
        <p:spPr/>
        <p:txBody>
          <a:bodyPr/>
          <a:lstStyle>
            <a:lvl1pPr>
              <a:defRPr/>
            </a:lvl1pPr>
          </a:lstStyle>
          <a:p>
            <a:pPr>
              <a:defRPr/>
            </a:pPr>
            <a:fld id="{40482FC0-B30C-4BA1-86BE-5A1C26A99A28}" type="slidenum">
              <a:rPr lang="sk-SK"/>
              <a:pPr>
                <a:defRPr/>
              </a:pPr>
              <a:t>‹#›</a:t>
            </a:fld>
            <a:endParaRPr lang="sk-SK"/>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ok s popisom">
    <p:spTree>
      <p:nvGrpSpPr>
        <p:cNvPr id="1" name=""/>
        <p:cNvGrpSpPr/>
        <p:nvPr/>
      </p:nvGrpSpPr>
      <p:grpSpPr>
        <a:xfrm>
          <a:off x="0" y="0"/>
          <a:ext cx="0" cy="0"/>
          <a:chOff x="0" y="0"/>
          <a:chExt cx="0" cy="0"/>
        </a:xfrm>
      </p:grpSpPr>
      <p:sp>
        <p:nvSpPr>
          <p:cNvPr id="2" name="Nadpis 1"/>
          <p:cNvSpPr>
            <a:spLocks noGrp="1"/>
          </p:cNvSpPr>
          <p:nvPr>
            <p:ph type="title"/>
          </p:nvPr>
        </p:nvSpPr>
        <p:spPr>
          <a:xfrm>
            <a:off x="1792288" y="4800600"/>
            <a:ext cx="5486400" cy="566738"/>
          </a:xfrm>
        </p:spPr>
        <p:txBody>
          <a:bodyPr anchor="b"/>
          <a:lstStyle>
            <a:lvl1pPr algn="l">
              <a:defRPr sz="2000" b="1"/>
            </a:lvl1pPr>
          </a:lstStyle>
          <a:p>
            <a:r>
              <a:rPr lang="sk-SK" smtClean="0"/>
              <a:t>Upravte štýly predlohy textu</a:t>
            </a:r>
            <a:endParaRPr lang="sk-SK"/>
          </a:p>
        </p:txBody>
      </p:sp>
      <p:sp>
        <p:nvSpPr>
          <p:cNvPr id="3" name="Zástupný symbol obrázka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k-SK" noProof="0"/>
          </a:p>
        </p:txBody>
      </p:sp>
      <p:sp>
        <p:nvSpPr>
          <p:cNvPr id="4" name="Zástupný symbol tex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smtClean="0"/>
              <a:t>Upravte štýl predlohy textu.</a:t>
            </a:r>
          </a:p>
        </p:txBody>
      </p:sp>
      <p:sp>
        <p:nvSpPr>
          <p:cNvPr id="5" name="Zástupný symbol dátumu 3"/>
          <p:cNvSpPr>
            <a:spLocks noGrp="1"/>
          </p:cNvSpPr>
          <p:nvPr>
            <p:ph type="dt" sz="half" idx="10"/>
          </p:nvPr>
        </p:nvSpPr>
        <p:spPr/>
        <p:txBody>
          <a:bodyPr/>
          <a:lstStyle>
            <a:lvl1pPr>
              <a:defRPr/>
            </a:lvl1pPr>
          </a:lstStyle>
          <a:p>
            <a:pPr>
              <a:defRPr/>
            </a:pPr>
            <a:fld id="{3199BC7F-C977-4B82-BF8B-DAF4EB97ECF2}" type="datetime1">
              <a:rPr lang="sk-SK"/>
              <a:pPr>
                <a:defRPr/>
              </a:pPr>
              <a:t>4. 10. 2014</a:t>
            </a:fld>
            <a:endParaRPr lang="sk-SK"/>
          </a:p>
        </p:txBody>
      </p:sp>
      <p:sp>
        <p:nvSpPr>
          <p:cNvPr id="6" name="Zástupný symbol päty 4"/>
          <p:cNvSpPr>
            <a:spLocks noGrp="1"/>
          </p:cNvSpPr>
          <p:nvPr>
            <p:ph type="ftr" sz="quarter" idx="11"/>
          </p:nvPr>
        </p:nvSpPr>
        <p:spPr/>
        <p:txBody>
          <a:bodyPr/>
          <a:lstStyle>
            <a:lvl1pPr>
              <a:defRPr/>
            </a:lvl1pPr>
          </a:lstStyle>
          <a:p>
            <a:pPr>
              <a:defRPr/>
            </a:pPr>
            <a:endParaRPr lang="sk-SK"/>
          </a:p>
        </p:txBody>
      </p:sp>
      <p:sp>
        <p:nvSpPr>
          <p:cNvPr id="7" name="Zástupný symbol čísla snímky 5"/>
          <p:cNvSpPr>
            <a:spLocks noGrp="1"/>
          </p:cNvSpPr>
          <p:nvPr>
            <p:ph type="sldNum" sz="quarter" idx="12"/>
          </p:nvPr>
        </p:nvSpPr>
        <p:spPr/>
        <p:txBody>
          <a:bodyPr/>
          <a:lstStyle>
            <a:lvl1pPr>
              <a:defRPr/>
            </a:lvl1pPr>
          </a:lstStyle>
          <a:p>
            <a:pPr>
              <a:defRPr/>
            </a:pPr>
            <a:fld id="{79CB1E8A-5695-44B2-ACF7-9D5F55DAAFB4}" type="slidenum">
              <a:rPr lang="sk-SK"/>
              <a:pPr>
                <a:defRPr/>
              </a:pPr>
              <a:t>‹#›</a:t>
            </a:fld>
            <a:endParaRPr lang="sk-SK"/>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Zástupný symbol nadpisu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sk-SK" smtClean="0"/>
              <a:t>Upravte štýly predlohy textu</a:t>
            </a:r>
          </a:p>
        </p:txBody>
      </p:sp>
      <p:sp>
        <p:nvSpPr>
          <p:cNvPr id="1027" name="Zástupný symbol textu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p>
        </p:txBody>
      </p:sp>
      <p:sp>
        <p:nvSpPr>
          <p:cNvPr id="4" name="Zástupný symbol dátum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3695707E-EA60-45DE-A6B9-8256584A0056}" type="datetime1">
              <a:rPr lang="sk-SK"/>
              <a:pPr>
                <a:defRPr/>
              </a:pPr>
              <a:t>4. 10. 2014</a:t>
            </a:fld>
            <a:endParaRPr lang="sk-SK"/>
          </a:p>
        </p:txBody>
      </p:sp>
      <p:sp>
        <p:nvSpPr>
          <p:cNvPr id="5" name="Zástupný symbol päty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sk-SK"/>
          </a:p>
        </p:txBody>
      </p:sp>
      <p:sp>
        <p:nvSpPr>
          <p:cNvPr id="6" name="Zástupný symbol čísla snímky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89365F52-5725-4980-85C6-B8DB928CF64B}" type="slidenum">
              <a:rPr lang="sk-SK"/>
              <a:pPr>
                <a:defRPr/>
              </a:pPr>
              <a:t>‹#›</a:t>
            </a:fld>
            <a:endParaRPr lang="sk-SK"/>
          </a:p>
        </p:txBody>
      </p:sp>
    </p:spTree>
  </p:cSld>
  <p:clrMap bg1="lt1" tx1="dk1" bg2="lt2" tx2="dk2" accent1="accent1" accent2="accent2" accent3="accent3" accent4="accent4" accent5="accent5" accent6="accent6" hlink="hlink" folHlink="folHlink"/>
  <p:sldLayoutIdLst>
    <p:sldLayoutId id="2147483851" r:id="rId1"/>
    <p:sldLayoutId id="2147483850" r:id="rId2"/>
    <p:sldLayoutId id="2147483849" r:id="rId3"/>
    <p:sldLayoutId id="2147483848" r:id="rId4"/>
    <p:sldLayoutId id="2147483847" r:id="rId5"/>
    <p:sldLayoutId id="2147483846" r:id="rId6"/>
    <p:sldLayoutId id="2147483845" r:id="rId7"/>
    <p:sldLayoutId id="2147483844" r:id="rId8"/>
    <p:sldLayoutId id="2147483843" r:id="rId9"/>
    <p:sldLayoutId id="2147483842" r:id="rId10"/>
    <p:sldLayoutId id="2147483841" r:id="rId11"/>
  </p:sldLayoutIdLst>
  <p:hf hdr="0" ftr="0" dt="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3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5.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5.pn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4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Obrázok 11" descr="podklad_slnko.pn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Nadpis 1"/>
          <p:cNvSpPr>
            <a:spLocks noGrp="1"/>
          </p:cNvSpPr>
          <p:nvPr/>
        </p:nvSpPr>
        <p:spPr>
          <a:xfrm>
            <a:off x="0" y="2492896"/>
            <a:ext cx="9144000" cy="214314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normAutofit fontScale="8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3600" b="1" dirty="0" smtClean="0">
                <a:solidFill>
                  <a:schemeClr val="accent1">
                    <a:lumMod val="50000"/>
                  </a:schemeClr>
                </a:solidFill>
              </a:rPr>
              <a:t>Špecifiká určovania</a:t>
            </a:r>
            <a:br>
              <a:rPr lang="sk-SK" sz="3600" b="1" dirty="0" smtClean="0">
                <a:solidFill>
                  <a:schemeClr val="accent1">
                    <a:lumMod val="50000"/>
                  </a:schemeClr>
                </a:solidFill>
              </a:rPr>
            </a:br>
            <a:r>
              <a:rPr lang="sk-SK" sz="3600" b="1" dirty="0" smtClean="0">
                <a:solidFill>
                  <a:schemeClr val="accent1">
                    <a:lumMod val="50000"/>
                  </a:schemeClr>
                </a:solidFill>
              </a:rPr>
              <a:t>kognitívnej úrovne podľa </a:t>
            </a:r>
            <a:r>
              <a:rPr lang="sk-SK" sz="3600" b="1" dirty="0" err="1" smtClean="0">
                <a:solidFill>
                  <a:schemeClr val="accent1">
                    <a:lumMod val="50000"/>
                  </a:schemeClr>
                </a:solidFill>
              </a:rPr>
              <a:t>Blooma</a:t>
            </a:r>
            <a:r>
              <a:rPr lang="sk-SK" sz="3600" b="1" dirty="0" smtClean="0">
                <a:solidFill>
                  <a:schemeClr val="accent1">
                    <a:lumMod val="50000"/>
                  </a:schemeClr>
                </a:solidFill>
              </a:rPr>
              <a:t/>
            </a:r>
            <a:br>
              <a:rPr lang="sk-SK" sz="3600" b="1" dirty="0" smtClean="0">
                <a:solidFill>
                  <a:schemeClr val="accent1">
                    <a:lumMod val="50000"/>
                  </a:schemeClr>
                </a:solidFill>
              </a:rPr>
            </a:br>
            <a:r>
              <a:rPr lang="sk-SK" sz="3600" b="1" dirty="0" smtClean="0">
                <a:solidFill>
                  <a:schemeClr val="accent1">
                    <a:lumMod val="50000"/>
                  </a:schemeClr>
                </a:solidFill>
              </a:rPr>
              <a:t>pre vzdelávaciu oblasť </a:t>
            </a:r>
          </a:p>
          <a:p>
            <a:pPr fontAlgn="auto">
              <a:spcAft>
                <a:spcPts val="0"/>
              </a:spcAft>
              <a:defRPr/>
            </a:pPr>
            <a:endParaRPr lang="sk-SK" sz="3600" b="1" dirty="0" smtClean="0">
              <a:solidFill>
                <a:srgbClr val="C00000"/>
              </a:solidFill>
            </a:endParaRPr>
          </a:p>
          <a:p>
            <a:pPr fontAlgn="auto">
              <a:spcAft>
                <a:spcPts val="0"/>
              </a:spcAft>
              <a:defRPr/>
            </a:pPr>
            <a:r>
              <a:rPr lang="sk-SK" sz="3600" b="1" dirty="0" smtClean="0">
                <a:solidFill>
                  <a:srgbClr val="C00000"/>
                </a:solidFill>
              </a:rPr>
              <a:t>Matematika a práca s informáciami</a:t>
            </a:r>
            <a:endParaRPr lang="sk-SK" sz="3600" dirty="0">
              <a:solidFill>
                <a:srgbClr val="C00000"/>
              </a:solidFill>
            </a:endParaRPr>
          </a:p>
        </p:txBody>
      </p:sp>
      <p:sp>
        <p:nvSpPr>
          <p:cNvPr id="6" name="Podnadpis 2"/>
          <p:cNvSpPr>
            <a:spLocks noGrp="1"/>
          </p:cNvSpPr>
          <p:nvPr/>
        </p:nvSpPr>
        <p:spPr>
          <a:xfrm>
            <a:off x="0" y="4797425"/>
            <a:ext cx="9144000" cy="428625"/>
          </a:xfrm>
          <a:prstGeom prst="rect">
            <a:avLst/>
          </a:prstGeom>
        </p:spPr>
        <p:txBody>
          <a:bodyPr>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fontAlgn="auto">
              <a:spcAft>
                <a:spcPts val="0"/>
              </a:spcAft>
              <a:defRPr/>
            </a:pPr>
            <a:r>
              <a:rPr lang="sk-SK" sz="2400" dirty="0" smtClean="0">
                <a:solidFill>
                  <a:srgbClr val="C00000"/>
                </a:solidFill>
              </a:rPr>
              <a:t>Letná škola </a:t>
            </a:r>
            <a:r>
              <a:rPr lang="sk-SK" sz="2400" b="1" dirty="0" smtClean="0">
                <a:solidFill>
                  <a:srgbClr val="C00000"/>
                </a:solidFill>
              </a:rPr>
              <a:t>–</a:t>
            </a:r>
            <a:r>
              <a:rPr lang="sk-SK" sz="2400" dirty="0" smtClean="0">
                <a:solidFill>
                  <a:srgbClr val="C00000"/>
                </a:solidFill>
              </a:rPr>
              <a:t> august 2014</a:t>
            </a:r>
            <a:endParaRPr lang="sk-SK" sz="2400" dirty="0">
              <a:solidFill>
                <a:srgbClr val="C00000"/>
              </a:solidFill>
            </a:endParaRPr>
          </a:p>
        </p:txBody>
      </p:sp>
      <p:sp>
        <p:nvSpPr>
          <p:cNvPr id="7" name="Zástupný symbol päty 5"/>
          <p:cNvSpPr>
            <a:spLocks noGrp="1"/>
          </p:cNvSpPr>
          <p:nvPr/>
        </p:nvSpPr>
        <p:spPr>
          <a:xfrm>
            <a:off x="611188" y="6165850"/>
            <a:ext cx="8064500" cy="431800"/>
          </a:xfrm>
          <a:prstGeom prst="rect">
            <a:avLst/>
          </a:prstGeom>
          <a:noFill/>
          <a:ln>
            <a:noFill/>
          </a:ln>
        </p:spPr>
        <p:style>
          <a:lnRef idx="1">
            <a:schemeClr val="dk1"/>
          </a:lnRef>
          <a:fillRef idx="2">
            <a:schemeClr val="dk1"/>
          </a:fillRef>
          <a:effectRef idx="1">
            <a:schemeClr val="dk1"/>
          </a:effectRef>
          <a:fontRef idx="minor">
            <a:schemeClr val="dk1"/>
          </a:fontRef>
        </p:style>
        <p:txBody>
          <a:bodyPr anchor="ctr"/>
          <a:lstStyle>
            <a:defPPr>
              <a:defRPr lang="sk-SK"/>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fontAlgn="auto">
              <a:spcBef>
                <a:spcPts val="0"/>
              </a:spcBef>
              <a:spcAft>
                <a:spcPts val="0"/>
              </a:spcAft>
              <a:defRPr/>
            </a:pPr>
            <a:r>
              <a:rPr lang="sk-SK" sz="1600" dirty="0" smtClean="0">
                <a:solidFill>
                  <a:schemeClr val="tx1"/>
                </a:solidFill>
              </a:rPr>
              <a:t>Moderné vzdelávanie pre vedomostnú spoločnosť/Projekt je spolufinancovaný zo zdrojov EÚ</a:t>
            </a:r>
          </a:p>
        </p:txBody>
      </p:sp>
      <p:pic>
        <p:nvPicPr>
          <p:cNvPr id="15367" name="Obrázok 7" descr="OPV farebne.png"/>
          <p:cNvPicPr>
            <a:picLocks noChangeAspect="1"/>
          </p:cNvPicPr>
          <p:nvPr/>
        </p:nvPicPr>
        <p:blipFill>
          <a:blip r:embed="rId3"/>
          <a:srcRect/>
          <a:stretch>
            <a:fillRect/>
          </a:stretch>
        </p:blipFill>
        <p:spPr bwMode="auto">
          <a:xfrm>
            <a:off x="6929438" y="571500"/>
            <a:ext cx="1857375" cy="1862138"/>
          </a:xfrm>
          <a:prstGeom prst="rect">
            <a:avLst/>
          </a:prstGeom>
          <a:noFill/>
          <a:ln w="9525">
            <a:noFill/>
            <a:miter lim="800000"/>
            <a:headEnd/>
            <a:tailEnd/>
          </a:ln>
        </p:spPr>
      </p:pic>
      <p:pic>
        <p:nvPicPr>
          <p:cNvPr id="15368" name="Obrázok 8" descr="EU-ESF-VERTICAL-COLOR.png"/>
          <p:cNvPicPr>
            <a:picLocks noChangeAspect="1"/>
          </p:cNvPicPr>
          <p:nvPr/>
        </p:nvPicPr>
        <p:blipFill>
          <a:blip r:embed="rId4"/>
          <a:srcRect/>
          <a:stretch>
            <a:fillRect/>
          </a:stretch>
        </p:blipFill>
        <p:spPr bwMode="auto">
          <a:xfrm>
            <a:off x="428625" y="500063"/>
            <a:ext cx="2214563" cy="2001837"/>
          </a:xfrm>
          <a:prstGeom prst="rect">
            <a:avLst/>
          </a:prstGeom>
          <a:noFill/>
          <a:ln w="9525">
            <a:noFill/>
            <a:miter lim="800000"/>
            <a:headEnd/>
            <a:tailEnd/>
          </a:ln>
        </p:spPr>
      </p:pic>
      <p:pic>
        <p:nvPicPr>
          <p:cNvPr id="15369" name="Obrázok 9" descr="NUCEM_priehl.png"/>
          <p:cNvPicPr>
            <a:picLocks noChangeAspect="1"/>
          </p:cNvPicPr>
          <p:nvPr/>
        </p:nvPicPr>
        <p:blipFill>
          <a:blip r:embed="rId5"/>
          <a:srcRect/>
          <a:stretch>
            <a:fillRect/>
          </a:stretch>
        </p:blipFill>
        <p:spPr bwMode="auto">
          <a:xfrm>
            <a:off x="4000500" y="1071563"/>
            <a:ext cx="1727200" cy="785812"/>
          </a:xfrm>
          <a:prstGeom prst="rect">
            <a:avLst/>
          </a:prstGeom>
          <a:noFill/>
          <a:ln w="9525">
            <a:noFill/>
            <a:miter lim="800000"/>
            <a:headEnd/>
            <a:tailEnd/>
          </a:ln>
        </p:spPr>
      </p:pic>
      <p:pic>
        <p:nvPicPr>
          <p:cNvPr id="15370" name="Obrázok 10" descr="Zvysovanie kvality vzdel_priehl.png"/>
          <p:cNvPicPr>
            <a:picLocks noChangeAspect="1"/>
          </p:cNvPicPr>
          <p:nvPr/>
        </p:nvPicPr>
        <p:blipFill>
          <a:blip r:embed="rId6"/>
          <a:srcRect/>
          <a:stretch>
            <a:fillRect/>
          </a:stretch>
        </p:blipFill>
        <p:spPr bwMode="auto">
          <a:xfrm>
            <a:off x="3786188" y="5210175"/>
            <a:ext cx="1571625" cy="862013"/>
          </a:xfrm>
          <a:prstGeom prst="rect">
            <a:avLst/>
          </a:prstGeom>
          <a:noFill/>
          <a:ln w="9525">
            <a:noFill/>
            <a:miter lim="800000"/>
            <a:headEnd/>
            <a:tailEnd/>
          </a:ln>
        </p:spPr>
      </p:pic>
      <p:sp>
        <p:nvSpPr>
          <p:cNvPr id="2" name="Zástupný symbol čísla snímky 1"/>
          <p:cNvSpPr>
            <a:spLocks noGrp="1"/>
          </p:cNvSpPr>
          <p:nvPr>
            <p:ph type="sldNum" sz="quarter" idx="12"/>
          </p:nvPr>
        </p:nvSpPr>
        <p:spPr/>
        <p:txBody>
          <a:bodyPr/>
          <a:lstStyle/>
          <a:p>
            <a:pPr>
              <a:defRPr/>
            </a:pPr>
            <a:fld id="{63B7CA71-3600-4D0E-8A06-13A1DBC5FB9F}" type="slidenum">
              <a:rPr lang="sk-SK"/>
              <a:pPr>
                <a:defRPr/>
              </a:pPr>
              <a:t>1</a:t>
            </a:fld>
            <a:endParaRPr lang="sk-SK"/>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úrovne podľa </a:t>
            </a:r>
            <a:r>
              <a:rPr lang="sk-SK" sz="2800" b="1" dirty="0" err="1" smtClean="0">
                <a:solidFill>
                  <a:srgbClr val="002060"/>
                </a:solidFill>
              </a:rPr>
              <a:t>Blooma</a:t>
            </a:r>
            <a:r>
              <a:rPr lang="en-US" sz="2800" b="1" dirty="0" smtClean="0">
                <a:solidFill>
                  <a:srgbClr val="002060"/>
                </a:solidFill>
              </a:rPr>
              <a:t> 1</a:t>
            </a:r>
            <a:endParaRPr lang="sk-SK" sz="2800" b="1" dirty="0">
              <a:solidFill>
                <a:srgbClr val="002060"/>
              </a:solidFill>
            </a:endParaRPr>
          </a:p>
        </p:txBody>
      </p:sp>
      <p:sp>
        <p:nvSpPr>
          <p:cNvPr id="25602" name="BlokTextu 3"/>
          <p:cNvSpPr txBox="1">
            <a:spLocks noChangeArrowheads="1"/>
          </p:cNvSpPr>
          <p:nvPr/>
        </p:nvSpPr>
        <p:spPr bwMode="auto">
          <a:xfrm>
            <a:off x="900113" y="1052513"/>
            <a:ext cx="7632700" cy="2262187"/>
          </a:xfrm>
          <a:prstGeom prst="rect">
            <a:avLst/>
          </a:prstGeom>
          <a:noFill/>
          <a:ln w="9525">
            <a:noFill/>
            <a:miter lim="800000"/>
            <a:headEnd/>
            <a:tailEnd/>
          </a:ln>
        </p:spPr>
        <p:txBody>
          <a:bodyPr>
            <a:spAutoFit/>
          </a:bodyPr>
          <a:lstStyle/>
          <a:p>
            <a:pPr algn="just"/>
            <a:r>
              <a:rPr lang="sk-SK">
                <a:latin typeface="Calibri" pitchFamily="34" charset="0"/>
              </a:rPr>
              <a:t>Vyberte znaky, tak aby platilo:</a:t>
            </a:r>
          </a:p>
          <a:p>
            <a:pPr algn="just"/>
            <a:endParaRPr lang="sk-SK">
              <a:latin typeface="Calibri" pitchFamily="34" charset="0"/>
            </a:endParaRPr>
          </a:p>
          <a:p>
            <a:pPr algn="just">
              <a:spcAft>
                <a:spcPts val="600"/>
              </a:spcAft>
            </a:pPr>
            <a:r>
              <a:rPr lang="sk-SK">
                <a:latin typeface="Calibri" pitchFamily="34" charset="0"/>
              </a:rPr>
              <a:t>20 % z 35              20 % z 25 </a:t>
            </a:r>
          </a:p>
          <a:p>
            <a:pPr>
              <a:spcAft>
                <a:spcPts val="600"/>
              </a:spcAft>
            </a:pPr>
            <a:r>
              <a:rPr lang="sk-SK">
                <a:latin typeface="Calibri" pitchFamily="34" charset="0"/>
              </a:rPr>
              <a:t>20 ‰ z 8               20 % z 8 </a:t>
            </a:r>
          </a:p>
          <a:p>
            <a:pPr>
              <a:spcAft>
                <a:spcPts val="600"/>
              </a:spcAft>
            </a:pPr>
            <a:r>
              <a:rPr lang="sk-SK">
                <a:latin typeface="Calibri" pitchFamily="34" charset="0"/>
              </a:rPr>
              <a:t>20 % z 10              20 % z 10,01</a:t>
            </a:r>
          </a:p>
          <a:p>
            <a:r>
              <a:rPr lang="sk-SK">
                <a:latin typeface="Calibri" pitchFamily="34" charset="0"/>
              </a:rPr>
              <a:t>20 % zo 40            200 ‰ zo 40 </a:t>
            </a:r>
          </a:p>
          <a:p>
            <a:endParaRPr lang="sk-SK">
              <a:latin typeface="Calibri" pitchFamily="34" charset="0"/>
            </a:endParaRPr>
          </a:p>
        </p:txBody>
      </p:sp>
      <p:grpSp>
        <p:nvGrpSpPr>
          <p:cNvPr id="2" name="Skupina 8"/>
          <p:cNvGrpSpPr>
            <a:grpSpLocks/>
          </p:cNvGrpSpPr>
          <p:nvPr/>
        </p:nvGrpSpPr>
        <p:grpSpPr bwMode="auto">
          <a:xfrm>
            <a:off x="900113" y="3500438"/>
            <a:ext cx="2519362" cy="720725"/>
            <a:chOff x="899592" y="3645024"/>
            <a:chExt cx="2520280" cy="720080"/>
          </a:xfrm>
        </p:grpSpPr>
        <p:sp>
          <p:nvSpPr>
            <p:cNvPr id="25612" name="BlokTextu 5"/>
            <p:cNvSpPr txBox="1">
              <a:spLocks noChangeArrowheads="1"/>
            </p:cNvSpPr>
            <p:nvPr/>
          </p:nvSpPr>
          <p:spPr bwMode="auto">
            <a:xfrm>
              <a:off x="899592" y="3645024"/>
              <a:ext cx="2520280" cy="369332"/>
            </a:xfrm>
            <a:prstGeom prst="rect">
              <a:avLst/>
            </a:prstGeom>
            <a:noFill/>
            <a:ln w="9525">
              <a:noFill/>
              <a:miter lim="800000"/>
              <a:headEnd/>
              <a:tailEnd/>
            </a:ln>
          </p:spPr>
          <p:txBody>
            <a:bodyPr>
              <a:spAutoFit/>
            </a:bodyPr>
            <a:lstStyle/>
            <a:p>
              <a:r>
                <a:rPr lang="sk-SK">
                  <a:latin typeface="Calibri" pitchFamily="34" charset="0"/>
                </a:rPr>
                <a:t>Téma: </a:t>
              </a:r>
              <a:r>
                <a:rPr lang="sk-SK" b="1">
                  <a:solidFill>
                    <a:srgbClr val="0ED489"/>
                  </a:solidFill>
                  <a:latin typeface="Calibri" pitchFamily="34" charset="0"/>
                </a:rPr>
                <a:t>T1</a:t>
              </a:r>
            </a:p>
          </p:txBody>
        </p:sp>
        <p:sp>
          <p:nvSpPr>
            <p:cNvPr id="25613" name="BlokTextu 6"/>
            <p:cNvSpPr txBox="1">
              <a:spLocks noChangeArrowheads="1"/>
            </p:cNvSpPr>
            <p:nvPr/>
          </p:nvSpPr>
          <p:spPr bwMode="auto">
            <a:xfrm>
              <a:off x="899592" y="3995772"/>
              <a:ext cx="2520280" cy="369332"/>
            </a:xfrm>
            <a:prstGeom prst="rect">
              <a:avLst/>
            </a:prstGeom>
            <a:noFill/>
            <a:ln w="9525">
              <a:noFill/>
              <a:miter lim="800000"/>
              <a:headEnd/>
              <a:tailEnd/>
            </a:ln>
          </p:spPr>
          <p:txBody>
            <a:bodyPr>
              <a:spAutoFit/>
            </a:bodyPr>
            <a:lstStyle/>
            <a:p>
              <a:r>
                <a:rPr lang="sk-SK">
                  <a:latin typeface="Calibri" pitchFamily="34" charset="0"/>
                </a:rPr>
                <a:t>Výkon: </a:t>
              </a:r>
              <a:r>
                <a:rPr lang="sk-SK" b="1">
                  <a:solidFill>
                    <a:srgbClr val="0ED489"/>
                  </a:solidFill>
                  <a:latin typeface="Calibri" pitchFamily="34" charset="0"/>
                </a:rPr>
                <a:t>V3</a:t>
              </a:r>
            </a:p>
          </p:txBody>
        </p:sp>
      </p:grpSp>
      <p:sp>
        <p:nvSpPr>
          <p:cNvPr id="8" name="BlokTextu 7"/>
          <p:cNvSpPr txBox="1">
            <a:spLocks noChangeArrowheads="1"/>
          </p:cNvSpPr>
          <p:nvPr/>
        </p:nvSpPr>
        <p:spPr bwMode="auto">
          <a:xfrm>
            <a:off x="900113" y="4140200"/>
            <a:ext cx="2519362" cy="368300"/>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K2</a:t>
            </a:r>
          </a:p>
        </p:txBody>
      </p:sp>
      <p:sp>
        <p:nvSpPr>
          <p:cNvPr id="9" name="BlokTextu 8"/>
          <p:cNvSpPr txBox="1">
            <a:spLocks noChangeArrowheads="1"/>
          </p:cNvSpPr>
          <p:nvPr/>
        </p:nvSpPr>
        <p:spPr bwMode="auto">
          <a:xfrm>
            <a:off x="755650" y="4738688"/>
            <a:ext cx="7848600" cy="922337"/>
          </a:xfrm>
          <a:prstGeom prst="rect">
            <a:avLst/>
          </a:prstGeom>
          <a:noFill/>
          <a:ln w="9525">
            <a:noFill/>
            <a:miter lim="800000"/>
            <a:headEnd/>
            <a:tailEnd/>
          </a:ln>
        </p:spPr>
        <p:txBody>
          <a:bodyPr>
            <a:spAutoFit/>
          </a:bodyPr>
          <a:lstStyle/>
          <a:p>
            <a:pPr algn="just"/>
            <a:r>
              <a:rPr lang="sk-SK" i="1">
                <a:solidFill>
                  <a:srgbClr val="002060"/>
                </a:solidFill>
                <a:latin typeface="Calibri" pitchFamily="34" charset="0"/>
              </a:rPr>
              <a:t>Žiak rozumie čo znamená 20 %</a:t>
            </a:r>
            <a:r>
              <a:rPr lang="en-US" i="1">
                <a:solidFill>
                  <a:srgbClr val="002060"/>
                </a:solidFill>
                <a:latin typeface="Calibri" pitchFamily="34" charset="0"/>
              </a:rPr>
              <a:t> (</a:t>
            </a:r>
            <a:r>
              <a:rPr lang="sk-SK">
                <a:solidFill>
                  <a:srgbClr val="002060"/>
                </a:solidFill>
                <a:latin typeface="Calibri" pitchFamily="34" charset="0"/>
              </a:rPr>
              <a:t>‰</a:t>
            </a:r>
            <a:r>
              <a:rPr lang="en-US" i="1">
                <a:solidFill>
                  <a:srgbClr val="002060"/>
                </a:solidFill>
                <a:latin typeface="Calibri" pitchFamily="34" charset="0"/>
              </a:rPr>
              <a:t>)</a:t>
            </a:r>
            <a:r>
              <a:rPr lang="sk-SK" i="1">
                <a:solidFill>
                  <a:srgbClr val="002060"/>
                </a:solidFill>
                <a:latin typeface="Calibri" pitchFamily="34" charset="0"/>
              </a:rPr>
              <a:t> zo základu. Kognitívna úroveň je tá istá ako v predchádzajúcej úlohe, ale úloh</a:t>
            </a:r>
            <a:r>
              <a:rPr lang="en-US" i="1">
                <a:solidFill>
                  <a:srgbClr val="002060"/>
                </a:solidFill>
                <a:latin typeface="Calibri" pitchFamily="34" charset="0"/>
              </a:rPr>
              <a:t>y</a:t>
            </a:r>
            <a:r>
              <a:rPr lang="sk-SK" i="1">
                <a:solidFill>
                  <a:srgbClr val="002060"/>
                </a:solidFill>
                <a:latin typeface="Calibri" pitchFamily="34" charset="0"/>
              </a:rPr>
              <a:t> </a:t>
            </a:r>
            <a:r>
              <a:rPr lang="en-US" i="1">
                <a:solidFill>
                  <a:srgbClr val="002060"/>
                </a:solidFill>
                <a:latin typeface="Calibri" pitchFamily="34" charset="0"/>
              </a:rPr>
              <a:t>s</a:t>
            </a:r>
            <a:r>
              <a:rPr lang="sk-SK" i="1">
                <a:solidFill>
                  <a:srgbClr val="002060"/>
                </a:solidFill>
                <a:latin typeface="Calibri" pitchFamily="34" charset="0"/>
              </a:rPr>
              <a:t>ú vnímané ako rôzne ťažké.</a:t>
            </a:r>
          </a:p>
          <a:p>
            <a:endParaRPr lang="sk-SK">
              <a:latin typeface="Calibri" pitchFamily="34" charset="0"/>
            </a:endParaRPr>
          </a:p>
        </p:txBody>
      </p:sp>
      <p:sp>
        <p:nvSpPr>
          <p:cNvPr id="5" name="Obdĺžnik 4"/>
          <p:cNvSpPr/>
          <p:nvPr/>
        </p:nvSpPr>
        <p:spPr>
          <a:xfrm>
            <a:off x="2051050" y="1628775"/>
            <a:ext cx="433388" cy="28733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sk-SK"/>
          </a:p>
        </p:txBody>
      </p:sp>
      <p:sp>
        <p:nvSpPr>
          <p:cNvPr id="10" name="Obdĺžnik 9"/>
          <p:cNvSpPr/>
          <p:nvPr/>
        </p:nvSpPr>
        <p:spPr>
          <a:xfrm>
            <a:off x="2051050" y="1989138"/>
            <a:ext cx="433388" cy="2873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sk-SK"/>
          </a:p>
        </p:txBody>
      </p:sp>
      <p:sp>
        <p:nvSpPr>
          <p:cNvPr id="11" name="Obdĺžnik 10"/>
          <p:cNvSpPr/>
          <p:nvPr/>
        </p:nvSpPr>
        <p:spPr>
          <a:xfrm>
            <a:off x="2051050" y="2349500"/>
            <a:ext cx="433388" cy="28733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sk-SK"/>
          </a:p>
        </p:txBody>
      </p:sp>
      <p:sp>
        <p:nvSpPr>
          <p:cNvPr id="12" name="Obdĺžnik 11"/>
          <p:cNvSpPr/>
          <p:nvPr/>
        </p:nvSpPr>
        <p:spPr>
          <a:xfrm>
            <a:off x="2051050" y="2708275"/>
            <a:ext cx="433388" cy="28892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sk-SK"/>
          </a:p>
        </p:txBody>
      </p:sp>
      <p:sp>
        <p:nvSpPr>
          <p:cNvPr id="14" name="Obdĺžniková bublina 13"/>
          <p:cNvSpPr/>
          <p:nvPr/>
        </p:nvSpPr>
        <p:spPr>
          <a:xfrm>
            <a:off x="6443663" y="2349500"/>
            <a:ext cx="1425575" cy="1212850"/>
          </a:xfrm>
          <a:prstGeom prst="wedgeRectCallout">
            <a:avLst>
              <a:gd name="adj1" fmla="val -326107"/>
              <a:gd name="adj2" fmla="val -90575"/>
            </a:avLst>
          </a:prstGeom>
          <a:noFill/>
          <a:ln>
            <a:solidFill>
              <a:srgbClr val="0ED48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a:solidFill>
                  <a:schemeClr val="tx1"/>
                </a:solidFill>
              </a:rPr>
              <a:t>&gt;</a:t>
            </a:r>
          </a:p>
          <a:p>
            <a:pPr algn="ctr" fontAlgn="auto">
              <a:spcBef>
                <a:spcPts val="0"/>
              </a:spcBef>
              <a:spcAft>
                <a:spcPts val="0"/>
              </a:spcAft>
              <a:defRPr/>
            </a:pPr>
            <a:r>
              <a:rPr lang="en-US" sz="2400" dirty="0">
                <a:solidFill>
                  <a:schemeClr val="tx1"/>
                </a:solidFill>
              </a:rPr>
              <a:t>&lt;</a:t>
            </a:r>
          </a:p>
          <a:p>
            <a:pPr algn="ctr" fontAlgn="auto">
              <a:spcBef>
                <a:spcPts val="0"/>
              </a:spcBef>
              <a:spcAft>
                <a:spcPts val="0"/>
              </a:spcAft>
              <a:defRPr/>
            </a:pPr>
            <a:r>
              <a:rPr lang="en-US" sz="2400" dirty="0">
                <a:solidFill>
                  <a:schemeClr val="tx1"/>
                </a:solidFill>
              </a:rPr>
              <a:t>=</a:t>
            </a:r>
            <a:endParaRPr lang="sk-SK" sz="2400" dirty="0">
              <a:solidFill>
                <a:schemeClr val="tx1"/>
              </a:solidFill>
            </a:endParaRPr>
          </a:p>
        </p:txBody>
      </p:sp>
      <p:sp>
        <p:nvSpPr>
          <p:cNvPr id="13" name="Zástupný symbol čísla snímky 12"/>
          <p:cNvSpPr>
            <a:spLocks noGrp="1"/>
          </p:cNvSpPr>
          <p:nvPr>
            <p:ph type="sldNum" sz="quarter" idx="12"/>
          </p:nvPr>
        </p:nvSpPr>
        <p:spPr/>
        <p:txBody>
          <a:bodyPr/>
          <a:lstStyle/>
          <a:p>
            <a:pPr>
              <a:defRPr/>
            </a:pPr>
            <a:fld id="{8A363969-27CA-4D26-944F-6A3D2670AEC1}" type="slidenum">
              <a:rPr lang="sk-SK"/>
              <a:pPr>
                <a:defRPr/>
              </a:pPr>
              <a:t>10</a:t>
            </a:fld>
            <a:endParaRPr lang="sk-SK"/>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 calcmode="lin" valueType="num">
                                      <p:cBhvr additive="base">
                                        <p:cTn id="19"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9"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rgbClr val="002060"/>
                </a:solidFill>
              </a:rPr>
              <a:t>Blooma</a:t>
            </a:r>
            <a:r>
              <a:rPr lang="en-US" sz="2800" b="1" dirty="0" smtClean="0">
                <a:solidFill>
                  <a:srgbClr val="002060"/>
                </a:solidFill>
              </a:rPr>
              <a:t> 1</a:t>
            </a:r>
            <a:endParaRPr lang="sk-SK" sz="2800" b="1" dirty="0">
              <a:solidFill>
                <a:srgbClr val="002060"/>
              </a:solidFill>
            </a:endParaRPr>
          </a:p>
        </p:txBody>
      </p:sp>
      <p:sp>
        <p:nvSpPr>
          <p:cNvPr id="26626" name="BlokTextu 3"/>
          <p:cNvSpPr txBox="1">
            <a:spLocks noChangeArrowheads="1"/>
          </p:cNvSpPr>
          <p:nvPr/>
        </p:nvSpPr>
        <p:spPr bwMode="auto">
          <a:xfrm>
            <a:off x="900113" y="1052513"/>
            <a:ext cx="7632700" cy="2586037"/>
          </a:xfrm>
          <a:prstGeom prst="rect">
            <a:avLst/>
          </a:prstGeom>
          <a:noFill/>
          <a:ln w="9525">
            <a:noFill/>
            <a:miter lim="800000"/>
            <a:headEnd/>
            <a:tailEnd/>
          </a:ln>
        </p:spPr>
        <p:txBody>
          <a:bodyPr>
            <a:spAutoFit/>
          </a:bodyPr>
          <a:lstStyle/>
          <a:p>
            <a:r>
              <a:rPr lang="sk-SK">
                <a:latin typeface="Calibri" pitchFamily="34" charset="0"/>
              </a:rPr>
              <a:t>20 % zo základu je </a:t>
            </a:r>
          </a:p>
          <a:p>
            <a:endParaRPr lang="sk-SK">
              <a:latin typeface="Calibri" pitchFamily="34" charset="0"/>
            </a:endParaRPr>
          </a:p>
          <a:p>
            <a:r>
              <a:rPr lang="sk-SK">
                <a:latin typeface="Calibri" pitchFamily="34" charset="0"/>
              </a:rPr>
              <a:t>(A) 0</a:t>
            </a:r>
            <a:r>
              <a:rPr lang="en-US">
                <a:latin typeface="Calibri" pitchFamily="34" charset="0"/>
              </a:rPr>
              <a:t>,02</a:t>
            </a:r>
            <a:endParaRPr lang="sk-SK">
              <a:latin typeface="Calibri" pitchFamily="34" charset="0"/>
            </a:endParaRPr>
          </a:p>
          <a:p>
            <a:r>
              <a:rPr lang="sk-SK">
                <a:latin typeface="Calibri" pitchFamily="34" charset="0"/>
              </a:rPr>
              <a:t>(B) </a:t>
            </a:r>
            <a:r>
              <a:rPr lang="en-US">
                <a:latin typeface="Calibri" pitchFamily="34" charset="0"/>
              </a:rPr>
              <a:t>0,2</a:t>
            </a:r>
            <a:endParaRPr lang="sk-SK">
              <a:latin typeface="Calibri" pitchFamily="34" charset="0"/>
            </a:endParaRPr>
          </a:p>
          <a:p>
            <a:r>
              <a:rPr lang="sk-SK">
                <a:latin typeface="Calibri" pitchFamily="34" charset="0"/>
              </a:rPr>
              <a:t>(C) </a:t>
            </a:r>
            <a:r>
              <a:rPr lang="en-US">
                <a:latin typeface="Calibri" pitchFamily="34" charset="0"/>
              </a:rPr>
              <a:t>0,5</a:t>
            </a:r>
            <a:endParaRPr lang="sk-SK">
              <a:latin typeface="Calibri" pitchFamily="34" charset="0"/>
            </a:endParaRPr>
          </a:p>
          <a:p>
            <a:r>
              <a:rPr lang="sk-SK">
                <a:latin typeface="Calibri" pitchFamily="34" charset="0"/>
              </a:rPr>
              <a:t>(D) </a:t>
            </a:r>
            <a:r>
              <a:rPr lang="en-US">
                <a:latin typeface="Calibri" pitchFamily="34" charset="0"/>
              </a:rPr>
              <a:t>0,05</a:t>
            </a:r>
            <a:endParaRPr lang="sk-SK">
              <a:latin typeface="Calibri" pitchFamily="34" charset="0"/>
            </a:endParaRPr>
          </a:p>
          <a:p>
            <a:endParaRPr lang="sk-SK">
              <a:latin typeface="Calibri" pitchFamily="34" charset="0"/>
            </a:endParaRPr>
          </a:p>
          <a:p>
            <a:endParaRPr lang="sk-SK">
              <a:latin typeface="Calibri" pitchFamily="34" charset="0"/>
            </a:endParaRPr>
          </a:p>
          <a:p>
            <a:endParaRPr lang="sk-SK">
              <a:latin typeface="Calibri" pitchFamily="34" charset="0"/>
            </a:endParaRPr>
          </a:p>
        </p:txBody>
      </p:sp>
      <p:grpSp>
        <p:nvGrpSpPr>
          <p:cNvPr id="5" name="Skupina 8"/>
          <p:cNvGrpSpPr>
            <a:grpSpLocks/>
          </p:cNvGrpSpPr>
          <p:nvPr/>
        </p:nvGrpSpPr>
        <p:grpSpPr bwMode="auto">
          <a:xfrm>
            <a:off x="900113" y="3644900"/>
            <a:ext cx="2519362" cy="720725"/>
            <a:chOff x="899592" y="3645024"/>
            <a:chExt cx="2520280" cy="720080"/>
          </a:xfrm>
        </p:grpSpPr>
        <p:sp>
          <p:nvSpPr>
            <p:cNvPr id="26631" name="BlokTextu 5"/>
            <p:cNvSpPr txBox="1">
              <a:spLocks noChangeArrowheads="1"/>
            </p:cNvSpPr>
            <p:nvPr/>
          </p:nvSpPr>
          <p:spPr bwMode="auto">
            <a:xfrm>
              <a:off x="899592" y="3645024"/>
              <a:ext cx="2520280" cy="369332"/>
            </a:xfrm>
            <a:prstGeom prst="rect">
              <a:avLst/>
            </a:prstGeom>
            <a:noFill/>
            <a:ln w="9525">
              <a:noFill/>
              <a:miter lim="800000"/>
              <a:headEnd/>
              <a:tailEnd/>
            </a:ln>
          </p:spPr>
          <p:txBody>
            <a:bodyPr>
              <a:spAutoFit/>
            </a:bodyPr>
            <a:lstStyle/>
            <a:p>
              <a:r>
                <a:rPr lang="sk-SK">
                  <a:latin typeface="Calibri" pitchFamily="34" charset="0"/>
                </a:rPr>
                <a:t>Téma: </a:t>
              </a:r>
              <a:r>
                <a:rPr lang="sk-SK" b="1">
                  <a:solidFill>
                    <a:srgbClr val="0ED489"/>
                  </a:solidFill>
                  <a:latin typeface="Calibri" pitchFamily="34" charset="0"/>
                </a:rPr>
                <a:t>T3</a:t>
              </a:r>
            </a:p>
          </p:txBody>
        </p:sp>
        <p:sp>
          <p:nvSpPr>
            <p:cNvPr id="26632" name="BlokTextu 6"/>
            <p:cNvSpPr txBox="1">
              <a:spLocks noChangeArrowheads="1"/>
            </p:cNvSpPr>
            <p:nvPr/>
          </p:nvSpPr>
          <p:spPr bwMode="auto">
            <a:xfrm>
              <a:off x="899592" y="3995772"/>
              <a:ext cx="2520280" cy="369332"/>
            </a:xfrm>
            <a:prstGeom prst="rect">
              <a:avLst/>
            </a:prstGeom>
            <a:noFill/>
            <a:ln w="9525">
              <a:noFill/>
              <a:miter lim="800000"/>
              <a:headEnd/>
              <a:tailEnd/>
            </a:ln>
          </p:spPr>
          <p:txBody>
            <a:bodyPr>
              <a:spAutoFit/>
            </a:bodyPr>
            <a:lstStyle/>
            <a:p>
              <a:r>
                <a:rPr lang="sk-SK">
                  <a:latin typeface="Calibri" pitchFamily="34" charset="0"/>
                </a:rPr>
                <a:t>Výkon: </a:t>
              </a:r>
              <a:r>
                <a:rPr lang="sk-SK" b="1">
                  <a:solidFill>
                    <a:srgbClr val="0ED489"/>
                  </a:solidFill>
                  <a:latin typeface="Calibri" pitchFamily="34" charset="0"/>
                </a:rPr>
                <a:t>V7</a:t>
              </a:r>
            </a:p>
          </p:txBody>
        </p:sp>
      </p:grpSp>
      <p:sp>
        <p:nvSpPr>
          <p:cNvPr id="8" name="BlokTextu 7"/>
          <p:cNvSpPr txBox="1">
            <a:spLocks noChangeArrowheads="1"/>
          </p:cNvSpPr>
          <p:nvPr/>
        </p:nvSpPr>
        <p:spPr bwMode="auto">
          <a:xfrm>
            <a:off x="900113" y="4356100"/>
            <a:ext cx="2519362" cy="368300"/>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K2</a:t>
            </a:r>
          </a:p>
        </p:txBody>
      </p:sp>
      <p:sp>
        <p:nvSpPr>
          <p:cNvPr id="9" name="BlokTextu 8"/>
          <p:cNvSpPr txBox="1">
            <a:spLocks noChangeArrowheads="1"/>
          </p:cNvSpPr>
          <p:nvPr/>
        </p:nvSpPr>
        <p:spPr bwMode="auto">
          <a:xfrm>
            <a:off x="900113" y="4810125"/>
            <a:ext cx="7848600" cy="646113"/>
          </a:xfrm>
          <a:prstGeom prst="rect">
            <a:avLst/>
          </a:prstGeom>
          <a:noFill/>
          <a:ln w="9525">
            <a:noFill/>
            <a:miter lim="800000"/>
            <a:headEnd/>
            <a:tailEnd/>
          </a:ln>
        </p:spPr>
        <p:txBody>
          <a:bodyPr>
            <a:spAutoFit/>
          </a:bodyPr>
          <a:lstStyle/>
          <a:p>
            <a:pPr algn="just"/>
            <a:r>
              <a:rPr lang="sk-SK" i="1">
                <a:solidFill>
                  <a:srgbClr val="002060"/>
                </a:solidFill>
                <a:latin typeface="Calibri" pitchFamily="34" charset="0"/>
              </a:rPr>
              <a:t>Žiak pozná vzťah medzi percentami a desatinnými číslami. </a:t>
            </a:r>
          </a:p>
          <a:p>
            <a:endParaRPr lang="sk-SK">
              <a:latin typeface="Calibri" pitchFamily="34" charset="0"/>
            </a:endParaRPr>
          </a:p>
        </p:txBody>
      </p:sp>
      <p:sp>
        <p:nvSpPr>
          <p:cNvPr id="2" name="Zástupný symbol čísla snímky 1"/>
          <p:cNvSpPr>
            <a:spLocks noGrp="1"/>
          </p:cNvSpPr>
          <p:nvPr>
            <p:ph type="sldNum" sz="quarter" idx="12"/>
          </p:nvPr>
        </p:nvSpPr>
        <p:spPr/>
        <p:txBody>
          <a:bodyPr/>
          <a:lstStyle/>
          <a:p>
            <a:pPr>
              <a:defRPr/>
            </a:pPr>
            <a:fld id="{9DE35DD3-8C21-441E-B9D4-F38BD0B030BF}" type="slidenum">
              <a:rPr lang="sk-SK"/>
              <a:pPr>
                <a:defRPr/>
              </a:pPr>
              <a:t>11</a:t>
            </a:fld>
            <a:endParaRPr lang="sk-SK"/>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 calcmode="lin" valueType="num">
                                      <p:cBhvr additive="base">
                                        <p:cTn id="19"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9"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rgbClr val="002060"/>
                </a:solidFill>
              </a:rPr>
              <a:t>Blooma</a:t>
            </a:r>
            <a:r>
              <a:rPr lang="en-US" sz="2800" b="1" dirty="0" smtClean="0">
                <a:solidFill>
                  <a:srgbClr val="002060"/>
                </a:solidFill>
              </a:rPr>
              <a:t> 1</a:t>
            </a:r>
            <a:endParaRPr lang="sk-SK" sz="2800" b="1" dirty="0">
              <a:solidFill>
                <a:srgbClr val="002060"/>
              </a:solidFill>
            </a:endParaRPr>
          </a:p>
        </p:txBody>
      </p:sp>
      <p:sp>
        <p:nvSpPr>
          <p:cNvPr id="27650" name="BlokTextu 3"/>
          <p:cNvSpPr txBox="1">
            <a:spLocks noChangeArrowheads="1"/>
          </p:cNvSpPr>
          <p:nvPr/>
        </p:nvSpPr>
        <p:spPr bwMode="auto">
          <a:xfrm>
            <a:off x="900113" y="1052513"/>
            <a:ext cx="7632700" cy="2862262"/>
          </a:xfrm>
          <a:prstGeom prst="rect">
            <a:avLst/>
          </a:prstGeom>
          <a:noFill/>
          <a:ln w="9525">
            <a:noFill/>
            <a:miter lim="800000"/>
            <a:headEnd/>
            <a:tailEnd/>
          </a:ln>
        </p:spPr>
        <p:txBody>
          <a:bodyPr>
            <a:spAutoFit/>
          </a:bodyPr>
          <a:lstStyle/>
          <a:p>
            <a:r>
              <a:rPr lang="sk-SK">
                <a:latin typeface="Calibri" pitchFamily="34" charset="0"/>
              </a:rPr>
              <a:t>Ak máme </a:t>
            </a:r>
            <a:r>
              <a:rPr lang="sk-SK">
                <a:solidFill>
                  <a:srgbClr val="002060"/>
                </a:solidFill>
                <a:latin typeface="Calibri" pitchFamily="34" charset="0"/>
              </a:rPr>
              <a:t>1 200 €</a:t>
            </a:r>
            <a:r>
              <a:rPr lang="sk-SK">
                <a:latin typeface="Calibri" pitchFamily="34" charset="0"/>
              </a:rPr>
              <a:t>, potom jedno percento je:</a:t>
            </a:r>
          </a:p>
          <a:p>
            <a:endParaRPr lang="sk-SK">
              <a:latin typeface="Calibri" pitchFamily="34" charset="0"/>
            </a:endParaRPr>
          </a:p>
          <a:p>
            <a:r>
              <a:rPr lang="sk-SK">
                <a:latin typeface="Calibri" pitchFamily="34" charset="0"/>
              </a:rPr>
              <a:t>(A) 1 €</a:t>
            </a:r>
          </a:p>
          <a:p>
            <a:r>
              <a:rPr lang="sk-SK">
                <a:latin typeface="Calibri" pitchFamily="34" charset="0"/>
              </a:rPr>
              <a:t>(B) 1,20 €</a:t>
            </a:r>
          </a:p>
          <a:p>
            <a:r>
              <a:rPr lang="sk-SK">
                <a:latin typeface="Calibri" pitchFamily="34" charset="0"/>
              </a:rPr>
              <a:t>(C) 12 €</a:t>
            </a:r>
          </a:p>
          <a:p>
            <a:r>
              <a:rPr lang="sk-SK">
                <a:latin typeface="Calibri" pitchFamily="34" charset="0"/>
              </a:rPr>
              <a:t>(D) 100 €</a:t>
            </a:r>
          </a:p>
          <a:p>
            <a:endParaRPr lang="sk-SK">
              <a:latin typeface="Calibri" pitchFamily="34" charset="0"/>
            </a:endParaRPr>
          </a:p>
          <a:p>
            <a:endParaRPr lang="sk-SK">
              <a:latin typeface="Calibri" pitchFamily="34" charset="0"/>
            </a:endParaRPr>
          </a:p>
          <a:p>
            <a:endParaRPr lang="sk-SK">
              <a:latin typeface="Calibri" pitchFamily="34" charset="0"/>
            </a:endParaRPr>
          </a:p>
          <a:p>
            <a:endParaRPr lang="sk-SK">
              <a:latin typeface="Calibri" pitchFamily="34" charset="0"/>
            </a:endParaRPr>
          </a:p>
        </p:txBody>
      </p:sp>
      <p:grpSp>
        <p:nvGrpSpPr>
          <p:cNvPr id="5" name="Skupina 8"/>
          <p:cNvGrpSpPr>
            <a:grpSpLocks/>
          </p:cNvGrpSpPr>
          <p:nvPr/>
        </p:nvGrpSpPr>
        <p:grpSpPr bwMode="auto">
          <a:xfrm>
            <a:off x="900113" y="3644900"/>
            <a:ext cx="2519362" cy="720725"/>
            <a:chOff x="899592" y="3645024"/>
            <a:chExt cx="2520280" cy="720080"/>
          </a:xfrm>
        </p:grpSpPr>
        <p:sp>
          <p:nvSpPr>
            <p:cNvPr id="27655" name="BlokTextu 5"/>
            <p:cNvSpPr txBox="1">
              <a:spLocks noChangeArrowheads="1"/>
            </p:cNvSpPr>
            <p:nvPr/>
          </p:nvSpPr>
          <p:spPr bwMode="auto">
            <a:xfrm>
              <a:off x="899592" y="3645024"/>
              <a:ext cx="2520280" cy="369332"/>
            </a:xfrm>
            <a:prstGeom prst="rect">
              <a:avLst/>
            </a:prstGeom>
            <a:noFill/>
            <a:ln w="9525">
              <a:noFill/>
              <a:miter lim="800000"/>
              <a:headEnd/>
              <a:tailEnd/>
            </a:ln>
          </p:spPr>
          <p:txBody>
            <a:bodyPr>
              <a:spAutoFit/>
            </a:bodyPr>
            <a:lstStyle/>
            <a:p>
              <a:r>
                <a:rPr lang="sk-SK">
                  <a:latin typeface="Calibri" pitchFamily="34" charset="0"/>
                </a:rPr>
                <a:t>Téma: </a:t>
              </a:r>
              <a:r>
                <a:rPr lang="sk-SK" b="1">
                  <a:solidFill>
                    <a:srgbClr val="0ED489"/>
                  </a:solidFill>
                  <a:latin typeface="Calibri" pitchFamily="34" charset="0"/>
                </a:rPr>
                <a:t>T1</a:t>
              </a:r>
            </a:p>
          </p:txBody>
        </p:sp>
        <p:sp>
          <p:nvSpPr>
            <p:cNvPr id="27656" name="BlokTextu 6"/>
            <p:cNvSpPr txBox="1">
              <a:spLocks noChangeArrowheads="1"/>
            </p:cNvSpPr>
            <p:nvPr/>
          </p:nvSpPr>
          <p:spPr bwMode="auto">
            <a:xfrm>
              <a:off x="899592" y="3995772"/>
              <a:ext cx="2520280" cy="369332"/>
            </a:xfrm>
            <a:prstGeom prst="rect">
              <a:avLst/>
            </a:prstGeom>
            <a:noFill/>
            <a:ln w="9525">
              <a:noFill/>
              <a:miter lim="800000"/>
              <a:headEnd/>
              <a:tailEnd/>
            </a:ln>
          </p:spPr>
          <p:txBody>
            <a:bodyPr>
              <a:spAutoFit/>
            </a:bodyPr>
            <a:lstStyle/>
            <a:p>
              <a:r>
                <a:rPr lang="sk-SK">
                  <a:latin typeface="Calibri" pitchFamily="34" charset="0"/>
                </a:rPr>
                <a:t>Výkon: </a:t>
              </a:r>
              <a:r>
                <a:rPr lang="sk-SK" b="1">
                  <a:solidFill>
                    <a:srgbClr val="0ED489"/>
                  </a:solidFill>
                  <a:latin typeface="Calibri" pitchFamily="34" charset="0"/>
                </a:rPr>
                <a:t>V1</a:t>
              </a:r>
            </a:p>
          </p:txBody>
        </p:sp>
      </p:grpSp>
      <p:sp>
        <p:nvSpPr>
          <p:cNvPr id="8" name="BlokTextu 7"/>
          <p:cNvSpPr txBox="1">
            <a:spLocks noChangeArrowheads="1"/>
          </p:cNvSpPr>
          <p:nvPr/>
        </p:nvSpPr>
        <p:spPr bwMode="auto">
          <a:xfrm>
            <a:off x="900113" y="4356100"/>
            <a:ext cx="2519362" cy="368300"/>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F2</a:t>
            </a:r>
          </a:p>
        </p:txBody>
      </p:sp>
      <p:sp>
        <p:nvSpPr>
          <p:cNvPr id="9" name="BlokTextu 8"/>
          <p:cNvSpPr txBox="1">
            <a:spLocks noChangeArrowheads="1"/>
          </p:cNvSpPr>
          <p:nvPr/>
        </p:nvSpPr>
        <p:spPr bwMode="auto">
          <a:xfrm>
            <a:off x="900113" y="4810125"/>
            <a:ext cx="7848600" cy="646113"/>
          </a:xfrm>
          <a:prstGeom prst="rect">
            <a:avLst/>
          </a:prstGeom>
          <a:noFill/>
          <a:ln w="9525">
            <a:noFill/>
            <a:miter lim="800000"/>
            <a:headEnd/>
            <a:tailEnd/>
          </a:ln>
        </p:spPr>
        <p:txBody>
          <a:bodyPr>
            <a:spAutoFit/>
          </a:bodyPr>
          <a:lstStyle/>
          <a:p>
            <a:pPr algn="just"/>
            <a:r>
              <a:rPr lang="sk-SK" i="1">
                <a:solidFill>
                  <a:srgbClr val="002060"/>
                </a:solidFill>
                <a:latin typeface="Calibri" pitchFamily="34" charset="0"/>
              </a:rPr>
              <a:t>Žiak ovláda fakt, že 1 % je stotinou zo základu. </a:t>
            </a:r>
          </a:p>
          <a:p>
            <a:endParaRPr lang="sk-SK">
              <a:latin typeface="Calibri" pitchFamily="34" charset="0"/>
            </a:endParaRPr>
          </a:p>
        </p:txBody>
      </p:sp>
      <p:sp>
        <p:nvSpPr>
          <p:cNvPr id="2" name="Zástupný symbol čísla snímky 1"/>
          <p:cNvSpPr>
            <a:spLocks noGrp="1"/>
          </p:cNvSpPr>
          <p:nvPr>
            <p:ph type="sldNum" sz="quarter" idx="12"/>
          </p:nvPr>
        </p:nvSpPr>
        <p:spPr/>
        <p:txBody>
          <a:bodyPr/>
          <a:lstStyle/>
          <a:p>
            <a:pPr>
              <a:defRPr/>
            </a:pPr>
            <a:fld id="{A94D44C5-C918-4957-906D-798EC624B0FC}" type="slidenum">
              <a:rPr lang="sk-SK"/>
              <a:pPr>
                <a:defRPr/>
              </a:pPr>
              <a:t>12</a:t>
            </a:fld>
            <a:endParaRPr lang="sk-SK"/>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 calcmode="lin" valueType="num">
                                      <p:cBhvr additive="base">
                                        <p:cTn id="19"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9"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rgbClr val="002060"/>
                </a:solidFill>
              </a:rPr>
              <a:t>Blooma</a:t>
            </a:r>
            <a:r>
              <a:rPr lang="en-US" sz="2800" b="1" dirty="0" smtClean="0">
                <a:solidFill>
                  <a:srgbClr val="002060"/>
                </a:solidFill>
              </a:rPr>
              <a:t> 1</a:t>
            </a:r>
            <a:endParaRPr lang="sk-SK" sz="2800" b="1" dirty="0">
              <a:solidFill>
                <a:srgbClr val="002060"/>
              </a:solidFill>
            </a:endParaRPr>
          </a:p>
        </p:txBody>
      </p:sp>
      <p:sp>
        <p:nvSpPr>
          <p:cNvPr id="28674" name="BlokTextu 3"/>
          <p:cNvSpPr txBox="1">
            <a:spLocks noChangeArrowheads="1"/>
          </p:cNvSpPr>
          <p:nvPr/>
        </p:nvSpPr>
        <p:spPr bwMode="auto">
          <a:xfrm>
            <a:off x="900113" y="1052513"/>
            <a:ext cx="7632700" cy="2032000"/>
          </a:xfrm>
          <a:prstGeom prst="rect">
            <a:avLst/>
          </a:prstGeom>
          <a:noFill/>
          <a:ln w="9525">
            <a:noFill/>
            <a:miter lim="800000"/>
            <a:headEnd/>
            <a:tailEnd/>
          </a:ln>
        </p:spPr>
        <p:txBody>
          <a:bodyPr>
            <a:spAutoFit/>
          </a:bodyPr>
          <a:lstStyle/>
          <a:p>
            <a:r>
              <a:rPr lang="sk-SK">
                <a:latin typeface="Calibri" pitchFamily="34" charset="0"/>
              </a:rPr>
              <a:t>Doplňte vetu tak, aby bola pravdivá.</a:t>
            </a:r>
          </a:p>
          <a:p>
            <a:endParaRPr lang="sk-SK">
              <a:latin typeface="Calibri" pitchFamily="34" charset="0"/>
            </a:endParaRPr>
          </a:p>
          <a:p>
            <a:r>
              <a:rPr lang="sk-SK">
                <a:latin typeface="Calibri" pitchFamily="34" charset="0"/>
              </a:rPr>
              <a:t>Jedno promile je ..................................... z celku.</a:t>
            </a:r>
          </a:p>
          <a:p>
            <a:endParaRPr lang="sk-SK">
              <a:latin typeface="Calibri" pitchFamily="34" charset="0"/>
            </a:endParaRPr>
          </a:p>
          <a:p>
            <a:endParaRPr lang="sk-SK">
              <a:latin typeface="Calibri" pitchFamily="34" charset="0"/>
            </a:endParaRPr>
          </a:p>
          <a:p>
            <a:endParaRPr lang="sk-SK">
              <a:latin typeface="Calibri" pitchFamily="34" charset="0"/>
            </a:endParaRPr>
          </a:p>
          <a:p>
            <a:endParaRPr lang="sk-SK">
              <a:latin typeface="Calibri" pitchFamily="34" charset="0"/>
            </a:endParaRPr>
          </a:p>
        </p:txBody>
      </p:sp>
      <p:grpSp>
        <p:nvGrpSpPr>
          <p:cNvPr id="5" name="Skupina 8"/>
          <p:cNvGrpSpPr>
            <a:grpSpLocks/>
          </p:cNvGrpSpPr>
          <p:nvPr/>
        </p:nvGrpSpPr>
        <p:grpSpPr bwMode="auto">
          <a:xfrm>
            <a:off x="900113" y="3644900"/>
            <a:ext cx="2519362" cy="720725"/>
            <a:chOff x="899592" y="3645024"/>
            <a:chExt cx="2520280" cy="720080"/>
          </a:xfrm>
        </p:grpSpPr>
        <p:sp>
          <p:nvSpPr>
            <p:cNvPr id="28678" name="BlokTextu 5"/>
            <p:cNvSpPr txBox="1">
              <a:spLocks noChangeArrowheads="1"/>
            </p:cNvSpPr>
            <p:nvPr/>
          </p:nvSpPr>
          <p:spPr bwMode="auto">
            <a:xfrm>
              <a:off x="899592" y="3645024"/>
              <a:ext cx="2520280" cy="369332"/>
            </a:xfrm>
            <a:prstGeom prst="rect">
              <a:avLst/>
            </a:prstGeom>
            <a:noFill/>
            <a:ln w="9525">
              <a:noFill/>
              <a:miter lim="800000"/>
              <a:headEnd/>
              <a:tailEnd/>
            </a:ln>
          </p:spPr>
          <p:txBody>
            <a:bodyPr>
              <a:spAutoFit/>
            </a:bodyPr>
            <a:lstStyle/>
            <a:p>
              <a:r>
                <a:rPr lang="sk-SK">
                  <a:latin typeface="Calibri" pitchFamily="34" charset="0"/>
                </a:rPr>
                <a:t>Téma: </a:t>
              </a:r>
              <a:r>
                <a:rPr lang="sk-SK" b="1">
                  <a:solidFill>
                    <a:srgbClr val="0ED489"/>
                  </a:solidFill>
                  <a:latin typeface="Calibri" pitchFamily="34" charset="0"/>
                </a:rPr>
                <a:t>T2</a:t>
              </a:r>
            </a:p>
          </p:txBody>
        </p:sp>
        <p:sp>
          <p:nvSpPr>
            <p:cNvPr id="28679" name="BlokTextu 6"/>
            <p:cNvSpPr txBox="1">
              <a:spLocks noChangeArrowheads="1"/>
            </p:cNvSpPr>
            <p:nvPr/>
          </p:nvSpPr>
          <p:spPr bwMode="auto">
            <a:xfrm>
              <a:off x="899592" y="3995772"/>
              <a:ext cx="2520280" cy="369332"/>
            </a:xfrm>
            <a:prstGeom prst="rect">
              <a:avLst/>
            </a:prstGeom>
            <a:noFill/>
            <a:ln w="9525">
              <a:noFill/>
              <a:miter lim="800000"/>
              <a:headEnd/>
              <a:tailEnd/>
            </a:ln>
          </p:spPr>
          <p:txBody>
            <a:bodyPr>
              <a:spAutoFit/>
            </a:bodyPr>
            <a:lstStyle/>
            <a:p>
              <a:r>
                <a:rPr lang="sk-SK">
                  <a:latin typeface="Calibri" pitchFamily="34" charset="0"/>
                </a:rPr>
                <a:t>Výkon: </a:t>
              </a:r>
              <a:r>
                <a:rPr lang="sk-SK" b="1">
                  <a:solidFill>
                    <a:srgbClr val="0ED489"/>
                  </a:solidFill>
                  <a:latin typeface="Calibri" pitchFamily="34" charset="0"/>
                </a:rPr>
                <a:t>V6</a:t>
              </a:r>
            </a:p>
          </p:txBody>
        </p:sp>
      </p:grpSp>
      <p:sp>
        <p:nvSpPr>
          <p:cNvPr id="8" name="BlokTextu 7"/>
          <p:cNvSpPr txBox="1">
            <a:spLocks noChangeArrowheads="1"/>
          </p:cNvSpPr>
          <p:nvPr/>
        </p:nvSpPr>
        <p:spPr bwMode="auto">
          <a:xfrm>
            <a:off x="900113" y="4356100"/>
            <a:ext cx="2519362" cy="368300"/>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F1</a:t>
            </a:r>
          </a:p>
        </p:txBody>
      </p:sp>
      <p:sp>
        <p:nvSpPr>
          <p:cNvPr id="2" name="Zástupný symbol čísla snímky 1"/>
          <p:cNvSpPr>
            <a:spLocks noGrp="1"/>
          </p:cNvSpPr>
          <p:nvPr>
            <p:ph type="sldNum" sz="quarter" idx="12"/>
          </p:nvPr>
        </p:nvSpPr>
        <p:spPr/>
        <p:txBody>
          <a:bodyPr/>
          <a:lstStyle/>
          <a:p>
            <a:pPr>
              <a:defRPr/>
            </a:pPr>
            <a:fld id="{CA8D56B1-29B0-4990-8C34-B67FD31504DF}" type="slidenum">
              <a:rPr lang="sk-SK"/>
              <a:pPr>
                <a:defRPr/>
              </a:pPr>
              <a:t>13</a:t>
            </a:fld>
            <a:endParaRPr lang="sk-SK"/>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rgbClr val="002060"/>
                </a:solidFill>
              </a:rPr>
              <a:t>Blooma</a:t>
            </a:r>
            <a:r>
              <a:rPr lang="en-US" sz="2800" b="1" dirty="0" smtClean="0">
                <a:solidFill>
                  <a:srgbClr val="002060"/>
                </a:solidFill>
              </a:rPr>
              <a:t> 1</a:t>
            </a:r>
            <a:endParaRPr lang="sk-SK" sz="2800" b="1" dirty="0">
              <a:solidFill>
                <a:srgbClr val="002060"/>
              </a:solidFill>
            </a:endParaRPr>
          </a:p>
        </p:txBody>
      </p:sp>
      <p:sp>
        <p:nvSpPr>
          <p:cNvPr id="29698" name="BlokTextu 3"/>
          <p:cNvSpPr txBox="1">
            <a:spLocks noChangeArrowheads="1"/>
          </p:cNvSpPr>
          <p:nvPr/>
        </p:nvSpPr>
        <p:spPr bwMode="auto">
          <a:xfrm>
            <a:off x="900113" y="2384425"/>
            <a:ext cx="7632700" cy="3692525"/>
          </a:xfrm>
          <a:prstGeom prst="rect">
            <a:avLst/>
          </a:prstGeom>
          <a:noFill/>
          <a:ln w="9525">
            <a:noFill/>
            <a:miter lim="800000"/>
            <a:headEnd/>
            <a:tailEnd/>
          </a:ln>
        </p:spPr>
        <p:txBody>
          <a:bodyPr>
            <a:spAutoFit/>
          </a:bodyPr>
          <a:lstStyle/>
          <a:p>
            <a:pPr algn="just"/>
            <a:r>
              <a:rPr lang="sk-SK" i="1">
                <a:solidFill>
                  <a:srgbClr val="0ED489"/>
                </a:solidFill>
                <a:latin typeface="Calibri" pitchFamily="34" charset="0"/>
              </a:rPr>
              <a:t>Obchod s počítačmi zobrazil v akciovom letáku ceny vybraných produktov (pozri tabuľku). Juraj  sa rozhodol, že si kúpi najlacnejšiu počítačovú zostavu a najlacnejšiu tlačiareň v tomto obchode. O koľko percent sa mu minimálne predraží nákup, ak chcel pôvodne investovať len do počítačovej zostavy?</a:t>
            </a:r>
            <a:endParaRPr lang="sk-SK">
              <a:solidFill>
                <a:srgbClr val="0ED489"/>
              </a:solidFill>
              <a:latin typeface="Calibri" pitchFamily="34" charset="0"/>
            </a:endParaRPr>
          </a:p>
          <a:p>
            <a:r>
              <a:rPr lang="sk-SK">
                <a:latin typeface="Calibri" pitchFamily="34" charset="0"/>
              </a:rPr>
              <a:t> </a:t>
            </a:r>
          </a:p>
          <a:p>
            <a:r>
              <a:rPr lang="sk-SK">
                <a:latin typeface="Calibri" pitchFamily="34" charset="0"/>
              </a:rPr>
              <a:t> </a:t>
            </a:r>
          </a:p>
          <a:p>
            <a:r>
              <a:rPr lang="sk-SK">
                <a:latin typeface="Calibri" pitchFamily="34" charset="0"/>
              </a:rPr>
              <a:t> </a:t>
            </a:r>
          </a:p>
          <a:p>
            <a:r>
              <a:rPr lang="sk-SK">
                <a:latin typeface="Calibri" pitchFamily="34" charset="0"/>
              </a:rPr>
              <a:t> </a:t>
            </a:r>
          </a:p>
          <a:p>
            <a:r>
              <a:rPr lang="sk-SK">
                <a:latin typeface="Calibri" pitchFamily="34" charset="0"/>
              </a:rPr>
              <a:t> </a:t>
            </a:r>
          </a:p>
          <a:p>
            <a:r>
              <a:rPr lang="sk-SK">
                <a:latin typeface="Calibri" pitchFamily="34" charset="0"/>
              </a:rPr>
              <a:t> </a:t>
            </a:r>
          </a:p>
          <a:p>
            <a:r>
              <a:rPr lang="sk-SK">
                <a:latin typeface="Calibri" pitchFamily="34" charset="0"/>
              </a:rPr>
              <a:t> </a:t>
            </a:r>
          </a:p>
          <a:p>
            <a:endParaRPr lang="sk-SK">
              <a:latin typeface="Calibri" pitchFamily="34" charset="0"/>
            </a:endParaRPr>
          </a:p>
          <a:p>
            <a:endParaRPr lang="sk-SK">
              <a:latin typeface="Calibri" pitchFamily="34" charset="0"/>
            </a:endParaRPr>
          </a:p>
        </p:txBody>
      </p:sp>
      <p:grpSp>
        <p:nvGrpSpPr>
          <p:cNvPr id="5" name="Skupina 8"/>
          <p:cNvGrpSpPr>
            <a:grpSpLocks/>
          </p:cNvGrpSpPr>
          <p:nvPr/>
        </p:nvGrpSpPr>
        <p:grpSpPr bwMode="auto">
          <a:xfrm>
            <a:off x="755650" y="4005263"/>
            <a:ext cx="2520950" cy="719137"/>
            <a:chOff x="899592" y="3645024"/>
            <a:chExt cx="2520280" cy="720080"/>
          </a:xfrm>
        </p:grpSpPr>
        <p:sp>
          <p:nvSpPr>
            <p:cNvPr id="29705" name="BlokTextu 5"/>
            <p:cNvSpPr txBox="1">
              <a:spLocks noChangeArrowheads="1"/>
            </p:cNvSpPr>
            <p:nvPr/>
          </p:nvSpPr>
          <p:spPr bwMode="auto">
            <a:xfrm>
              <a:off x="899592" y="3645024"/>
              <a:ext cx="2520280" cy="369332"/>
            </a:xfrm>
            <a:prstGeom prst="rect">
              <a:avLst/>
            </a:prstGeom>
            <a:noFill/>
            <a:ln w="9525">
              <a:noFill/>
              <a:miter lim="800000"/>
              <a:headEnd/>
              <a:tailEnd/>
            </a:ln>
          </p:spPr>
          <p:txBody>
            <a:bodyPr>
              <a:spAutoFit/>
            </a:bodyPr>
            <a:lstStyle/>
            <a:p>
              <a:r>
                <a:rPr lang="sk-SK">
                  <a:latin typeface="Calibri" pitchFamily="34" charset="0"/>
                </a:rPr>
                <a:t>Téma: </a:t>
              </a:r>
              <a:r>
                <a:rPr lang="sk-SK" b="1">
                  <a:solidFill>
                    <a:srgbClr val="0ED489"/>
                  </a:solidFill>
                  <a:latin typeface="Calibri" pitchFamily="34" charset="0"/>
                </a:rPr>
                <a:t>T1</a:t>
              </a:r>
            </a:p>
          </p:txBody>
        </p:sp>
        <p:sp>
          <p:nvSpPr>
            <p:cNvPr id="29706" name="BlokTextu 6"/>
            <p:cNvSpPr txBox="1">
              <a:spLocks noChangeArrowheads="1"/>
            </p:cNvSpPr>
            <p:nvPr/>
          </p:nvSpPr>
          <p:spPr bwMode="auto">
            <a:xfrm>
              <a:off x="899592" y="3995772"/>
              <a:ext cx="2520280" cy="369332"/>
            </a:xfrm>
            <a:prstGeom prst="rect">
              <a:avLst/>
            </a:prstGeom>
            <a:noFill/>
            <a:ln w="9525">
              <a:noFill/>
              <a:miter lim="800000"/>
              <a:headEnd/>
              <a:tailEnd/>
            </a:ln>
          </p:spPr>
          <p:txBody>
            <a:bodyPr>
              <a:spAutoFit/>
            </a:bodyPr>
            <a:lstStyle/>
            <a:p>
              <a:r>
                <a:rPr lang="sk-SK">
                  <a:latin typeface="Calibri" pitchFamily="34" charset="0"/>
                </a:rPr>
                <a:t>Výkon: </a:t>
              </a:r>
              <a:r>
                <a:rPr lang="sk-SK" b="1">
                  <a:solidFill>
                    <a:srgbClr val="0ED489"/>
                  </a:solidFill>
                  <a:latin typeface="Calibri" pitchFamily="34" charset="0"/>
                </a:rPr>
                <a:t>V4</a:t>
              </a:r>
            </a:p>
          </p:txBody>
        </p:sp>
      </p:grpSp>
      <p:sp>
        <p:nvSpPr>
          <p:cNvPr id="8" name="BlokTextu 7"/>
          <p:cNvSpPr txBox="1">
            <a:spLocks noChangeArrowheads="1"/>
          </p:cNvSpPr>
          <p:nvPr/>
        </p:nvSpPr>
        <p:spPr bwMode="auto">
          <a:xfrm>
            <a:off x="755650" y="4868863"/>
            <a:ext cx="2520950" cy="369887"/>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K4</a:t>
            </a:r>
          </a:p>
        </p:txBody>
      </p:sp>
      <p:pic>
        <p:nvPicPr>
          <p:cNvPr id="29701" name="Obrázok 10"/>
          <p:cNvPicPr>
            <a:picLocks noChangeAspect="1" noChangeArrowheads="1"/>
          </p:cNvPicPr>
          <p:nvPr/>
        </p:nvPicPr>
        <p:blipFill>
          <a:blip r:embed="rId2"/>
          <a:srcRect/>
          <a:stretch>
            <a:fillRect/>
          </a:stretch>
        </p:blipFill>
        <p:spPr bwMode="auto">
          <a:xfrm>
            <a:off x="827088" y="1125538"/>
            <a:ext cx="7848600" cy="1150937"/>
          </a:xfrm>
          <a:prstGeom prst="rect">
            <a:avLst/>
          </a:prstGeom>
          <a:noFill/>
          <a:ln w="9525">
            <a:noFill/>
            <a:miter lim="800000"/>
            <a:headEnd/>
            <a:tailEnd/>
          </a:ln>
        </p:spPr>
      </p:pic>
      <p:sp>
        <p:nvSpPr>
          <p:cNvPr id="12" name="Zahnutá šípka doprava 11"/>
          <p:cNvSpPr/>
          <p:nvPr/>
        </p:nvSpPr>
        <p:spPr>
          <a:xfrm>
            <a:off x="107950" y="1773238"/>
            <a:ext cx="611188" cy="1223962"/>
          </a:xfrm>
          <a:prstGeom prst="curvedRightArrow">
            <a:avLst/>
          </a:prstGeom>
          <a:solidFill>
            <a:srgbClr val="0ED489"/>
          </a:solidFill>
          <a:ln>
            <a:solidFill>
              <a:srgbClr val="0ED48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sk-SK">
              <a:solidFill>
                <a:schemeClr val="tx1"/>
              </a:solidFill>
            </a:endParaRPr>
          </a:p>
        </p:txBody>
      </p:sp>
      <p:pic>
        <p:nvPicPr>
          <p:cNvPr id="29703" name="Picture 1"/>
          <p:cNvPicPr>
            <a:picLocks noChangeAspect="1" noChangeArrowheads="1"/>
          </p:cNvPicPr>
          <p:nvPr/>
        </p:nvPicPr>
        <p:blipFill>
          <a:blip r:embed="rId3"/>
          <a:srcRect/>
          <a:stretch>
            <a:fillRect/>
          </a:stretch>
        </p:blipFill>
        <p:spPr bwMode="auto">
          <a:xfrm>
            <a:off x="4067175" y="3644900"/>
            <a:ext cx="3438525" cy="3213100"/>
          </a:xfrm>
          <a:prstGeom prst="rect">
            <a:avLst/>
          </a:prstGeom>
          <a:noFill/>
          <a:ln w="9525">
            <a:noFill/>
            <a:miter lim="800000"/>
            <a:headEnd/>
            <a:tailEnd/>
          </a:ln>
        </p:spPr>
      </p:pic>
      <p:sp>
        <p:nvSpPr>
          <p:cNvPr id="2" name="Zástupný symbol čísla snímky 1"/>
          <p:cNvSpPr>
            <a:spLocks noGrp="1"/>
          </p:cNvSpPr>
          <p:nvPr>
            <p:ph type="sldNum" sz="quarter" idx="12"/>
          </p:nvPr>
        </p:nvSpPr>
        <p:spPr/>
        <p:txBody>
          <a:bodyPr/>
          <a:lstStyle/>
          <a:p>
            <a:pPr>
              <a:defRPr/>
            </a:pPr>
            <a:fld id="{27ADCAAE-0A50-45BA-90B4-AB84B46FA582}" type="slidenum">
              <a:rPr lang="sk-SK"/>
              <a:pPr>
                <a:defRPr/>
              </a:pPr>
              <a:t>14</a:t>
            </a:fld>
            <a:endParaRPr lang="sk-SK"/>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rgbClr val="002060"/>
                </a:solidFill>
              </a:rPr>
              <a:t>Blooma</a:t>
            </a:r>
            <a:r>
              <a:rPr lang="en-US" sz="2800" b="1" dirty="0" smtClean="0">
                <a:solidFill>
                  <a:srgbClr val="002060"/>
                </a:solidFill>
              </a:rPr>
              <a:t> 1</a:t>
            </a:r>
            <a:endParaRPr lang="sk-SK" sz="2800" b="1" dirty="0">
              <a:solidFill>
                <a:srgbClr val="002060"/>
              </a:solidFill>
            </a:endParaRPr>
          </a:p>
        </p:txBody>
      </p:sp>
      <p:sp>
        <p:nvSpPr>
          <p:cNvPr id="30722" name="BlokTextu 3"/>
          <p:cNvSpPr txBox="1">
            <a:spLocks noChangeArrowheads="1"/>
          </p:cNvSpPr>
          <p:nvPr/>
        </p:nvSpPr>
        <p:spPr bwMode="auto">
          <a:xfrm>
            <a:off x="900113" y="981075"/>
            <a:ext cx="7632700" cy="5078413"/>
          </a:xfrm>
          <a:prstGeom prst="rect">
            <a:avLst/>
          </a:prstGeom>
          <a:noFill/>
          <a:ln w="9525">
            <a:noFill/>
            <a:miter lim="800000"/>
            <a:headEnd/>
            <a:tailEnd/>
          </a:ln>
        </p:spPr>
        <p:txBody>
          <a:bodyPr>
            <a:spAutoFit/>
          </a:bodyPr>
          <a:lstStyle/>
          <a:p>
            <a:pPr algn="just"/>
            <a:r>
              <a:rPr lang="sk-SK" i="1">
                <a:latin typeface="Calibri" pitchFamily="34" charset="0"/>
              </a:rPr>
              <a:t>Škola sa rozhodla nakúpiť desať počítačových zostáv. Na internetovom portáli našli aktuálnu ponuku výpredajových počítačových zostáv. </a:t>
            </a:r>
            <a:r>
              <a:rPr lang="sk-SK">
                <a:latin typeface="Calibri" pitchFamily="34" charset="0"/>
              </a:rPr>
              <a:t>Cena </a:t>
            </a:r>
            <a:r>
              <a:rPr lang="sk-SK" i="1">
                <a:latin typeface="Calibri" pitchFamily="34" charset="0"/>
              </a:rPr>
              <a:t>v kamennom obchode</a:t>
            </a:r>
            <a:r>
              <a:rPr lang="sk-SK">
                <a:latin typeface="Calibri" pitchFamily="34" charset="0"/>
              </a:rPr>
              <a:t> je o 20 % vyššia ako cena na internete.</a:t>
            </a:r>
            <a:r>
              <a:rPr lang="sk-SK" i="1">
                <a:latin typeface="Calibri" pitchFamily="34" charset="0"/>
              </a:rPr>
              <a:t> Rozhodli sa, že kúpia najlacnejšie počítačové zostavy s pevným diskom 80 GB cez internet. </a:t>
            </a:r>
          </a:p>
          <a:p>
            <a:pPr algn="just"/>
            <a:endParaRPr lang="sk-SK" i="1">
              <a:latin typeface="Calibri" pitchFamily="34" charset="0"/>
            </a:endParaRPr>
          </a:p>
          <a:p>
            <a:pPr algn="just"/>
            <a:r>
              <a:rPr lang="en-US" i="1">
                <a:latin typeface="Calibri" pitchFamily="34" charset="0"/>
              </a:rPr>
              <a:t>1. </a:t>
            </a:r>
            <a:r>
              <a:rPr lang="sk-SK" i="1">
                <a:latin typeface="Calibri" pitchFamily="34" charset="0"/>
              </a:rPr>
              <a:t>Koľko eur ušetrili, keď </a:t>
            </a:r>
          </a:p>
          <a:p>
            <a:pPr algn="just"/>
            <a:r>
              <a:rPr lang="sk-SK" i="1">
                <a:latin typeface="Calibri" pitchFamily="34" charset="0"/>
              </a:rPr>
              <a:t>počítačovú zostavu kúpili </a:t>
            </a:r>
          </a:p>
          <a:p>
            <a:pPr algn="just"/>
            <a:r>
              <a:rPr lang="sk-SK" i="1">
                <a:latin typeface="Calibri" pitchFamily="34" charset="0"/>
              </a:rPr>
              <a:t>cez internet?</a:t>
            </a:r>
            <a:endParaRPr lang="en-US" i="1">
              <a:latin typeface="Calibri" pitchFamily="34" charset="0"/>
            </a:endParaRPr>
          </a:p>
          <a:p>
            <a:pPr algn="just"/>
            <a:r>
              <a:rPr lang="sk-SK" i="1">
                <a:latin typeface="Calibri" pitchFamily="34" charset="0"/>
              </a:rPr>
              <a:t>	</a:t>
            </a:r>
            <a:endParaRPr lang="sk-SK">
              <a:solidFill>
                <a:srgbClr val="FF0000"/>
              </a:solidFill>
              <a:latin typeface="Calibri" pitchFamily="34" charset="0"/>
            </a:endParaRPr>
          </a:p>
          <a:p>
            <a:r>
              <a:rPr lang="sk-SK">
                <a:latin typeface="Calibri" pitchFamily="34" charset="0"/>
              </a:rPr>
              <a:t> </a:t>
            </a:r>
          </a:p>
          <a:p>
            <a:r>
              <a:rPr lang="sk-SK">
                <a:latin typeface="Calibri" pitchFamily="34" charset="0"/>
              </a:rPr>
              <a:t> </a:t>
            </a:r>
          </a:p>
          <a:p>
            <a:r>
              <a:rPr lang="sk-SK">
                <a:latin typeface="Calibri" pitchFamily="34" charset="0"/>
              </a:rPr>
              <a:t> </a:t>
            </a:r>
          </a:p>
          <a:p>
            <a:r>
              <a:rPr lang="sk-SK">
                <a:latin typeface="Calibri" pitchFamily="34" charset="0"/>
              </a:rPr>
              <a:t> </a:t>
            </a:r>
          </a:p>
          <a:p>
            <a:r>
              <a:rPr lang="sk-SK">
                <a:latin typeface="Calibri" pitchFamily="34" charset="0"/>
              </a:rPr>
              <a:t> </a:t>
            </a:r>
          </a:p>
          <a:p>
            <a:r>
              <a:rPr lang="sk-SK">
                <a:latin typeface="Calibri" pitchFamily="34" charset="0"/>
              </a:rPr>
              <a:t> </a:t>
            </a:r>
          </a:p>
          <a:p>
            <a:r>
              <a:rPr lang="sk-SK">
                <a:latin typeface="Calibri" pitchFamily="34" charset="0"/>
              </a:rPr>
              <a:t> </a:t>
            </a:r>
          </a:p>
          <a:p>
            <a:endParaRPr lang="sk-SK">
              <a:latin typeface="Calibri" pitchFamily="34" charset="0"/>
            </a:endParaRPr>
          </a:p>
          <a:p>
            <a:endParaRPr lang="sk-SK">
              <a:latin typeface="Calibri" pitchFamily="34" charset="0"/>
            </a:endParaRPr>
          </a:p>
        </p:txBody>
      </p:sp>
      <p:grpSp>
        <p:nvGrpSpPr>
          <p:cNvPr id="5" name="Skupina 8"/>
          <p:cNvGrpSpPr>
            <a:grpSpLocks/>
          </p:cNvGrpSpPr>
          <p:nvPr/>
        </p:nvGrpSpPr>
        <p:grpSpPr bwMode="auto">
          <a:xfrm>
            <a:off x="900113" y="4149725"/>
            <a:ext cx="2519362" cy="719138"/>
            <a:chOff x="899592" y="3645024"/>
            <a:chExt cx="2520280" cy="720080"/>
          </a:xfrm>
        </p:grpSpPr>
        <p:sp>
          <p:nvSpPr>
            <p:cNvPr id="30728" name="BlokTextu 5"/>
            <p:cNvSpPr txBox="1">
              <a:spLocks noChangeArrowheads="1"/>
            </p:cNvSpPr>
            <p:nvPr/>
          </p:nvSpPr>
          <p:spPr bwMode="auto">
            <a:xfrm>
              <a:off x="899592" y="3645024"/>
              <a:ext cx="2520280" cy="369332"/>
            </a:xfrm>
            <a:prstGeom prst="rect">
              <a:avLst/>
            </a:prstGeom>
            <a:noFill/>
            <a:ln w="9525">
              <a:noFill/>
              <a:miter lim="800000"/>
              <a:headEnd/>
              <a:tailEnd/>
            </a:ln>
          </p:spPr>
          <p:txBody>
            <a:bodyPr>
              <a:spAutoFit/>
            </a:bodyPr>
            <a:lstStyle/>
            <a:p>
              <a:r>
                <a:rPr lang="sk-SK">
                  <a:latin typeface="Calibri" pitchFamily="34" charset="0"/>
                </a:rPr>
                <a:t>Téma: </a:t>
              </a:r>
              <a:r>
                <a:rPr lang="sk-SK" b="1">
                  <a:solidFill>
                    <a:srgbClr val="0ED489"/>
                  </a:solidFill>
                  <a:latin typeface="Calibri" pitchFamily="34" charset="0"/>
                </a:rPr>
                <a:t>T6</a:t>
              </a:r>
            </a:p>
          </p:txBody>
        </p:sp>
        <p:sp>
          <p:nvSpPr>
            <p:cNvPr id="30729" name="BlokTextu 6"/>
            <p:cNvSpPr txBox="1">
              <a:spLocks noChangeArrowheads="1"/>
            </p:cNvSpPr>
            <p:nvPr/>
          </p:nvSpPr>
          <p:spPr bwMode="auto">
            <a:xfrm>
              <a:off x="899592" y="3995772"/>
              <a:ext cx="2520280" cy="369332"/>
            </a:xfrm>
            <a:prstGeom prst="rect">
              <a:avLst/>
            </a:prstGeom>
            <a:noFill/>
            <a:ln w="9525">
              <a:noFill/>
              <a:miter lim="800000"/>
              <a:headEnd/>
              <a:tailEnd/>
            </a:ln>
          </p:spPr>
          <p:txBody>
            <a:bodyPr>
              <a:spAutoFit/>
            </a:bodyPr>
            <a:lstStyle/>
            <a:p>
              <a:r>
                <a:rPr lang="sk-SK">
                  <a:latin typeface="Calibri" pitchFamily="34" charset="0"/>
                </a:rPr>
                <a:t>Výkon: </a:t>
              </a:r>
              <a:r>
                <a:rPr lang="sk-SK" b="1">
                  <a:solidFill>
                    <a:srgbClr val="0ED489"/>
                  </a:solidFill>
                  <a:latin typeface="Calibri" pitchFamily="34" charset="0"/>
                </a:rPr>
                <a:t>V16</a:t>
              </a:r>
            </a:p>
          </p:txBody>
        </p:sp>
      </p:grpSp>
      <p:sp>
        <p:nvSpPr>
          <p:cNvPr id="8" name="BlokTextu 7"/>
          <p:cNvSpPr txBox="1">
            <a:spLocks noChangeArrowheads="1"/>
          </p:cNvSpPr>
          <p:nvPr/>
        </p:nvSpPr>
        <p:spPr bwMode="auto">
          <a:xfrm>
            <a:off x="900113" y="4941888"/>
            <a:ext cx="2519362" cy="368300"/>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K4</a:t>
            </a:r>
          </a:p>
        </p:txBody>
      </p:sp>
      <p:pic>
        <p:nvPicPr>
          <p:cNvPr id="30725" name="Obrázok 11"/>
          <p:cNvPicPr>
            <a:picLocks noChangeAspect="1" noChangeArrowheads="1"/>
          </p:cNvPicPr>
          <p:nvPr/>
        </p:nvPicPr>
        <p:blipFill>
          <a:blip r:embed="rId2"/>
          <a:srcRect/>
          <a:stretch>
            <a:fillRect/>
          </a:stretch>
        </p:blipFill>
        <p:spPr bwMode="auto">
          <a:xfrm>
            <a:off x="4140200" y="2133600"/>
            <a:ext cx="4968875" cy="4724400"/>
          </a:xfrm>
          <a:prstGeom prst="rect">
            <a:avLst/>
          </a:prstGeom>
          <a:noFill/>
          <a:ln w="9525">
            <a:noFill/>
            <a:miter lim="800000"/>
            <a:headEnd/>
            <a:tailEnd/>
          </a:ln>
        </p:spPr>
      </p:pic>
      <p:sp>
        <p:nvSpPr>
          <p:cNvPr id="30726" name="BlokTextu 9"/>
          <p:cNvSpPr txBox="1">
            <a:spLocks noChangeArrowheads="1"/>
          </p:cNvSpPr>
          <p:nvPr/>
        </p:nvSpPr>
        <p:spPr bwMode="auto">
          <a:xfrm>
            <a:off x="-36513" y="-26988"/>
            <a:ext cx="287338" cy="6186488"/>
          </a:xfrm>
          <a:prstGeom prst="rect">
            <a:avLst/>
          </a:prstGeom>
          <a:noFill/>
          <a:ln w="9525">
            <a:noFill/>
            <a:miter lim="800000"/>
            <a:headEnd/>
            <a:tailEnd/>
          </a:ln>
        </p:spPr>
        <p:txBody>
          <a:bodyPr>
            <a:spAutoFit/>
          </a:bodyPr>
          <a:lstStyle/>
          <a:p>
            <a:r>
              <a:rPr lang="sk-SK" b="1">
                <a:solidFill>
                  <a:srgbClr val="0ED489"/>
                </a:solidFill>
                <a:latin typeface="Calibri" pitchFamily="34" charset="0"/>
              </a:rPr>
              <a:t>MATEMATICKÁ GRAMOTNOSŤ</a:t>
            </a:r>
          </a:p>
        </p:txBody>
      </p:sp>
      <p:sp>
        <p:nvSpPr>
          <p:cNvPr id="2" name="Zástupný symbol čísla snímky 1"/>
          <p:cNvSpPr>
            <a:spLocks noGrp="1"/>
          </p:cNvSpPr>
          <p:nvPr>
            <p:ph type="sldNum" sz="quarter" idx="12"/>
          </p:nvPr>
        </p:nvSpPr>
        <p:spPr/>
        <p:txBody>
          <a:bodyPr/>
          <a:lstStyle/>
          <a:p>
            <a:pPr>
              <a:defRPr/>
            </a:pPr>
            <a:fld id="{EE640D9D-7042-49C0-9940-ED44AB3A482A}" type="slidenum">
              <a:rPr lang="sk-SK"/>
              <a:pPr>
                <a:defRPr/>
              </a:pPr>
              <a:t>15</a:t>
            </a:fld>
            <a:endParaRPr lang="sk-SK"/>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rgbClr val="002060"/>
                </a:solidFill>
              </a:rPr>
              <a:t>Blooma</a:t>
            </a:r>
            <a:r>
              <a:rPr lang="en-US" sz="2800" b="1" dirty="0" smtClean="0">
                <a:solidFill>
                  <a:srgbClr val="002060"/>
                </a:solidFill>
              </a:rPr>
              <a:t> 1</a:t>
            </a:r>
            <a:endParaRPr lang="sk-SK" sz="2800" b="1" dirty="0">
              <a:solidFill>
                <a:srgbClr val="002060"/>
              </a:solidFill>
            </a:endParaRPr>
          </a:p>
        </p:txBody>
      </p:sp>
      <p:sp>
        <p:nvSpPr>
          <p:cNvPr id="31746" name="BlokTextu 3"/>
          <p:cNvSpPr txBox="1">
            <a:spLocks noChangeArrowheads="1"/>
          </p:cNvSpPr>
          <p:nvPr/>
        </p:nvSpPr>
        <p:spPr bwMode="auto">
          <a:xfrm>
            <a:off x="250825" y="981075"/>
            <a:ext cx="8713788" cy="6894513"/>
          </a:xfrm>
          <a:prstGeom prst="rect">
            <a:avLst/>
          </a:prstGeom>
          <a:noFill/>
          <a:ln w="9525">
            <a:noFill/>
            <a:miter lim="800000"/>
            <a:headEnd/>
            <a:tailEnd/>
          </a:ln>
        </p:spPr>
        <p:txBody>
          <a:bodyPr>
            <a:spAutoFit/>
          </a:bodyPr>
          <a:lstStyle/>
          <a:p>
            <a:r>
              <a:rPr lang="sk-SK" i="1">
                <a:latin typeface="Calibri" pitchFamily="34" charset="0"/>
              </a:rPr>
              <a:t>Škola sa rozhodla nakúpiť desať počítačových zostáv. Na internetovom portáli našli aktuálnu ponuku výpredajových počítačových zostáv. </a:t>
            </a:r>
            <a:r>
              <a:rPr lang="sk-SK">
                <a:latin typeface="Calibri" pitchFamily="34" charset="0"/>
              </a:rPr>
              <a:t>Cena </a:t>
            </a:r>
            <a:r>
              <a:rPr lang="sk-SK" i="1">
                <a:latin typeface="Calibri" pitchFamily="34" charset="0"/>
              </a:rPr>
              <a:t>v kamennom obchode</a:t>
            </a:r>
            <a:r>
              <a:rPr lang="sk-SK">
                <a:latin typeface="Calibri" pitchFamily="34" charset="0"/>
              </a:rPr>
              <a:t> je o 20 % vyššia ako cena na internete.</a:t>
            </a:r>
            <a:r>
              <a:rPr lang="sk-SK" i="1">
                <a:latin typeface="Calibri" pitchFamily="34" charset="0"/>
              </a:rPr>
              <a:t> Rozhodli sa, že kúpia najlacnejšie počítačové zostavy s pevným diskom 80 GB a monitorom HP17 cez internet. </a:t>
            </a:r>
          </a:p>
          <a:p>
            <a:pPr algn="just"/>
            <a:endParaRPr lang="sk-SK" i="1">
              <a:latin typeface="Calibri" pitchFamily="34" charset="0"/>
            </a:endParaRPr>
          </a:p>
          <a:p>
            <a:r>
              <a:rPr lang="en-US" i="1">
                <a:latin typeface="Calibri" pitchFamily="34" charset="0"/>
              </a:rPr>
              <a:t>2. </a:t>
            </a:r>
            <a:r>
              <a:rPr lang="sk-SK" i="1">
                <a:latin typeface="Calibri" pitchFamily="34" charset="0"/>
              </a:rPr>
              <a:t>V kamennom obchode však</a:t>
            </a:r>
            <a:r>
              <a:rPr lang="en-US" i="1">
                <a:latin typeface="Calibri" pitchFamily="34" charset="0"/>
              </a:rPr>
              <a:t> </a:t>
            </a:r>
            <a:r>
              <a:rPr lang="sk-SK" i="1">
                <a:latin typeface="Calibri" pitchFamily="34" charset="0"/>
              </a:rPr>
              <a:t>práve </a:t>
            </a:r>
            <a:endParaRPr lang="en-US" i="1">
              <a:latin typeface="Calibri" pitchFamily="34" charset="0"/>
            </a:endParaRPr>
          </a:p>
          <a:p>
            <a:r>
              <a:rPr lang="sk-SK" i="1">
                <a:latin typeface="Calibri" pitchFamily="34" charset="0"/>
              </a:rPr>
              <a:t>prebieha akcia pre školy: </a:t>
            </a:r>
            <a:endParaRPr lang="sk-SK">
              <a:latin typeface="Calibri" pitchFamily="34" charset="0"/>
            </a:endParaRPr>
          </a:p>
          <a:p>
            <a:r>
              <a:rPr lang="sk-SK" i="1">
                <a:latin typeface="Calibri" pitchFamily="34" charset="0"/>
              </a:rPr>
              <a:t>Kúpte ľubovoľných 5 zostáv, najlacnejšiu</a:t>
            </a:r>
          </a:p>
          <a:p>
            <a:pPr>
              <a:spcAft>
                <a:spcPts val="1200"/>
              </a:spcAft>
            </a:pPr>
            <a:r>
              <a:rPr lang="sk-SK" i="1">
                <a:latin typeface="Calibri" pitchFamily="34" charset="0"/>
              </a:rPr>
              <a:t>z nich máte zdarma. </a:t>
            </a:r>
            <a:endParaRPr lang="sk-SK">
              <a:latin typeface="Calibri" pitchFamily="34" charset="0"/>
            </a:endParaRPr>
          </a:p>
          <a:p>
            <a:r>
              <a:rPr lang="sk-SK" i="1">
                <a:latin typeface="Calibri" pitchFamily="34" charset="0"/>
              </a:rPr>
              <a:t>Doplňte nasledujúcu vetu tak, aby bola </a:t>
            </a:r>
            <a:endParaRPr lang="en-US" i="1">
              <a:latin typeface="Calibri" pitchFamily="34" charset="0"/>
            </a:endParaRPr>
          </a:p>
          <a:p>
            <a:r>
              <a:rPr lang="sk-SK" i="1">
                <a:latin typeface="Calibri" pitchFamily="34" charset="0"/>
              </a:rPr>
              <a:t>pravdivá.</a:t>
            </a:r>
            <a:endParaRPr lang="sk-SK">
              <a:latin typeface="Calibri" pitchFamily="34" charset="0"/>
            </a:endParaRPr>
          </a:p>
          <a:p>
            <a:r>
              <a:rPr lang="sk-SK" i="1">
                <a:latin typeface="Calibri" pitchFamily="34" charset="0"/>
              </a:rPr>
              <a:t>Ak si škola vyberie lacnejší spôsob nákupu </a:t>
            </a:r>
          </a:p>
          <a:p>
            <a:r>
              <a:rPr lang="sk-SK" i="1">
                <a:latin typeface="Calibri" pitchFamily="34" charset="0"/>
              </a:rPr>
              <a:t>spomedzi nákupu cez internet a nákupu </a:t>
            </a:r>
          </a:p>
          <a:p>
            <a:r>
              <a:rPr lang="sk-SK" i="1">
                <a:latin typeface="Calibri" pitchFamily="34" charset="0"/>
              </a:rPr>
              <a:t>v kamennom obchode, ušetrí ..... eur. </a:t>
            </a:r>
            <a:endParaRPr lang="sk-SK">
              <a:latin typeface="Calibri" pitchFamily="34" charset="0"/>
            </a:endParaRPr>
          </a:p>
          <a:p>
            <a:pPr algn="just"/>
            <a:r>
              <a:rPr lang="sk-SK" i="1">
                <a:latin typeface="Calibri" pitchFamily="34" charset="0"/>
              </a:rPr>
              <a:t>	</a:t>
            </a:r>
            <a:endParaRPr lang="sk-SK">
              <a:solidFill>
                <a:srgbClr val="FF0000"/>
              </a:solidFill>
              <a:latin typeface="Calibri" pitchFamily="34" charset="0"/>
            </a:endParaRPr>
          </a:p>
          <a:p>
            <a:r>
              <a:rPr lang="sk-SK">
                <a:latin typeface="Calibri" pitchFamily="34" charset="0"/>
              </a:rPr>
              <a:t> </a:t>
            </a:r>
          </a:p>
          <a:p>
            <a:r>
              <a:rPr lang="sk-SK">
                <a:latin typeface="Calibri" pitchFamily="34" charset="0"/>
              </a:rPr>
              <a:t> </a:t>
            </a:r>
          </a:p>
          <a:p>
            <a:r>
              <a:rPr lang="sk-SK">
                <a:latin typeface="Calibri" pitchFamily="34" charset="0"/>
              </a:rPr>
              <a:t> </a:t>
            </a:r>
          </a:p>
          <a:p>
            <a:r>
              <a:rPr lang="sk-SK">
                <a:latin typeface="Calibri" pitchFamily="34" charset="0"/>
              </a:rPr>
              <a:t> </a:t>
            </a:r>
          </a:p>
          <a:p>
            <a:r>
              <a:rPr lang="sk-SK">
                <a:latin typeface="Calibri" pitchFamily="34" charset="0"/>
              </a:rPr>
              <a:t> </a:t>
            </a:r>
          </a:p>
          <a:p>
            <a:r>
              <a:rPr lang="sk-SK">
                <a:latin typeface="Calibri" pitchFamily="34" charset="0"/>
              </a:rPr>
              <a:t> </a:t>
            </a:r>
          </a:p>
          <a:p>
            <a:r>
              <a:rPr lang="sk-SK">
                <a:latin typeface="Calibri" pitchFamily="34" charset="0"/>
              </a:rPr>
              <a:t> </a:t>
            </a:r>
          </a:p>
          <a:p>
            <a:endParaRPr lang="sk-SK">
              <a:latin typeface="Calibri" pitchFamily="34" charset="0"/>
            </a:endParaRPr>
          </a:p>
          <a:p>
            <a:endParaRPr lang="sk-SK">
              <a:latin typeface="Calibri" pitchFamily="34" charset="0"/>
            </a:endParaRPr>
          </a:p>
        </p:txBody>
      </p:sp>
      <p:grpSp>
        <p:nvGrpSpPr>
          <p:cNvPr id="5" name="Skupina 8"/>
          <p:cNvGrpSpPr>
            <a:grpSpLocks/>
          </p:cNvGrpSpPr>
          <p:nvPr/>
        </p:nvGrpSpPr>
        <p:grpSpPr bwMode="auto">
          <a:xfrm>
            <a:off x="642938" y="5286375"/>
            <a:ext cx="2520950" cy="720725"/>
            <a:chOff x="899592" y="3645024"/>
            <a:chExt cx="2520280" cy="720080"/>
          </a:xfrm>
        </p:grpSpPr>
        <p:sp>
          <p:nvSpPr>
            <p:cNvPr id="31752" name="BlokTextu 5"/>
            <p:cNvSpPr txBox="1">
              <a:spLocks noChangeArrowheads="1"/>
            </p:cNvSpPr>
            <p:nvPr/>
          </p:nvSpPr>
          <p:spPr bwMode="auto">
            <a:xfrm>
              <a:off x="899592" y="3645024"/>
              <a:ext cx="2520280" cy="369332"/>
            </a:xfrm>
            <a:prstGeom prst="rect">
              <a:avLst/>
            </a:prstGeom>
            <a:noFill/>
            <a:ln w="9525">
              <a:noFill/>
              <a:miter lim="800000"/>
              <a:headEnd/>
              <a:tailEnd/>
            </a:ln>
          </p:spPr>
          <p:txBody>
            <a:bodyPr>
              <a:spAutoFit/>
            </a:bodyPr>
            <a:lstStyle/>
            <a:p>
              <a:r>
                <a:rPr lang="sk-SK">
                  <a:latin typeface="Calibri" pitchFamily="34" charset="0"/>
                </a:rPr>
                <a:t>Téma: </a:t>
              </a:r>
              <a:r>
                <a:rPr lang="sk-SK" b="1">
                  <a:solidFill>
                    <a:srgbClr val="002060"/>
                  </a:solidFill>
                  <a:latin typeface="Calibri" pitchFamily="34" charset="0"/>
                </a:rPr>
                <a:t>T6</a:t>
              </a:r>
            </a:p>
          </p:txBody>
        </p:sp>
        <p:sp>
          <p:nvSpPr>
            <p:cNvPr id="31753" name="BlokTextu 6"/>
            <p:cNvSpPr txBox="1">
              <a:spLocks noChangeArrowheads="1"/>
            </p:cNvSpPr>
            <p:nvPr/>
          </p:nvSpPr>
          <p:spPr bwMode="auto">
            <a:xfrm>
              <a:off x="899592" y="3995772"/>
              <a:ext cx="2520280" cy="369332"/>
            </a:xfrm>
            <a:prstGeom prst="rect">
              <a:avLst/>
            </a:prstGeom>
            <a:noFill/>
            <a:ln w="9525">
              <a:noFill/>
              <a:miter lim="800000"/>
              <a:headEnd/>
              <a:tailEnd/>
            </a:ln>
          </p:spPr>
          <p:txBody>
            <a:bodyPr>
              <a:spAutoFit/>
            </a:bodyPr>
            <a:lstStyle/>
            <a:p>
              <a:r>
                <a:rPr lang="sk-SK">
                  <a:latin typeface="Calibri" pitchFamily="34" charset="0"/>
                </a:rPr>
                <a:t>Výkon: </a:t>
              </a:r>
              <a:r>
                <a:rPr lang="sk-SK" b="1">
                  <a:solidFill>
                    <a:srgbClr val="002060"/>
                  </a:solidFill>
                  <a:latin typeface="Calibri" pitchFamily="34" charset="0"/>
                </a:rPr>
                <a:t>V16</a:t>
              </a:r>
            </a:p>
          </p:txBody>
        </p:sp>
      </p:grpSp>
      <p:sp>
        <p:nvSpPr>
          <p:cNvPr id="8" name="BlokTextu 7"/>
          <p:cNvSpPr txBox="1">
            <a:spLocks noChangeArrowheads="1"/>
          </p:cNvSpPr>
          <p:nvPr/>
        </p:nvSpPr>
        <p:spPr bwMode="auto">
          <a:xfrm>
            <a:off x="714375" y="6072188"/>
            <a:ext cx="2520950" cy="369887"/>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K</a:t>
            </a:r>
            <a:r>
              <a:rPr lang="en-US" b="1">
                <a:solidFill>
                  <a:srgbClr val="002060"/>
                </a:solidFill>
                <a:latin typeface="Calibri" pitchFamily="34" charset="0"/>
              </a:rPr>
              <a:t>5</a:t>
            </a:r>
            <a:endParaRPr lang="sk-SK" b="1">
              <a:solidFill>
                <a:srgbClr val="002060"/>
              </a:solidFill>
              <a:latin typeface="Calibri" pitchFamily="34" charset="0"/>
            </a:endParaRPr>
          </a:p>
        </p:txBody>
      </p:sp>
      <p:pic>
        <p:nvPicPr>
          <p:cNvPr id="31749" name="Obrázok 11"/>
          <p:cNvPicPr>
            <a:picLocks noChangeAspect="1" noChangeArrowheads="1"/>
          </p:cNvPicPr>
          <p:nvPr/>
        </p:nvPicPr>
        <p:blipFill>
          <a:blip r:embed="rId2"/>
          <a:srcRect/>
          <a:stretch>
            <a:fillRect/>
          </a:stretch>
        </p:blipFill>
        <p:spPr bwMode="auto">
          <a:xfrm>
            <a:off x="4572000" y="2349500"/>
            <a:ext cx="4537075" cy="4508500"/>
          </a:xfrm>
          <a:prstGeom prst="rect">
            <a:avLst/>
          </a:prstGeom>
          <a:noFill/>
          <a:ln w="9525">
            <a:noFill/>
            <a:miter lim="800000"/>
            <a:headEnd/>
            <a:tailEnd/>
          </a:ln>
        </p:spPr>
      </p:pic>
      <p:sp>
        <p:nvSpPr>
          <p:cNvPr id="31750" name="BlokTextu 9"/>
          <p:cNvSpPr txBox="1">
            <a:spLocks noChangeArrowheads="1"/>
          </p:cNvSpPr>
          <p:nvPr/>
        </p:nvSpPr>
        <p:spPr bwMode="auto">
          <a:xfrm>
            <a:off x="-36513" y="-93663"/>
            <a:ext cx="287338" cy="6186488"/>
          </a:xfrm>
          <a:prstGeom prst="rect">
            <a:avLst/>
          </a:prstGeom>
          <a:noFill/>
          <a:ln w="9525">
            <a:noFill/>
            <a:miter lim="800000"/>
            <a:headEnd/>
            <a:tailEnd/>
          </a:ln>
        </p:spPr>
        <p:txBody>
          <a:bodyPr>
            <a:spAutoFit/>
          </a:bodyPr>
          <a:lstStyle/>
          <a:p>
            <a:r>
              <a:rPr lang="sk-SK" b="1">
                <a:solidFill>
                  <a:srgbClr val="0ED489"/>
                </a:solidFill>
                <a:latin typeface="Calibri" pitchFamily="34" charset="0"/>
              </a:rPr>
              <a:t>MATEMATICKÁ GRAMOTNOSŤ</a:t>
            </a:r>
          </a:p>
        </p:txBody>
      </p:sp>
      <p:sp>
        <p:nvSpPr>
          <p:cNvPr id="2" name="Zástupný symbol čísla snímky 1"/>
          <p:cNvSpPr>
            <a:spLocks noGrp="1"/>
          </p:cNvSpPr>
          <p:nvPr>
            <p:ph type="sldNum" sz="quarter" idx="12"/>
          </p:nvPr>
        </p:nvSpPr>
        <p:spPr/>
        <p:txBody>
          <a:bodyPr/>
          <a:lstStyle/>
          <a:p>
            <a:pPr>
              <a:defRPr/>
            </a:pPr>
            <a:fld id="{CE23E69F-0564-48B1-8BAE-DE6918D39694}" type="slidenum">
              <a:rPr lang="sk-SK"/>
              <a:pPr>
                <a:defRPr/>
              </a:pPr>
              <a:t>16</a:t>
            </a:fld>
            <a:endParaRPr lang="sk-SK"/>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rgbClr val="002060"/>
                </a:solidFill>
              </a:rPr>
              <a:t>Blooma</a:t>
            </a:r>
            <a:r>
              <a:rPr lang="en-US" sz="2800" b="1" dirty="0" smtClean="0">
                <a:solidFill>
                  <a:srgbClr val="002060"/>
                </a:solidFill>
              </a:rPr>
              <a:t> </a:t>
            </a:r>
            <a:r>
              <a:rPr lang="sk-SK" sz="2800" b="1" dirty="0" smtClean="0">
                <a:solidFill>
                  <a:srgbClr val="002060"/>
                </a:solidFill>
              </a:rPr>
              <a:t>2</a:t>
            </a:r>
            <a:endParaRPr lang="sk-SK" sz="2800" b="1" dirty="0">
              <a:solidFill>
                <a:srgbClr val="002060"/>
              </a:solidFill>
            </a:endParaRPr>
          </a:p>
        </p:txBody>
      </p:sp>
      <p:sp>
        <p:nvSpPr>
          <p:cNvPr id="32770" name="BlokTextu 3"/>
          <p:cNvSpPr txBox="1">
            <a:spLocks noChangeArrowheads="1"/>
          </p:cNvSpPr>
          <p:nvPr/>
        </p:nvSpPr>
        <p:spPr bwMode="auto">
          <a:xfrm>
            <a:off x="250825" y="981075"/>
            <a:ext cx="8281988" cy="1200150"/>
          </a:xfrm>
          <a:prstGeom prst="rect">
            <a:avLst/>
          </a:prstGeom>
          <a:noFill/>
          <a:ln w="9525">
            <a:noFill/>
            <a:miter lim="800000"/>
            <a:headEnd/>
            <a:tailEnd/>
          </a:ln>
        </p:spPr>
        <p:txBody>
          <a:bodyPr>
            <a:spAutoFit/>
          </a:bodyPr>
          <a:lstStyle/>
          <a:p>
            <a:r>
              <a:rPr lang="sk-SK" b="1">
                <a:latin typeface="Calibri" pitchFamily="34" charset="0"/>
              </a:rPr>
              <a:t>Pôvodná úloha, Testovanie 9, 2011</a:t>
            </a:r>
          </a:p>
          <a:p>
            <a:endParaRPr lang="sk-SK">
              <a:latin typeface="Calibri" pitchFamily="34" charset="0"/>
            </a:endParaRPr>
          </a:p>
          <a:p>
            <a:r>
              <a:rPr lang="sk-SK">
                <a:latin typeface="Calibri" pitchFamily="34" charset="0"/>
              </a:rPr>
              <a:t>Z vkladu 2 000 eur bol úrok za jeden rok 18 eur. Aká bola ročná úroková miera v percentách?</a:t>
            </a:r>
          </a:p>
        </p:txBody>
      </p:sp>
      <p:grpSp>
        <p:nvGrpSpPr>
          <p:cNvPr id="5" name="Skupina 8"/>
          <p:cNvGrpSpPr>
            <a:grpSpLocks/>
          </p:cNvGrpSpPr>
          <p:nvPr/>
        </p:nvGrpSpPr>
        <p:grpSpPr bwMode="auto">
          <a:xfrm>
            <a:off x="611188" y="2708275"/>
            <a:ext cx="2520950" cy="720725"/>
            <a:chOff x="899592" y="3645024"/>
            <a:chExt cx="2520280" cy="720080"/>
          </a:xfrm>
        </p:grpSpPr>
        <p:sp>
          <p:nvSpPr>
            <p:cNvPr id="32774" name="BlokTextu 5"/>
            <p:cNvSpPr txBox="1">
              <a:spLocks noChangeArrowheads="1"/>
            </p:cNvSpPr>
            <p:nvPr/>
          </p:nvSpPr>
          <p:spPr bwMode="auto">
            <a:xfrm>
              <a:off x="899592" y="3645024"/>
              <a:ext cx="2520280" cy="369332"/>
            </a:xfrm>
            <a:prstGeom prst="rect">
              <a:avLst/>
            </a:prstGeom>
            <a:noFill/>
            <a:ln w="9525">
              <a:noFill/>
              <a:miter lim="800000"/>
              <a:headEnd/>
              <a:tailEnd/>
            </a:ln>
          </p:spPr>
          <p:txBody>
            <a:bodyPr>
              <a:spAutoFit/>
            </a:bodyPr>
            <a:lstStyle/>
            <a:p>
              <a:r>
                <a:rPr lang="sk-SK">
                  <a:latin typeface="Calibri" pitchFamily="34" charset="0"/>
                </a:rPr>
                <a:t>Téma: </a:t>
              </a:r>
              <a:r>
                <a:rPr lang="sk-SK" b="1">
                  <a:solidFill>
                    <a:srgbClr val="0ED489"/>
                  </a:solidFill>
                  <a:latin typeface="Calibri" pitchFamily="34" charset="0"/>
                </a:rPr>
                <a:t>T5</a:t>
              </a:r>
            </a:p>
          </p:txBody>
        </p:sp>
        <p:sp>
          <p:nvSpPr>
            <p:cNvPr id="32775" name="BlokTextu 6"/>
            <p:cNvSpPr txBox="1">
              <a:spLocks noChangeArrowheads="1"/>
            </p:cNvSpPr>
            <p:nvPr/>
          </p:nvSpPr>
          <p:spPr bwMode="auto">
            <a:xfrm>
              <a:off x="899592" y="3995772"/>
              <a:ext cx="2520280" cy="369332"/>
            </a:xfrm>
            <a:prstGeom prst="rect">
              <a:avLst/>
            </a:prstGeom>
            <a:noFill/>
            <a:ln w="9525">
              <a:noFill/>
              <a:miter lim="800000"/>
              <a:headEnd/>
              <a:tailEnd/>
            </a:ln>
          </p:spPr>
          <p:txBody>
            <a:bodyPr>
              <a:spAutoFit/>
            </a:bodyPr>
            <a:lstStyle/>
            <a:p>
              <a:r>
                <a:rPr lang="sk-SK">
                  <a:latin typeface="Calibri" pitchFamily="34" charset="0"/>
                </a:rPr>
                <a:t>Výkon: </a:t>
              </a:r>
              <a:r>
                <a:rPr lang="sk-SK" b="1">
                  <a:solidFill>
                    <a:srgbClr val="0ED489"/>
                  </a:solidFill>
                  <a:latin typeface="Calibri" pitchFamily="34" charset="0"/>
                </a:rPr>
                <a:t>V13</a:t>
              </a:r>
            </a:p>
          </p:txBody>
        </p:sp>
      </p:grpSp>
      <p:sp>
        <p:nvSpPr>
          <p:cNvPr id="8" name="BlokTextu 7"/>
          <p:cNvSpPr txBox="1">
            <a:spLocks noChangeArrowheads="1"/>
          </p:cNvSpPr>
          <p:nvPr/>
        </p:nvSpPr>
        <p:spPr bwMode="auto">
          <a:xfrm>
            <a:off x="611188" y="3573463"/>
            <a:ext cx="2520950" cy="368300"/>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P3</a:t>
            </a:r>
          </a:p>
        </p:txBody>
      </p:sp>
      <p:sp>
        <p:nvSpPr>
          <p:cNvPr id="2" name="Zástupný symbol čísla snímky 1"/>
          <p:cNvSpPr>
            <a:spLocks noGrp="1"/>
          </p:cNvSpPr>
          <p:nvPr>
            <p:ph type="sldNum" sz="quarter" idx="12"/>
          </p:nvPr>
        </p:nvSpPr>
        <p:spPr/>
        <p:txBody>
          <a:bodyPr/>
          <a:lstStyle/>
          <a:p>
            <a:pPr>
              <a:defRPr/>
            </a:pPr>
            <a:fld id="{F2267092-3692-43AA-A645-716B924AA24B}" type="slidenum">
              <a:rPr lang="sk-SK"/>
              <a:pPr>
                <a:defRPr/>
              </a:pPr>
              <a:t>17</a:t>
            </a:fld>
            <a:endParaRPr lang="sk-SK"/>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rgbClr val="002060"/>
                </a:solidFill>
              </a:rPr>
              <a:t>Blooma</a:t>
            </a:r>
            <a:r>
              <a:rPr lang="en-US" sz="2800" b="1" dirty="0" smtClean="0">
                <a:solidFill>
                  <a:srgbClr val="002060"/>
                </a:solidFill>
              </a:rPr>
              <a:t> </a:t>
            </a:r>
            <a:r>
              <a:rPr lang="sk-SK" sz="2800" b="1" dirty="0" smtClean="0">
                <a:solidFill>
                  <a:srgbClr val="002060"/>
                </a:solidFill>
              </a:rPr>
              <a:t>2</a:t>
            </a:r>
            <a:endParaRPr lang="sk-SK" sz="2800" b="1" dirty="0">
              <a:solidFill>
                <a:srgbClr val="002060"/>
              </a:solidFill>
            </a:endParaRPr>
          </a:p>
        </p:txBody>
      </p:sp>
      <p:sp>
        <p:nvSpPr>
          <p:cNvPr id="33794" name="BlokTextu 3"/>
          <p:cNvSpPr txBox="1">
            <a:spLocks noChangeArrowheads="1"/>
          </p:cNvSpPr>
          <p:nvPr/>
        </p:nvSpPr>
        <p:spPr bwMode="auto">
          <a:xfrm>
            <a:off x="250825" y="981075"/>
            <a:ext cx="8281988" cy="3970338"/>
          </a:xfrm>
          <a:prstGeom prst="rect">
            <a:avLst/>
          </a:prstGeom>
          <a:noFill/>
          <a:ln w="9525">
            <a:noFill/>
            <a:miter lim="800000"/>
            <a:headEnd/>
            <a:tailEnd/>
          </a:ln>
        </p:spPr>
        <p:txBody>
          <a:bodyPr>
            <a:spAutoFit/>
          </a:bodyPr>
          <a:lstStyle/>
          <a:p>
            <a:pPr algn="just"/>
            <a:r>
              <a:rPr lang="sk-SK">
                <a:latin typeface="Calibri" pitchFamily="34" charset="0"/>
              </a:rPr>
              <a:t>Fungovanie úrokov ovplyvňuje všetky finančné operácie, s ktorými sa bežne stretávame (pôžičky a sporenia), teda aj  posudzovanie výhodnosti spotrebného úveru, hypotéky, návratnosti tepelného čerpadla, výhodnosti dieselového motora, leasingu či investície do nehnuteľnosti. </a:t>
            </a:r>
          </a:p>
          <a:p>
            <a:endParaRPr lang="sk-SK">
              <a:latin typeface="Calibri" pitchFamily="34" charset="0"/>
            </a:endParaRPr>
          </a:p>
          <a:p>
            <a:r>
              <a:rPr lang="sk-SK">
                <a:latin typeface="Calibri" pitchFamily="34" charset="0"/>
              </a:rPr>
              <a:t>Vyberte správne dokončenie definície.</a:t>
            </a:r>
          </a:p>
          <a:p>
            <a:endParaRPr lang="sk-SK">
              <a:latin typeface="Calibri" pitchFamily="34" charset="0"/>
            </a:endParaRPr>
          </a:p>
          <a:p>
            <a:r>
              <a:rPr lang="sk-SK">
                <a:latin typeface="Calibri" pitchFamily="34" charset="0"/>
              </a:rPr>
              <a:t>Úroková miera je:</a:t>
            </a:r>
          </a:p>
          <a:p>
            <a:r>
              <a:rPr lang="sk-SK">
                <a:latin typeface="Calibri" pitchFamily="34" charset="0"/>
              </a:rPr>
              <a:t>(A) doba, počas ktorej sa vzdávame možnosti disponovať so svojimi peniazmi.</a:t>
            </a:r>
          </a:p>
          <a:p>
            <a:r>
              <a:rPr lang="sk-SK">
                <a:latin typeface="Calibri" pitchFamily="34" charset="0"/>
              </a:rPr>
              <a:t>(B) cena peňazí alebo výnos z požičaných uložených peňazí.</a:t>
            </a:r>
          </a:p>
          <a:p>
            <a:r>
              <a:rPr lang="sk-SK">
                <a:latin typeface="Calibri" pitchFamily="34" charset="0"/>
              </a:rPr>
              <a:t>(C) vklad, ktorý ukladáme na účet termínovaného vkladu.</a:t>
            </a:r>
          </a:p>
          <a:p>
            <a:r>
              <a:rPr lang="sk-SK">
                <a:latin typeface="Calibri" pitchFamily="34" charset="0"/>
              </a:rPr>
              <a:t>(D) cena peňazí vyjadrená v percentách zvyčajne na ročnej báze.</a:t>
            </a:r>
          </a:p>
          <a:p>
            <a:r>
              <a:rPr lang="sk-SK">
                <a:latin typeface="Calibri" pitchFamily="34" charset="0"/>
              </a:rPr>
              <a:t> </a:t>
            </a:r>
          </a:p>
          <a:p>
            <a:endParaRPr lang="sk-SK">
              <a:latin typeface="Calibri" pitchFamily="34" charset="0"/>
            </a:endParaRPr>
          </a:p>
        </p:txBody>
      </p:sp>
      <p:grpSp>
        <p:nvGrpSpPr>
          <p:cNvPr id="5" name="Skupina 8"/>
          <p:cNvGrpSpPr>
            <a:grpSpLocks/>
          </p:cNvGrpSpPr>
          <p:nvPr/>
        </p:nvGrpSpPr>
        <p:grpSpPr bwMode="auto">
          <a:xfrm>
            <a:off x="755650" y="4508500"/>
            <a:ext cx="2520950" cy="720725"/>
            <a:chOff x="899592" y="3645024"/>
            <a:chExt cx="2520280" cy="720080"/>
          </a:xfrm>
        </p:grpSpPr>
        <p:sp>
          <p:nvSpPr>
            <p:cNvPr id="33800" name="BlokTextu 5"/>
            <p:cNvSpPr txBox="1">
              <a:spLocks noChangeArrowheads="1"/>
            </p:cNvSpPr>
            <p:nvPr/>
          </p:nvSpPr>
          <p:spPr bwMode="auto">
            <a:xfrm>
              <a:off x="899592" y="3645024"/>
              <a:ext cx="2520280" cy="369332"/>
            </a:xfrm>
            <a:prstGeom prst="rect">
              <a:avLst/>
            </a:prstGeom>
            <a:noFill/>
            <a:ln w="9525">
              <a:noFill/>
              <a:miter lim="800000"/>
              <a:headEnd/>
              <a:tailEnd/>
            </a:ln>
          </p:spPr>
          <p:txBody>
            <a:bodyPr>
              <a:spAutoFit/>
            </a:bodyPr>
            <a:lstStyle/>
            <a:p>
              <a:r>
                <a:rPr lang="sk-SK">
                  <a:latin typeface="Calibri" pitchFamily="34" charset="0"/>
                </a:rPr>
                <a:t>Téma: </a:t>
              </a:r>
              <a:r>
                <a:rPr lang="sk-SK" b="1">
                  <a:solidFill>
                    <a:srgbClr val="0ED489"/>
                  </a:solidFill>
                  <a:latin typeface="Calibri" pitchFamily="34" charset="0"/>
                </a:rPr>
                <a:t>T5</a:t>
              </a:r>
            </a:p>
          </p:txBody>
        </p:sp>
        <p:sp>
          <p:nvSpPr>
            <p:cNvPr id="33801" name="BlokTextu 6"/>
            <p:cNvSpPr txBox="1">
              <a:spLocks noChangeArrowheads="1"/>
            </p:cNvSpPr>
            <p:nvPr/>
          </p:nvSpPr>
          <p:spPr bwMode="auto">
            <a:xfrm>
              <a:off x="899592" y="3995772"/>
              <a:ext cx="2520280" cy="369332"/>
            </a:xfrm>
            <a:prstGeom prst="rect">
              <a:avLst/>
            </a:prstGeom>
            <a:noFill/>
            <a:ln w="9525">
              <a:noFill/>
              <a:miter lim="800000"/>
              <a:headEnd/>
              <a:tailEnd/>
            </a:ln>
          </p:spPr>
          <p:txBody>
            <a:bodyPr>
              <a:spAutoFit/>
            </a:bodyPr>
            <a:lstStyle/>
            <a:p>
              <a:r>
                <a:rPr lang="sk-SK">
                  <a:latin typeface="Calibri" pitchFamily="34" charset="0"/>
                </a:rPr>
                <a:t>Výkon: </a:t>
              </a:r>
              <a:r>
                <a:rPr lang="sk-SK" b="1">
                  <a:solidFill>
                    <a:srgbClr val="0ED489"/>
                  </a:solidFill>
                  <a:latin typeface="Calibri" pitchFamily="34" charset="0"/>
                </a:rPr>
                <a:t>V13</a:t>
              </a:r>
            </a:p>
          </p:txBody>
        </p:sp>
      </p:grpSp>
      <p:sp>
        <p:nvSpPr>
          <p:cNvPr id="8" name="BlokTextu 7"/>
          <p:cNvSpPr txBox="1">
            <a:spLocks noChangeArrowheads="1"/>
          </p:cNvSpPr>
          <p:nvPr/>
        </p:nvSpPr>
        <p:spPr bwMode="auto">
          <a:xfrm>
            <a:off x="827088" y="5300663"/>
            <a:ext cx="2520950" cy="369887"/>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F2</a:t>
            </a:r>
          </a:p>
        </p:txBody>
      </p:sp>
      <p:pic>
        <p:nvPicPr>
          <p:cNvPr id="33797" name="Obrázok 8" descr="C:\Users\Katka\Desktop\Snímka.PNG"/>
          <p:cNvPicPr>
            <a:picLocks noChangeAspect="1" noChangeArrowheads="1"/>
          </p:cNvPicPr>
          <p:nvPr/>
        </p:nvPicPr>
        <p:blipFill>
          <a:blip r:embed="rId2"/>
          <a:srcRect/>
          <a:stretch>
            <a:fillRect/>
          </a:stretch>
        </p:blipFill>
        <p:spPr bwMode="auto">
          <a:xfrm>
            <a:off x="7019925" y="1844675"/>
            <a:ext cx="1516063" cy="1057275"/>
          </a:xfrm>
          <a:prstGeom prst="rect">
            <a:avLst/>
          </a:prstGeom>
          <a:noFill/>
          <a:ln w="9525">
            <a:noFill/>
            <a:miter lim="800000"/>
            <a:headEnd/>
            <a:tailEnd/>
          </a:ln>
        </p:spPr>
      </p:pic>
      <p:sp>
        <p:nvSpPr>
          <p:cNvPr id="33798" name="BlokTextu 9"/>
          <p:cNvSpPr txBox="1">
            <a:spLocks noChangeArrowheads="1"/>
          </p:cNvSpPr>
          <p:nvPr/>
        </p:nvSpPr>
        <p:spPr bwMode="auto">
          <a:xfrm>
            <a:off x="-36513" y="115888"/>
            <a:ext cx="287338" cy="5356225"/>
          </a:xfrm>
          <a:prstGeom prst="rect">
            <a:avLst/>
          </a:prstGeom>
          <a:noFill/>
          <a:ln w="9525">
            <a:noFill/>
            <a:miter lim="800000"/>
            <a:headEnd/>
            <a:tailEnd/>
          </a:ln>
        </p:spPr>
        <p:txBody>
          <a:bodyPr>
            <a:spAutoFit/>
          </a:bodyPr>
          <a:lstStyle/>
          <a:p>
            <a:r>
              <a:rPr lang="sk-SK" b="1">
                <a:solidFill>
                  <a:srgbClr val="0ED489"/>
                </a:solidFill>
                <a:latin typeface="Calibri" pitchFamily="34" charset="0"/>
              </a:rPr>
              <a:t>FINANČNÁ GRAMOTNOSŤ</a:t>
            </a:r>
          </a:p>
        </p:txBody>
      </p:sp>
      <p:sp>
        <p:nvSpPr>
          <p:cNvPr id="2" name="Zástupný symbol čísla snímky 1"/>
          <p:cNvSpPr>
            <a:spLocks noGrp="1"/>
          </p:cNvSpPr>
          <p:nvPr>
            <p:ph type="sldNum" sz="quarter" idx="12"/>
          </p:nvPr>
        </p:nvSpPr>
        <p:spPr/>
        <p:txBody>
          <a:bodyPr/>
          <a:lstStyle/>
          <a:p>
            <a:pPr>
              <a:defRPr/>
            </a:pPr>
            <a:fld id="{2DB13D91-4157-48FD-BD16-9D71DB446150}" type="slidenum">
              <a:rPr lang="sk-SK"/>
              <a:pPr>
                <a:defRPr/>
              </a:pPr>
              <a:t>18</a:t>
            </a:fld>
            <a:endParaRPr lang="sk-SK"/>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rgbClr val="002060"/>
                </a:solidFill>
              </a:rPr>
              <a:t>Blooma</a:t>
            </a:r>
            <a:r>
              <a:rPr lang="en-US" sz="2800" b="1" dirty="0" smtClean="0">
                <a:solidFill>
                  <a:srgbClr val="002060"/>
                </a:solidFill>
              </a:rPr>
              <a:t> </a:t>
            </a:r>
            <a:r>
              <a:rPr lang="sk-SK" sz="2800" b="1" dirty="0" smtClean="0">
                <a:solidFill>
                  <a:srgbClr val="002060"/>
                </a:solidFill>
              </a:rPr>
              <a:t>2</a:t>
            </a:r>
            <a:endParaRPr lang="sk-SK" sz="2800" b="1" dirty="0">
              <a:solidFill>
                <a:srgbClr val="002060"/>
              </a:solidFill>
            </a:endParaRPr>
          </a:p>
        </p:txBody>
      </p:sp>
      <p:sp>
        <p:nvSpPr>
          <p:cNvPr id="34818" name="BlokTextu 3"/>
          <p:cNvSpPr txBox="1">
            <a:spLocks noChangeArrowheads="1"/>
          </p:cNvSpPr>
          <p:nvPr/>
        </p:nvSpPr>
        <p:spPr bwMode="auto">
          <a:xfrm>
            <a:off x="250825" y="981075"/>
            <a:ext cx="8281988" cy="4246563"/>
          </a:xfrm>
          <a:prstGeom prst="rect">
            <a:avLst/>
          </a:prstGeom>
          <a:noFill/>
          <a:ln w="9525">
            <a:noFill/>
            <a:miter lim="800000"/>
            <a:headEnd/>
            <a:tailEnd/>
          </a:ln>
        </p:spPr>
        <p:txBody>
          <a:bodyPr>
            <a:spAutoFit/>
          </a:bodyPr>
          <a:lstStyle/>
          <a:p>
            <a:pPr algn="just"/>
            <a:r>
              <a:rPr lang="sk-SK">
                <a:latin typeface="Calibri" pitchFamily="34" charset="0"/>
              </a:rPr>
              <a:t>Fungovanie úrokov ovplyvňuje všetky finančné operácie, s ktorými sa bežne stretávame (pôžičky a sporenia), teda aj  posudzovanie výhodnosti spotrebného úveru, hypotéky, návratnosti tepelného čerpadla, výhodnosti dieselového motora, leasingu či investície do nehnuteľnosti. </a:t>
            </a:r>
          </a:p>
          <a:p>
            <a:pPr algn="just"/>
            <a:r>
              <a:rPr lang="sk-SK">
                <a:latin typeface="Calibri" pitchFamily="34" charset="0"/>
              </a:rPr>
              <a:t> </a:t>
            </a:r>
          </a:p>
          <a:p>
            <a:pPr algn="just"/>
            <a:r>
              <a:rPr lang="sk-SK">
                <a:latin typeface="Calibri" pitchFamily="34" charset="0"/>
              </a:rPr>
              <a:t>Pán Šikovný si vložil do banky A vklad 2 000 eur a po roku mu  </a:t>
            </a:r>
          </a:p>
          <a:p>
            <a:pPr algn="just"/>
            <a:r>
              <a:rPr lang="sk-SK">
                <a:latin typeface="Calibri" pitchFamily="34" charset="0"/>
              </a:rPr>
              <a:t>banka pripísala k pôvodnému vkladu 18 eur. </a:t>
            </a:r>
          </a:p>
          <a:p>
            <a:pPr algn="just"/>
            <a:r>
              <a:rPr lang="sk-SK">
                <a:latin typeface="Calibri" pitchFamily="34" charset="0"/>
              </a:rPr>
              <a:t>Pani Vkusná by si chcela uložiť svoje úspory čo najvýhodnejšie. Uvažuje o banke B, ktorá ponúka  úrokovú mieru 2 % p.a.</a:t>
            </a:r>
          </a:p>
          <a:p>
            <a:pPr algn="just"/>
            <a:endParaRPr lang="sk-SK">
              <a:latin typeface="Calibri" pitchFamily="34" charset="0"/>
            </a:endParaRPr>
          </a:p>
          <a:p>
            <a:pPr algn="just"/>
            <a:r>
              <a:rPr lang="sk-SK">
                <a:latin typeface="Calibri" pitchFamily="34" charset="0"/>
              </a:rPr>
              <a:t>Ktorá z týchto dvoch bánk ponúka svojim klientom výhodnejší úrok (úrokovú mieru) a aký?</a:t>
            </a:r>
          </a:p>
          <a:p>
            <a:pPr algn="just"/>
            <a:endParaRPr lang="sk-SK">
              <a:latin typeface="Calibri" pitchFamily="34" charset="0"/>
            </a:endParaRPr>
          </a:p>
          <a:p>
            <a:pPr algn="just"/>
            <a:r>
              <a:rPr lang="sk-SK">
                <a:latin typeface="Calibri" pitchFamily="34" charset="0"/>
              </a:rPr>
              <a:t>Odpoveď: Svojim klientom ponúka výhodnejší úrok banka ......., ktorej úroková miera je .... % p.a.</a:t>
            </a:r>
          </a:p>
        </p:txBody>
      </p:sp>
      <p:grpSp>
        <p:nvGrpSpPr>
          <p:cNvPr id="5" name="Skupina 8"/>
          <p:cNvGrpSpPr>
            <a:grpSpLocks/>
          </p:cNvGrpSpPr>
          <p:nvPr/>
        </p:nvGrpSpPr>
        <p:grpSpPr bwMode="auto">
          <a:xfrm>
            <a:off x="1692275" y="5084763"/>
            <a:ext cx="2519363" cy="720725"/>
            <a:chOff x="899592" y="3645024"/>
            <a:chExt cx="2520280" cy="720080"/>
          </a:xfrm>
        </p:grpSpPr>
        <p:sp>
          <p:nvSpPr>
            <p:cNvPr id="34824" name="BlokTextu 5"/>
            <p:cNvSpPr txBox="1">
              <a:spLocks noChangeArrowheads="1"/>
            </p:cNvSpPr>
            <p:nvPr/>
          </p:nvSpPr>
          <p:spPr bwMode="auto">
            <a:xfrm>
              <a:off x="899592" y="3645024"/>
              <a:ext cx="2520280" cy="369332"/>
            </a:xfrm>
            <a:prstGeom prst="rect">
              <a:avLst/>
            </a:prstGeom>
            <a:noFill/>
            <a:ln w="9525">
              <a:noFill/>
              <a:miter lim="800000"/>
              <a:headEnd/>
              <a:tailEnd/>
            </a:ln>
          </p:spPr>
          <p:txBody>
            <a:bodyPr>
              <a:spAutoFit/>
            </a:bodyPr>
            <a:lstStyle/>
            <a:p>
              <a:r>
                <a:rPr lang="sk-SK">
                  <a:latin typeface="Calibri" pitchFamily="34" charset="0"/>
                </a:rPr>
                <a:t>Téma: </a:t>
              </a:r>
              <a:r>
                <a:rPr lang="sk-SK" b="1">
                  <a:solidFill>
                    <a:srgbClr val="0ED489"/>
                  </a:solidFill>
                  <a:latin typeface="Calibri" pitchFamily="34" charset="0"/>
                </a:rPr>
                <a:t>T5</a:t>
              </a:r>
            </a:p>
          </p:txBody>
        </p:sp>
        <p:sp>
          <p:nvSpPr>
            <p:cNvPr id="34825" name="BlokTextu 6"/>
            <p:cNvSpPr txBox="1">
              <a:spLocks noChangeArrowheads="1"/>
            </p:cNvSpPr>
            <p:nvPr/>
          </p:nvSpPr>
          <p:spPr bwMode="auto">
            <a:xfrm>
              <a:off x="899592" y="3995772"/>
              <a:ext cx="2520280" cy="369332"/>
            </a:xfrm>
            <a:prstGeom prst="rect">
              <a:avLst/>
            </a:prstGeom>
            <a:noFill/>
            <a:ln w="9525">
              <a:noFill/>
              <a:miter lim="800000"/>
              <a:headEnd/>
              <a:tailEnd/>
            </a:ln>
          </p:spPr>
          <p:txBody>
            <a:bodyPr>
              <a:spAutoFit/>
            </a:bodyPr>
            <a:lstStyle/>
            <a:p>
              <a:r>
                <a:rPr lang="sk-SK">
                  <a:latin typeface="Calibri" pitchFamily="34" charset="0"/>
                </a:rPr>
                <a:t>Výkon: </a:t>
              </a:r>
              <a:r>
                <a:rPr lang="sk-SK" b="1">
                  <a:solidFill>
                    <a:srgbClr val="0ED489"/>
                  </a:solidFill>
                  <a:latin typeface="Calibri" pitchFamily="34" charset="0"/>
                </a:rPr>
                <a:t>V13</a:t>
              </a:r>
            </a:p>
          </p:txBody>
        </p:sp>
      </p:grpSp>
      <p:sp>
        <p:nvSpPr>
          <p:cNvPr id="8" name="BlokTextu 7"/>
          <p:cNvSpPr txBox="1">
            <a:spLocks noChangeArrowheads="1"/>
          </p:cNvSpPr>
          <p:nvPr/>
        </p:nvSpPr>
        <p:spPr bwMode="auto">
          <a:xfrm>
            <a:off x="1692275" y="5724525"/>
            <a:ext cx="2519363" cy="368300"/>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K5</a:t>
            </a:r>
          </a:p>
        </p:txBody>
      </p:sp>
      <p:pic>
        <p:nvPicPr>
          <p:cNvPr id="34821" name="Obrázok 8" descr="C:\Users\Katka\Desktop\Snímka.PNG"/>
          <p:cNvPicPr>
            <a:picLocks noChangeAspect="1" noChangeArrowheads="1"/>
          </p:cNvPicPr>
          <p:nvPr/>
        </p:nvPicPr>
        <p:blipFill>
          <a:blip r:embed="rId2"/>
          <a:srcRect/>
          <a:stretch>
            <a:fillRect/>
          </a:stretch>
        </p:blipFill>
        <p:spPr bwMode="auto">
          <a:xfrm>
            <a:off x="7019925" y="1844675"/>
            <a:ext cx="1516063" cy="1057275"/>
          </a:xfrm>
          <a:prstGeom prst="rect">
            <a:avLst/>
          </a:prstGeom>
          <a:noFill/>
          <a:ln w="9525">
            <a:noFill/>
            <a:miter lim="800000"/>
            <a:headEnd/>
            <a:tailEnd/>
          </a:ln>
        </p:spPr>
      </p:pic>
      <p:sp>
        <p:nvSpPr>
          <p:cNvPr id="34822" name="BlokTextu 10"/>
          <p:cNvSpPr txBox="1">
            <a:spLocks noChangeArrowheads="1"/>
          </p:cNvSpPr>
          <p:nvPr/>
        </p:nvSpPr>
        <p:spPr bwMode="auto">
          <a:xfrm>
            <a:off x="-36513" y="115888"/>
            <a:ext cx="287338" cy="5356225"/>
          </a:xfrm>
          <a:prstGeom prst="rect">
            <a:avLst/>
          </a:prstGeom>
          <a:noFill/>
          <a:ln w="9525">
            <a:noFill/>
            <a:miter lim="800000"/>
            <a:headEnd/>
            <a:tailEnd/>
          </a:ln>
        </p:spPr>
        <p:txBody>
          <a:bodyPr>
            <a:spAutoFit/>
          </a:bodyPr>
          <a:lstStyle/>
          <a:p>
            <a:r>
              <a:rPr lang="sk-SK" b="1">
                <a:solidFill>
                  <a:srgbClr val="0ED489"/>
                </a:solidFill>
                <a:latin typeface="Calibri" pitchFamily="34" charset="0"/>
              </a:rPr>
              <a:t>FINANČNÁ GRAMOTNOSŤ</a:t>
            </a:r>
          </a:p>
        </p:txBody>
      </p:sp>
      <p:sp>
        <p:nvSpPr>
          <p:cNvPr id="2" name="Zástupný symbol čísla snímky 1"/>
          <p:cNvSpPr>
            <a:spLocks noGrp="1"/>
          </p:cNvSpPr>
          <p:nvPr>
            <p:ph type="sldNum" sz="quarter" idx="12"/>
          </p:nvPr>
        </p:nvSpPr>
        <p:spPr/>
        <p:txBody>
          <a:bodyPr/>
          <a:lstStyle/>
          <a:p>
            <a:pPr>
              <a:defRPr/>
            </a:pPr>
            <a:fld id="{20B0E422-2F17-4B54-B440-76E74915C891}" type="slidenum">
              <a:rPr lang="sk-SK"/>
              <a:pPr>
                <a:defRPr/>
              </a:pPr>
              <a:t>19</a:t>
            </a:fld>
            <a:endParaRPr lang="sk-SK"/>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normAutofit/>
          </a:bodyPr>
          <a:lstStyle/>
          <a:p>
            <a:pPr fontAlgn="auto">
              <a:spcAft>
                <a:spcPts val="0"/>
              </a:spcAft>
              <a:defRPr/>
            </a:pPr>
            <a:r>
              <a:rPr lang="sk-SK" b="1" dirty="0" smtClean="0">
                <a:solidFill>
                  <a:schemeClr val="accent1">
                    <a:lumMod val="50000"/>
                  </a:schemeClr>
                </a:solidFill>
              </a:rPr>
              <a:t>Kto sme a čo budeme dnes robiť</a:t>
            </a:r>
            <a:endParaRPr lang="sk-SK" b="1" dirty="0">
              <a:solidFill>
                <a:schemeClr val="accent1">
                  <a:lumMod val="50000"/>
                </a:schemeClr>
              </a:solidFill>
            </a:endParaRPr>
          </a:p>
        </p:txBody>
      </p:sp>
      <p:sp>
        <p:nvSpPr>
          <p:cNvPr id="3" name="Zástupný symbol obsahu 2"/>
          <p:cNvSpPr>
            <a:spLocks noGrp="1"/>
          </p:cNvSpPr>
          <p:nvPr>
            <p:ph idx="1"/>
          </p:nvPr>
        </p:nvSpPr>
        <p:spPr>
          <a:xfrm>
            <a:off x="468313" y="1341438"/>
            <a:ext cx="8229600" cy="4995862"/>
          </a:xfrm>
        </p:spPr>
        <p:txBody>
          <a:bodyPr rtlCol="0">
            <a:normAutofit lnSpcReduction="10000"/>
          </a:bodyPr>
          <a:lstStyle/>
          <a:p>
            <a:pPr marL="0" indent="0" fontAlgn="auto">
              <a:spcAft>
                <a:spcPts val="0"/>
              </a:spcAft>
              <a:buFont typeface="Arial" panose="020B0604020202020204" pitchFamily="34" charset="0"/>
              <a:buNone/>
              <a:tabLst>
                <a:tab pos="355600" algn="l"/>
              </a:tabLst>
              <a:defRPr/>
            </a:pPr>
            <a:r>
              <a:rPr lang="sk-SK" dirty="0" smtClean="0"/>
              <a:t>	učitelia matematiky a informatiky </a:t>
            </a:r>
            <a:r>
              <a:rPr lang="en-US" dirty="0" smtClean="0"/>
              <a:t>= </a:t>
            </a:r>
            <a:r>
              <a:rPr lang="sk-SK" dirty="0" smtClean="0"/>
              <a:t>	posudzovatelia, </a:t>
            </a:r>
            <a:r>
              <a:rPr lang="en-US" dirty="0" err="1" smtClean="0"/>
              <a:t>autori</a:t>
            </a:r>
            <a:r>
              <a:rPr lang="sk-SK" dirty="0" smtClean="0"/>
              <a:t> úloh a </a:t>
            </a:r>
            <a:r>
              <a:rPr lang="sk-SK" dirty="0" err="1" smtClean="0"/>
              <a:t>supervízori</a:t>
            </a:r>
            <a:r>
              <a:rPr lang="sk-SK" dirty="0" smtClean="0"/>
              <a:t> z </a:t>
            </a:r>
          </a:p>
          <a:p>
            <a:pPr marL="0" indent="0" fontAlgn="auto">
              <a:spcAft>
                <a:spcPts val="0"/>
              </a:spcAft>
              <a:buFont typeface="Arial" panose="020B0604020202020204" pitchFamily="34" charset="0"/>
              <a:buNone/>
              <a:defRPr/>
            </a:pPr>
            <a:r>
              <a:rPr lang="sk-SK" dirty="0"/>
              <a:t>	</a:t>
            </a:r>
            <a:r>
              <a:rPr lang="sk-SK" dirty="0" smtClean="0"/>
              <a:t>	- matematiky</a:t>
            </a:r>
          </a:p>
          <a:p>
            <a:pPr marL="0" indent="0" fontAlgn="auto">
              <a:spcAft>
                <a:spcPts val="0"/>
              </a:spcAft>
              <a:buFont typeface="Arial" panose="020B0604020202020204" pitchFamily="34" charset="0"/>
              <a:buNone/>
              <a:defRPr/>
            </a:pPr>
            <a:r>
              <a:rPr lang="sk-SK" dirty="0"/>
              <a:t>	</a:t>
            </a:r>
            <a:r>
              <a:rPr lang="sk-SK" dirty="0" smtClean="0"/>
              <a:t>	- matematickej gramotnosti</a:t>
            </a:r>
          </a:p>
          <a:p>
            <a:pPr marL="0" indent="0" fontAlgn="auto">
              <a:spcAft>
                <a:spcPts val="0"/>
              </a:spcAft>
              <a:buFont typeface="Arial" panose="020B0604020202020204" pitchFamily="34" charset="0"/>
              <a:buNone/>
              <a:defRPr/>
            </a:pPr>
            <a:r>
              <a:rPr lang="sk-SK" dirty="0"/>
              <a:t>	</a:t>
            </a:r>
            <a:r>
              <a:rPr lang="sk-SK" dirty="0" smtClean="0"/>
              <a:t>	- štatistickej gramotnosti</a:t>
            </a:r>
          </a:p>
          <a:p>
            <a:pPr marL="0" indent="0" fontAlgn="auto">
              <a:spcAft>
                <a:spcPts val="0"/>
              </a:spcAft>
              <a:buFont typeface="Arial" panose="020B0604020202020204" pitchFamily="34" charset="0"/>
              <a:buNone/>
              <a:defRPr/>
            </a:pPr>
            <a:r>
              <a:rPr lang="sk-SK" dirty="0"/>
              <a:t>	</a:t>
            </a:r>
            <a:r>
              <a:rPr lang="sk-SK" dirty="0" smtClean="0"/>
              <a:t>	- finančnej gramotnosti</a:t>
            </a:r>
          </a:p>
          <a:p>
            <a:pPr marL="0" indent="0" fontAlgn="auto">
              <a:spcAft>
                <a:spcPts val="0"/>
              </a:spcAft>
              <a:buFont typeface="Arial" panose="020B0604020202020204" pitchFamily="34" charset="0"/>
              <a:buNone/>
              <a:defRPr/>
            </a:pPr>
            <a:r>
              <a:rPr lang="sk-SK" dirty="0"/>
              <a:t>	</a:t>
            </a:r>
            <a:r>
              <a:rPr lang="sk-SK" dirty="0" smtClean="0"/>
              <a:t>	- informatiky </a:t>
            </a:r>
          </a:p>
          <a:p>
            <a:pPr marL="0" indent="0" fontAlgn="auto">
              <a:spcAft>
                <a:spcPts val="0"/>
              </a:spcAft>
              <a:buFont typeface="Arial" panose="020B0604020202020204" pitchFamily="34" charset="0"/>
              <a:buNone/>
              <a:tabLst>
                <a:tab pos="355600" algn="l"/>
              </a:tabLst>
              <a:defRPr/>
            </a:pPr>
            <a:r>
              <a:rPr lang="sk-SK" dirty="0"/>
              <a:t>	</a:t>
            </a:r>
            <a:endParaRPr lang="sk-SK" sz="1100" dirty="0" smtClean="0"/>
          </a:p>
          <a:p>
            <a:pPr marL="0" indent="0" fontAlgn="auto">
              <a:spcAft>
                <a:spcPts val="0"/>
              </a:spcAft>
              <a:buFont typeface="Arial" panose="020B0604020202020204" pitchFamily="34" charset="0"/>
              <a:buNone/>
              <a:tabLst>
                <a:tab pos="355600" algn="l"/>
                <a:tab pos="444500" algn="l"/>
              </a:tabLst>
              <a:defRPr/>
            </a:pPr>
            <a:r>
              <a:rPr lang="sk-SK" dirty="0" smtClean="0"/>
              <a:t>	stupňov ISCED 1, ISCED 2, ISCED 3</a:t>
            </a:r>
            <a:endParaRPr lang="sk-SK" dirty="0"/>
          </a:p>
        </p:txBody>
      </p:sp>
      <p:sp>
        <p:nvSpPr>
          <p:cNvPr id="4" name="Zástupný symbol čísla snímky 3"/>
          <p:cNvSpPr>
            <a:spLocks noGrp="1"/>
          </p:cNvSpPr>
          <p:nvPr>
            <p:ph type="sldNum" sz="quarter" idx="12"/>
          </p:nvPr>
        </p:nvSpPr>
        <p:spPr/>
        <p:txBody>
          <a:bodyPr/>
          <a:lstStyle/>
          <a:p>
            <a:pPr>
              <a:defRPr/>
            </a:pPr>
            <a:fld id="{92B638BC-2B11-49EA-8659-633D15649EE3}" type="slidenum">
              <a:rPr lang="sk-SK"/>
              <a:pPr>
                <a:defRPr/>
              </a:pPr>
              <a:t>2</a:t>
            </a:fld>
            <a:endParaRPr lang="sk-SK"/>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rgbClr val="002060"/>
                </a:solidFill>
              </a:rPr>
              <a:t>Blooma</a:t>
            </a:r>
            <a:r>
              <a:rPr lang="en-US" sz="2800" b="1" dirty="0" smtClean="0">
                <a:solidFill>
                  <a:srgbClr val="002060"/>
                </a:solidFill>
              </a:rPr>
              <a:t> </a:t>
            </a:r>
            <a:r>
              <a:rPr lang="sk-SK" sz="2800" b="1" dirty="0" smtClean="0">
                <a:solidFill>
                  <a:srgbClr val="002060"/>
                </a:solidFill>
              </a:rPr>
              <a:t>3</a:t>
            </a:r>
            <a:endParaRPr lang="sk-SK" sz="2800" b="1" dirty="0">
              <a:solidFill>
                <a:srgbClr val="002060"/>
              </a:solidFill>
            </a:endParaRPr>
          </a:p>
        </p:txBody>
      </p:sp>
      <p:sp>
        <p:nvSpPr>
          <p:cNvPr id="35842" name="BlokTextu 3"/>
          <p:cNvSpPr txBox="1">
            <a:spLocks noChangeArrowheads="1"/>
          </p:cNvSpPr>
          <p:nvPr/>
        </p:nvSpPr>
        <p:spPr bwMode="auto">
          <a:xfrm>
            <a:off x="250825" y="981075"/>
            <a:ext cx="8281988" cy="368300"/>
          </a:xfrm>
          <a:prstGeom prst="rect">
            <a:avLst/>
          </a:prstGeom>
          <a:noFill/>
          <a:ln w="9525">
            <a:noFill/>
            <a:miter lim="800000"/>
            <a:headEnd/>
            <a:tailEnd/>
          </a:ln>
        </p:spPr>
        <p:txBody>
          <a:bodyPr>
            <a:spAutoFit/>
          </a:bodyPr>
          <a:lstStyle/>
          <a:p>
            <a:pPr algn="just"/>
            <a:r>
              <a:rPr lang="sk-SK" b="1">
                <a:latin typeface="Calibri" pitchFamily="34" charset="0"/>
              </a:rPr>
              <a:t>Pôvodná úloha, Testovanie 9, 2010</a:t>
            </a:r>
            <a:endParaRPr lang="sk-SK">
              <a:latin typeface="Calibri" pitchFamily="34" charset="0"/>
            </a:endParaRPr>
          </a:p>
        </p:txBody>
      </p:sp>
      <p:grpSp>
        <p:nvGrpSpPr>
          <p:cNvPr id="5" name="Skupina 8"/>
          <p:cNvGrpSpPr>
            <a:grpSpLocks/>
          </p:cNvGrpSpPr>
          <p:nvPr/>
        </p:nvGrpSpPr>
        <p:grpSpPr bwMode="auto">
          <a:xfrm>
            <a:off x="900113" y="4365625"/>
            <a:ext cx="2519362" cy="719138"/>
            <a:chOff x="899592" y="3645024"/>
            <a:chExt cx="2520280" cy="720080"/>
          </a:xfrm>
        </p:grpSpPr>
        <p:sp>
          <p:nvSpPr>
            <p:cNvPr id="35847" name="BlokTextu 5"/>
            <p:cNvSpPr txBox="1">
              <a:spLocks noChangeArrowheads="1"/>
            </p:cNvSpPr>
            <p:nvPr/>
          </p:nvSpPr>
          <p:spPr bwMode="auto">
            <a:xfrm>
              <a:off x="899592" y="3645024"/>
              <a:ext cx="2520280" cy="369332"/>
            </a:xfrm>
            <a:prstGeom prst="rect">
              <a:avLst/>
            </a:prstGeom>
            <a:noFill/>
            <a:ln w="9525">
              <a:noFill/>
              <a:miter lim="800000"/>
              <a:headEnd/>
              <a:tailEnd/>
            </a:ln>
          </p:spPr>
          <p:txBody>
            <a:bodyPr>
              <a:spAutoFit/>
            </a:bodyPr>
            <a:lstStyle/>
            <a:p>
              <a:r>
                <a:rPr lang="sk-SK">
                  <a:latin typeface="Calibri" pitchFamily="34" charset="0"/>
                </a:rPr>
                <a:t>Téma: </a:t>
              </a:r>
              <a:r>
                <a:rPr lang="sk-SK" b="1">
                  <a:solidFill>
                    <a:srgbClr val="0ED489"/>
                  </a:solidFill>
                  <a:latin typeface="Calibri" pitchFamily="34" charset="0"/>
                </a:rPr>
                <a:t>T6</a:t>
              </a:r>
            </a:p>
          </p:txBody>
        </p:sp>
        <p:sp>
          <p:nvSpPr>
            <p:cNvPr id="35848" name="BlokTextu 6"/>
            <p:cNvSpPr txBox="1">
              <a:spLocks noChangeArrowheads="1"/>
            </p:cNvSpPr>
            <p:nvPr/>
          </p:nvSpPr>
          <p:spPr bwMode="auto">
            <a:xfrm>
              <a:off x="899592" y="3995772"/>
              <a:ext cx="2520280" cy="369332"/>
            </a:xfrm>
            <a:prstGeom prst="rect">
              <a:avLst/>
            </a:prstGeom>
            <a:noFill/>
            <a:ln w="9525">
              <a:noFill/>
              <a:miter lim="800000"/>
              <a:headEnd/>
              <a:tailEnd/>
            </a:ln>
          </p:spPr>
          <p:txBody>
            <a:bodyPr>
              <a:spAutoFit/>
            </a:bodyPr>
            <a:lstStyle/>
            <a:p>
              <a:r>
                <a:rPr lang="sk-SK">
                  <a:latin typeface="Calibri" pitchFamily="34" charset="0"/>
                </a:rPr>
                <a:t>Výkon: </a:t>
              </a:r>
              <a:r>
                <a:rPr lang="sk-SK" b="1">
                  <a:solidFill>
                    <a:srgbClr val="0ED489"/>
                  </a:solidFill>
                  <a:latin typeface="Calibri" pitchFamily="34" charset="0"/>
                </a:rPr>
                <a:t>V9</a:t>
              </a:r>
            </a:p>
          </p:txBody>
        </p:sp>
      </p:grpSp>
      <p:sp>
        <p:nvSpPr>
          <p:cNvPr id="8" name="BlokTextu 7"/>
          <p:cNvSpPr txBox="1">
            <a:spLocks noChangeArrowheads="1"/>
          </p:cNvSpPr>
          <p:nvPr/>
        </p:nvSpPr>
        <p:spPr bwMode="auto">
          <a:xfrm>
            <a:off x="900113" y="5157788"/>
            <a:ext cx="2519362" cy="368300"/>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K4</a:t>
            </a:r>
          </a:p>
        </p:txBody>
      </p:sp>
      <p:pic>
        <p:nvPicPr>
          <p:cNvPr id="35845" name="Obrázok 9"/>
          <p:cNvPicPr>
            <a:picLocks noChangeAspect="1" noChangeArrowheads="1"/>
          </p:cNvPicPr>
          <p:nvPr/>
        </p:nvPicPr>
        <p:blipFill>
          <a:blip r:embed="rId2"/>
          <a:srcRect/>
          <a:stretch>
            <a:fillRect/>
          </a:stretch>
        </p:blipFill>
        <p:spPr bwMode="auto">
          <a:xfrm>
            <a:off x="323850" y="1412875"/>
            <a:ext cx="8208963" cy="2879725"/>
          </a:xfrm>
          <a:prstGeom prst="rect">
            <a:avLst/>
          </a:prstGeom>
          <a:noFill/>
          <a:ln w="9525">
            <a:noFill/>
            <a:miter lim="800000"/>
            <a:headEnd/>
            <a:tailEnd/>
          </a:ln>
        </p:spPr>
      </p:pic>
      <p:sp>
        <p:nvSpPr>
          <p:cNvPr id="2" name="Zástupný symbol čísla snímky 1"/>
          <p:cNvSpPr>
            <a:spLocks noGrp="1"/>
          </p:cNvSpPr>
          <p:nvPr>
            <p:ph type="sldNum" sz="quarter" idx="12"/>
          </p:nvPr>
        </p:nvSpPr>
        <p:spPr/>
        <p:txBody>
          <a:bodyPr/>
          <a:lstStyle/>
          <a:p>
            <a:pPr>
              <a:defRPr/>
            </a:pPr>
            <a:fld id="{F906F225-C5C5-4909-895A-925C56195796}" type="slidenum">
              <a:rPr lang="sk-SK"/>
              <a:pPr>
                <a:defRPr/>
              </a:pPr>
              <a:t>20</a:t>
            </a:fld>
            <a:endParaRPr lang="sk-SK"/>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rgbClr val="002060"/>
                </a:solidFill>
              </a:rPr>
              <a:t>Blooma</a:t>
            </a:r>
            <a:r>
              <a:rPr lang="en-US" sz="2800" b="1" dirty="0" smtClean="0">
                <a:solidFill>
                  <a:srgbClr val="002060"/>
                </a:solidFill>
              </a:rPr>
              <a:t> </a:t>
            </a:r>
            <a:r>
              <a:rPr lang="sk-SK" sz="2800" b="1" dirty="0" smtClean="0">
                <a:solidFill>
                  <a:srgbClr val="002060"/>
                </a:solidFill>
              </a:rPr>
              <a:t>3</a:t>
            </a:r>
            <a:endParaRPr lang="sk-SK" sz="2800" b="1" dirty="0">
              <a:solidFill>
                <a:srgbClr val="002060"/>
              </a:solidFill>
            </a:endParaRPr>
          </a:p>
        </p:txBody>
      </p:sp>
      <p:sp>
        <p:nvSpPr>
          <p:cNvPr id="36866" name="BlokTextu 3"/>
          <p:cNvSpPr txBox="1">
            <a:spLocks noChangeArrowheads="1"/>
          </p:cNvSpPr>
          <p:nvPr/>
        </p:nvSpPr>
        <p:spPr bwMode="auto">
          <a:xfrm>
            <a:off x="250825" y="981075"/>
            <a:ext cx="8281988" cy="922338"/>
          </a:xfrm>
          <a:prstGeom prst="rect">
            <a:avLst/>
          </a:prstGeom>
          <a:noFill/>
          <a:ln w="9525">
            <a:noFill/>
            <a:miter lim="800000"/>
            <a:headEnd/>
            <a:tailEnd/>
          </a:ln>
        </p:spPr>
        <p:txBody>
          <a:bodyPr>
            <a:spAutoFit/>
          </a:bodyPr>
          <a:lstStyle/>
          <a:p>
            <a:pPr algn="just"/>
            <a:r>
              <a:rPr lang="sk-SK">
                <a:latin typeface="Calibri" pitchFamily="34" charset="0"/>
              </a:rPr>
              <a:t>Žiaci  1. ročníka sa na hodine telesnej výchovy vážili. Triedna učiteľka si zapísala zistené údaje o hmotnosti žiakov  do tabuľky a  vytvorila z nich kvôli prehľadnosti  graf. Neskôr zavesila tabuľku aj graf na nástenku v triede.</a:t>
            </a:r>
          </a:p>
        </p:txBody>
      </p:sp>
      <p:graphicFrame>
        <p:nvGraphicFramePr>
          <p:cNvPr id="11" name="Tabuľka 10"/>
          <p:cNvGraphicFramePr>
            <a:graphicFrameLocks noGrp="1"/>
          </p:cNvGraphicFramePr>
          <p:nvPr/>
        </p:nvGraphicFramePr>
        <p:xfrm>
          <a:off x="1116013" y="1916113"/>
          <a:ext cx="7848600" cy="1728787"/>
        </p:xfrm>
        <a:graphic>
          <a:graphicData uri="http://schemas.openxmlformats.org/drawingml/2006/table">
            <a:tbl>
              <a:tblPr/>
              <a:tblGrid>
                <a:gridCol w="784225"/>
                <a:gridCol w="785812"/>
                <a:gridCol w="784225"/>
                <a:gridCol w="784225"/>
                <a:gridCol w="785813"/>
                <a:gridCol w="784225"/>
                <a:gridCol w="785812"/>
                <a:gridCol w="784225"/>
                <a:gridCol w="785813"/>
                <a:gridCol w="784225"/>
              </a:tblGrid>
              <a:tr h="681038">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sk-SK" sz="1400" b="0" i="0" u="none" strike="noStrike" cap="none" normalizeH="0" baseline="0" smtClean="0">
                          <a:ln>
                            <a:noFill/>
                          </a:ln>
                          <a:solidFill>
                            <a:srgbClr val="000000"/>
                          </a:solidFill>
                          <a:effectLst/>
                          <a:latin typeface="Calibri" pitchFamily="34" charset="0"/>
                          <a:cs typeface="Times New Roman" pitchFamily="18" charset="0"/>
                        </a:rPr>
                        <a:t>Žiaci 1. ročníka</a:t>
                      </a:r>
                      <a:endParaRPr kumimoji="0" lang="sk-SK"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8">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sk-SK" sz="1800" b="0" i="0" u="none" strike="noStrike" cap="none" normalizeH="0" baseline="0" smtClean="0">
                          <a:ln>
                            <a:noFill/>
                          </a:ln>
                          <a:solidFill>
                            <a:srgbClr val="000000"/>
                          </a:solidFill>
                          <a:effectLst/>
                          <a:latin typeface="Calibri" pitchFamily="34" charset="0"/>
                          <a:cs typeface="Times New Roman" pitchFamily="18" charset="0"/>
                        </a:rPr>
                        <a:t>Hmotnosť v kilogramoch</a:t>
                      </a:r>
                      <a:endParaRPr kumimoji="0" lang="sk-SK" sz="18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sk-SK"/>
                    </a:p>
                  </a:txBody>
                  <a:tcPr/>
                </a:tc>
                <a:tc hMerge="1">
                  <a:txBody>
                    <a:bodyPr/>
                    <a:lstStyle/>
                    <a:p>
                      <a:endParaRPr lang="sk-SK"/>
                    </a:p>
                  </a:txBody>
                  <a:tcPr/>
                </a:tc>
                <a:tc hMerge="1">
                  <a:txBody>
                    <a:bodyPr/>
                    <a:lstStyle/>
                    <a:p>
                      <a:endParaRPr lang="sk-SK"/>
                    </a:p>
                  </a:txBody>
                  <a:tcPr/>
                </a:tc>
                <a:tc hMerge="1">
                  <a:txBody>
                    <a:bodyPr/>
                    <a:lstStyle/>
                    <a:p>
                      <a:endParaRPr lang="sk-SK"/>
                    </a:p>
                  </a:txBody>
                  <a:tcPr/>
                </a:tc>
                <a:tc hMerge="1">
                  <a:txBody>
                    <a:bodyPr/>
                    <a:lstStyle/>
                    <a:p>
                      <a:endParaRPr lang="sk-SK"/>
                    </a:p>
                  </a:txBody>
                  <a:tcPr/>
                </a:tc>
                <a:tc hMerge="1">
                  <a:txBody>
                    <a:bodyPr/>
                    <a:lstStyle/>
                    <a:p>
                      <a:endParaRPr lang="sk-SK"/>
                    </a:p>
                  </a:txBody>
                  <a:tcPr/>
                </a:tc>
                <a:tc hMerge="1">
                  <a:txBody>
                    <a:bodyPr/>
                    <a:lstStyle/>
                    <a:p>
                      <a:endParaRPr lang="sk-SK"/>
                    </a:p>
                  </a:txBody>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sk-SK" sz="1100" b="0" i="0" u="none" strike="noStrike" cap="none" normalizeH="0" baseline="0" smtClean="0">
                        <a:ln>
                          <a:noFill/>
                        </a:ln>
                        <a:solidFill>
                          <a:schemeClr val="tx1"/>
                        </a:solidFill>
                        <a:effectLst/>
                        <a:latin typeface="Calibri" pitchFamily="34" charset="0"/>
                        <a:cs typeface="Arial" charset="0"/>
                      </a:endParaRPr>
                    </a:p>
                  </a:txBody>
                  <a:tcPr marL="44450" marR="44450" marT="0" marB="0"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r>
              <a:tr h="349250">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sk-SK" sz="1400" b="0" i="0" u="none" strike="noStrike" cap="none" normalizeH="0" baseline="0" smtClean="0">
                          <a:ln>
                            <a:noFill/>
                          </a:ln>
                          <a:solidFill>
                            <a:srgbClr val="000000"/>
                          </a:solidFill>
                          <a:effectLst/>
                          <a:latin typeface="Calibri" pitchFamily="34" charset="0"/>
                          <a:cs typeface="Times New Roman" pitchFamily="18" charset="0"/>
                        </a:rPr>
                        <a:t> </a:t>
                      </a:r>
                      <a:endParaRPr kumimoji="0" lang="sk-SK"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sk-SK" sz="1400" b="0" i="0" u="none" strike="noStrike" cap="none" normalizeH="0" baseline="0" smtClean="0">
                          <a:ln>
                            <a:noFill/>
                          </a:ln>
                          <a:solidFill>
                            <a:srgbClr val="000000"/>
                          </a:solidFill>
                          <a:effectLst/>
                          <a:latin typeface="Calibri" pitchFamily="34" charset="0"/>
                          <a:cs typeface="Times New Roman" pitchFamily="18" charset="0"/>
                        </a:rPr>
                        <a:t>17</a:t>
                      </a:r>
                      <a:endParaRPr kumimoji="0" lang="sk-SK"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sk-SK" sz="1400" b="0" i="0" u="none" strike="noStrike" cap="none" normalizeH="0" baseline="0" smtClean="0">
                          <a:ln>
                            <a:noFill/>
                          </a:ln>
                          <a:solidFill>
                            <a:srgbClr val="000000"/>
                          </a:solidFill>
                          <a:effectLst/>
                          <a:latin typeface="Calibri" pitchFamily="34" charset="0"/>
                          <a:cs typeface="Times New Roman" pitchFamily="18" charset="0"/>
                        </a:rPr>
                        <a:t>19,5</a:t>
                      </a:r>
                      <a:endParaRPr kumimoji="0" lang="sk-SK"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sk-SK" sz="1400" b="0" i="0" u="none" strike="noStrike" cap="none" normalizeH="0" baseline="0" smtClean="0">
                          <a:ln>
                            <a:noFill/>
                          </a:ln>
                          <a:solidFill>
                            <a:srgbClr val="000000"/>
                          </a:solidFill>
                          <a:effectLst/>
                          <a:latin typeface="Calibri" pitchFamily="34" charset="0"/>
                          <a:cs typeface="Times New Roman" pitchFamily="18" charset="0"/>
                        </a:rPr>
                        <a:t>20</a:t>
                      </a:r>
                      <a:endParaRPr kumimoji="0" lang="sk-SK"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sk-SK" sz="1400" b="0" i="0" u="none" strike="noStrike" cap="none" normalizeH="0" baseline="0" smtClean="0">
                          <a:ln>
                            <a:noFill/>
                          </a:ln>
                          <a:solidFill>
                            <a:srgbClr val="000000"/>
                          </a:solidFill>
                          <a:effectLst/>
                          <a:latin typeface="Calibri" pitchFamily="34" charset="0"/>
                          <a:cs typeface="Times New Roman" pitchFamily="18" charset="0"/>
                        </a:rPr>
                        <a:t>20,5</a:t>
                      </a:r>
                      <a:endParaRPr kumimoji="0" lang="sk-SK"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sk-SK" sz="1400" b="0" i="0" u="none" strike="noStrike" cap="none" normalizeH="0" baseline="0" smtClean="0">
                          <a:ln>
                            <a:noFill/>
                          </a:ln>
                          <a:solidFill>
                            <a:srgbClr val="000000"/>
                          </a:solidFill>
                          <a:effectLst/>
                          <a:latin typeface="Calibri" pitchFamily="34" charset="0"/>
                          <a:cs typeface="Times New Roman" pitchFamily="18" charset="0"/>
                        </a:rPr>
                        <a:t>21,5</a:t>
                      </a:r>
                      <a:endParaRPr kumimoji="0" lang="sk-SK"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sk-SK" sz="1400" b="0" i="0" u="none" strike="noStrike" cap="none" normalizeH="0" baseline="0" smtClean="0">
                          <a:ln>
                            <a:noFill/>
                          </a:ln>
                          <a:solidFill>
                            <a:srgbClr val="000000"/>
                          </a:solidFill>
                          <a:effectLst/>
                          <a:latin typeface="Calibri" pitchFamily="34" charset="0"/>
                          <a:cs typeface="Times New Roman" pitchFamily="18" charset="0"/>
                        </a:rPr>
                        <a:t>23</a:t>
                      </a:r>
                      <a:endParaRPr kumimoji="0" lang="sk-SK"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sk-SK" sz="1400" b="0" i="0" u="none" strike="noStrike" cap="none" normalizeH="0" baseline="0" smtClean="0">
                          <a:ln>
                            <a:noFill/>
                          </a:ln>
                          <a:solidFill>
                            <a:srgbClr val="000000"/>
                          </a:solidFill>
                          <a:effectLst/>
                          <a:latin typeface="Calibri" pitchFamily="34" charset="0"/>
                          <a:cs typeface="Times New Roman" pitchFamily="18" charset="0"/>
                        </a:rPr>
                        <a:t>23,5</a:t>
                      </a:r>
                      <a:endParaRPr kumimoji="0" lang="sk-SK"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sk-SK" sz="1400" b="0" i="0" u="none" strike="noStrike" cap="none" normalizeH="0" baseline="0" smtClean="0">
                          <a:ln>
                            <a:noFill/>
                          </a:ln>
                          <a:solidFill>
                            <a:srgbClr val="000000"/>
                          </a:solidFill>
                          <a:effectLst/>
                          <a:latin typeface="Calibri" pitchFamily="34" charset="0"/>
                          <a:cs typeface="Times New Roman" pitchFamily="18" charset="0"/>
                        </a:rPr>
                        <a:t>26</a:t>
                      </a:r>
                      <a:endParaRPr kumimoji="0" lang="sk-SK"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sk-SK" sz="1100" b="0" i="0" u="none" strike="noStrike" cap="none" normalizeH="0" baseline="0" smtClean="0">
                        <a:ln>
                          <a:noFill/>
                        </a:ln>
                        <a:solidFill>
                          <a:schemeClr val="tx1"/>
                        </a:solidFill>
                        <a:effectLst/>
                        <a:latin typeface="Calibri" pitchFamily="34" charset="0"/>
                        <a:cs typeface="Arial" charset="0"/>
                      </a:endParaRPr>
                    </a:p>
                  </a:txBody>
                  <a:tcPr marL="44450" marR="44450" marT="0" marB="0"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r>
              <a:tr h="349250">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sk-SK" sz="1400" b="0" i="0" u="none" strike="noStrike" cap="none" normalizeH="0" baseline="0" smtClean="0">
                          <a:ln>
                            <a:noFill/>
                          </a:ln>
                          <a:solidFill>
                            <a:srgbClr val="000000"/>
                          </a:solidFill>
                          <a:effectLst/>
                          <a:latin typeface="Calibri" pitchFamily="34" charset="0"/>
                          <a:cs typeface="Times New Roman" pitchFamily="18" charset="0"/>
                        </a:rPr>
                        <a:t>Chlapci</a:t>
                      </a:r>
                      <a:endParaRPr kumimoji="0" lang="sk-SK"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sk-SK" sz="1400" b="0" i="0" u="none" strike="noStrike" cap="none" normalizeH="0" baseline="0" smtClean="0">
                          <a:ln>
                            <a:noFill/>
                          </a:ln>
                          <a:solidFill>
                            <a:srgbClr val="000000"/>
                          </a:solidFill>
                          <a:effectLst/>
                          <a:latin typeface="Calibri" pitchFamily="34" charset="0"/>
                          <a:cs typeface="Times New Roman" pitchFamily="18" charset="0"/>
                        </a:rPr>
                        <a:t> </a:t>
                      </a:r>
                      <a:endParaRPr kumimoji="0" lang="sk-SK"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sk-SK" sz="1400" b="0" i="0" u="none" strike="noStrike" cap="none" normalizeH="0" baseline="0" smtClean="0">
                          <a:ln>
                            <a:noFill/>
                          </a:ln>
                          <a:solidFill>
                            <a:srgbClr val="000000"/>
                          </a:solidFill>
                          <a:effectLst/>
                          <a:latin typeface="Calibri" pitchFamily="34" charset="0"/>
                          <a:cs typeface="Times New Roman" pitchFamily="18" charset="0"/>
                        </a:rPr>
                        <a:t>1</a:t>
                      </a:r>
                      <a:endParaRPr kumimoji="0" lang="sk-SK"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sk-SK" sz="1400" b="0" i="0" u="none" strike="noStrike" cap="none" normalizeH="0" baseline="0" smtClean="0">
                          <a:ln>
                            <a:noFill/>
                          </a:ln>
                          <a:solidFill>
                            <a:srgbClr val="000000"/>
                          </a:solidFill>
                          <a:effectLst/>
                          <a:latin typeface="Calibri" pitchFamily="34" charset="0"/>
                          <a:cs typeface="Times New Roman" pitchFamily="18" charset="0"/>
                        </a:rPr>
                        <a:t>4</a:t>
                      </a:r>
                      <a:endParaRPr kumimoji="0" lang="sk-SK"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sk-SK" sz="1400" b="0" i="0" u="none" strike="noStrike" cap="none" normalizeH="0" baseline="0" smtClean="0">
                          <a:ln>
                            <a:noFill/>
                          </a:ln>
                          <a:solidFill>
                            <a:srgbClr val="000000"/>
                          </a:solidFill>
                          <a:effectLst/>
                          <a:latin typeface="Calibri" pitchFamily="34" charset="0"/>
                          <a:cs typeface="Times New Roman" pitchFamily="18" charset="0"/>
                        </a:rPr>
                        <a:t>5</a:t>
                      </a:r>
                      <a:endParaRPr kumimoji="0" lang="sk-SK"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sk-SK" sz="1400" b="0" i="0" u="none" strike="noStrike" cap="none" normalizeH="0" baseline="0" smtClean="0">
                          <a:ln>
                            <a:noFill/>
                          </a:ln>
                          <a:solidFill>
                            <a:srgbClr val="000000"/>
                          </a:solidFill>
                          <a:effectLst/>
                          <a:latin typeface="Calibri" pitchFamily="34" charset="0"/>
                          <a:cs typeface="Times New Roman" pitchFamily="18" charset="0"/>
                        </a:rPr>
                        <a:t>4</a:t>
                      </a:r>
                      <a:endParaRPr kumimoji="0" lang="sk-SK"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sk-SK" sz="1400" b="0" i="0" u="none" strike="noStrike" cap="none" normalizeH="0" baseline="0" smtClean="0">
                          <a:ln>
                            <a:noFill/>
                          </a:ln>
                          <a:solidFill>
                            <a:srgbClr val="000000"/>
                          </a:solidFill>
                          <a:effectLst/>
                          <a:latin typeface="Calibri" pitchFamily="34" charset="0"/>
                          <a:cs typeface="Times New Roman" pitchFamily="18" charset="0"/>
                        </a:rPr>
                        <a:t>1</a:t>
                      </a:r>
                      <a:endParaRPr kumimoji="0" lang="sk-SK"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sk-SK" sz="1400" b="0" i="0" u="none" strike="noStrike" cap="none" normalizeH="0" baseline="0" smtClean="0">
                          <a:ln>
                            <a:noFill/>
                          </a:ln>
                          <a:solidFill>
                            <a:srgbClr val="000000"/>
                          </a:solidFill>
                          <a:effectLst/>
                          <a:latin typeface="Calibri" pitchFamily="34" charset="0"/>
                          <a:cs typeface="Times New Roman" pitchFamily="18" charset="0"/>
                        </a:rPr>
                        <a:t>2</a:t>
                      </a:r>
                      <a:endParaRPr kumimoji="0" lang="sk-SK"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sk-SK" sz="1400" b="0" i="0" u="none" strike="noStrike" cap="none" normalizeH="0" baseline="0" smtClean="0">
                          <a:ln>
                            <a:noFill/>
                          </a:ln>
                          <a:solidFill>
                            <a:srgbClr val="000000"/>
                          </a:solidFill>
                          <a:effectLst/>
                          <a:latin typeface="Calibri" pitchFamily="34" charset="0"/>
                          <a:cs typeface="Times New Roman" pitchFamily="18" charset="0"/>
                        </a:rPr>
                        <a:t>1</a:t>
                      </a:r>
                      <a:endParaRPr kumimoji="0" lang="sk-SK"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endParaRPr kumimoji="0" lang="sk-SK" sz="1100" b="0" i="0" u="none" strike="noStrike" cap="none" normalizeH="0" baseline="0" smtClean="0">
                        <a:ln>
                          <a:noFill/>
                        </a:ln>
                        <a:solidFill>
                          <a:srgbClr val="000000"/>
                        </a:solidFill>
                        <a:effectLst/>
                        <a:latin typeface="Calibri" pitchFamily="34" charset="0"/>
                        <a:cs typeface="Times New Roman" pitchFamily="18" charset="0"/>
                      </a:endParaRPr>
                    </a:p>
                  </a:txBody>
                  <a:tcPr marL="44450" marR="44450" marT="0" marB="0"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r>
              <a:tr h="349250">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sk-SK" sz="1400" b="0" i="0" u="none" strike="noStrike" cap="none" normalizeH="0" baseline="0" smtClean="0">
                          <a:ln>
                            <a:noFill/>
                          </a:ln>
                          <a:solidFill>
                            <a:srgbClr val="000000"/>
                          </a:solidFill>
                          <a:effectLst/>
                          <a:latin typeface="Calibri" pitchFamily="34" charset="0"/>
                          <a:cs typeface="Times New Roman" pitchFamily="18" charset="0"/>
                        </a:rPr>
                        <a:t>Dievčatá</a:t>
                      </a:r>
                      <a:endParaRPr kumimoji="0" lang="sk-SK"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sk-SK" sz="1400" b="0" i="0" u="none" strike="noStrike" cap="none" normalizeH="0" baseline="0" smtClean="0">
                          <a:ln>
                            <a:noFill/>
                          </a:ln>
                          <a:solidFill>
                            <a:srgbClr val="000000"/>
                          </a:solidFill>
                          <a:effectLst/>
                          <a:latin typeface="Calibri" pitchFamily="34" charset="0"/>
                          <a:cs typeface="Times New Roman" pitchFamily="18" charset="0"/>
                        </a:rPr>
                        <a:t>1</a:t>
                      </a:r>
                      <a:endParaRPr kumimoji="0" lang="sk-SK"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sk-SK" sz="1400" b="0" i="0" u="none" strike="noStrike" cap="none" normalizeH="0" baseline="0" smtClean="0">
                          <a:ln>
                            <a:noFill/>
                          </a:ln>
                          <a:solidFill>
                            <a:srgbClr val="000000"/>
                          </a:solidFill>
                          <a:effectLst/>
                          <a:latin typeface="Calibri" pitchFamily="34" charset="0"/>
                          <a:cs typeface="Times New Roman" pitchFamily="18" charset="0"/>
                        </a:rPr>
                        <a:t>4</a:t>
                      </a:r>
                      <a:endParaRPr kumimoji="0" lang="sk-SK"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sk-SK" sz="1400" b="0" i="0" u="none" strike="noStrike" cap="none" normalizeH="0" baseline="0" smtClean="0">
                          <a:ln>
                            <a:noFill/>
                          </a:ln>
                          <a:solidFill>
                            <a:srgbClr val="000000"/>
                          </a:solidFill>
                          <a:effectLst/>
                          <a:latin typeface="Calibri" pitchFamily="34" charset="0"/>
                          <a:cs typeface="Times New Roman" pitchFamily="18" charset="0"/>
                        </a:rPr>
                        <a:t>5</a:t>
                      </a:r>
                      <a:endParaRPr kumimoji="0" lang="sk-SK"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sk-SK" sz="1400" b="0" i="0" u="none" strike="noStrike" cap="none" normalizeH="0" baseline="0" smtClean="0">
                          <a:ln>
                            <a:noFill/>
                          </a:ln>
                          <a:solidFill>
                            <a:srgbClr val="000000"/>
                          </a:solidFill>
                          <a:effectLst/>
                          <a:latin typeface="Calibri" pitchFamily="34" charset="0"/>
                          <a:cs typeface="Times New Roman" pitchFamily="18" charset="0"/>
                        </a:rPr>
                        <a:t>2</a:t>
                      </a:r>
                      <a:endParaRPr kumimoji="0" lang="sk-SK"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sk-SK" sz="1400" b="0" i="0" u="none" strike="noStrike" cap="none" normalizeH="0" baseline="0" smtClean="0">
                          <a:ln>
                            <a:noFill/>
                          </a:ln>
                          <a:solidFill>
                            <a:srgbClr val="000000"/>
                          </a:solidFill>
                          <a:effectLst/>
                          <a:latin typeface="Calibri" pitchFamily="34" charset="0"/>
                          <a:cs typeface="Times New Roman" pitchFamily="18" charset="0"/>
                        </a:rPr>
                        <a:t>3</a:t>
                      </a:r>
                      <a:endParaRPr kumimoji="0" lang="sk-SK"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sk-SK" sz="1400" b="0" i="0" u="none" strike="noStrike" cap="none" normalizeH="0" baseline="0" smtClean="0">
                          <a:ln>
                            <a:noFill/>
                          </a:ln>
                          <a:solidFill>
                            <a:srgbClr val="000000"/>
                          </a:solidFill>
                          <a:effectLst/>
                          <a:latin typeface="Calibri" pitchFamily="34" charset="0"/>
                          <a:cs typeface="Times New Roman" pitchFamily="18" charset="0"/>
                        </a:rPr>
                        <a:t>1</a:t>
                      </a:r>
                      <a:endParaRPr kumimoji="0" lang="sk-SK"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sk-SK" sz="1400" b="0" i="0" u="none" strike="noStrike" cap="none" normalizeH="0" baseline="0" smtClean="0">
                          <a:ln>
                            <a:noFill/>
                          </a:ln>
                          <a:solidFill>
                            <a:srgbClr val="000000"/>
                          </a:solidFill>
                          <a:effectLst/>
                          <a:latin typeface="Calibri" pitchFamily="34" charset="0"/>
                          <a:cs typeface="Times New Roman" pitchFamily="18" charset="0"/>
                        </a:rPr>
                        <a:t>3</a:t>
                      </a:r>
                      <a:endParaRPr kumimoji="0" lang="sk-SK"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sk-SK" sz="1400" b="0" i="0" u="none" strike="noStrike" cap="none" normalizeH="0" baseline="0" smtClean="0">
                          <a:ln>
                            <a:noFill/>
                          </a:ln>
                          <a:solidFill>
                            <a:srgbClr val="000000"/>
                          </a:solidFill>
                          <a:effectLst/>
                          <a:latin typeface="Calibri" pitchFamily="34" charset="0"/>
                          <a:cs typeface="Times New Roman" pitchFamily="18" charset="0"/>
                        </a:rPr>
                        <a:t> </a:t>
                      </a:r>
                      <a:endParaRPr kumimoji="0" lang="sk-SK"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endParaRPr kumimoji="0" lang="sk-SK" sz="1100" b="0" i="0" u="none" strike="noStrike" cap="none" normalizeH="0" baseline="0" smtClean="0">
                        <a:ln>
                          <a:noFill/>
                        </a:ln>
                        <a:solidFill>
                          <a:srgbClr val="000000"/>
                        </a:solidFill>
                        <a:effectLst/>
                        <a:latin typeface="Calibri" pitchFamily="34" charset="0"/>
                        <a:cs typeface="Times New Roman" pitchFamily="18" charset="0"/>
                      </a:endParaRPr>
                    </a:p>
                  </a:txBody>
                  <a:tcPr marL="44450" marR="44450" marT="0" marB="0"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r>
            </a:tbl>
          </a:graphicData>
        </a:graphic>
      </p:graphicFrame>
      <p:graphicFrame>
        <p:nvGraphicFramePr>
          <p:cNvPr id="12" name="Graf 11"/>
          <p:cNvGraphicFramePr/>
          <p:nvPr/>
        </p:nvGraphicFramePr>
        <p:xfrm>
          <a:off x="2051720" y="3789040"/>
          <a:ext cx="5112568" cy="3068960"/>
        </p:xfrm>
        <a:graphic>
          <a:graphicData uri="http://schemas.openxmlformats.org/drawingml/2006/chart">
            <c:chart xmlns:c="http://schemas.openxmlformats.org/drawingml/2006/chart" xmlns:r="http://schemas.openxmlformats.org/officeDocument/2006/relationships" r:id="rId2"/>
          </a:graphicData>
        </a:graphic>
      </p:graphicFrame>
      <p:sp>
        <p:nvSpPr>
          <p:cNvPr id="36917" name="BlokTextu 6"/>
          <p:cNvSpPr txBox="1">
            <a:spLocks noChangeArrowheads="1"/>
          </p:cNvSpPr>
          <p:nvPr/>
        </p:nvSpPr>
        <p:spPr bwMode="auto">
          <a:xfrm>
            <a:off x="-36513" y="-26988"/>
            <a:ext cx="287338" cy="6186488"/>
          </a:xfrm>
          <a:prstGeom prst="rect">
            <a:avLst/>
          </a:prstGeom>
          <a:noFill/>
          <a:ln w="9525">
            <a:noFill/>
            <a:miter lim="800000"/>
            <a:headEnd/>
            <a:tailEnd/>
          </a:ln>
        </p:spPr>
        <p:txBody>
          <a:bodyPr>
            <a:spAutoFit/>
          </a:bodyPr>
          <a:lstStyle/>
          <a:p>
            <a:r>
              <a:rPr lang="sk-SK" b="1">
                <a:solidFill>
                  <a:srgbClr val="0ED489"/>
                </a:solidFill>
                <a:latin typeface="Calibri" pitchFamily="34" charset="0"/>
              </a:rPr>
              <a:t>ŠTATISTICKÁ GRAMOTNOSŤ</a:t>
            </a:r>
          </a:p>
        </p:txBody>
      </p:sp>
      <p:sp>
        <p:nvSpPr>
          <p:cNvPr id="2" name="Zástupný symbol čísla snímky 1"/>
          <p:cNvSpPr>
            <a:spLocks noGrp="1"/>
          </p:cNvSpPr>
          <p:nvPr>
            <p:ph type="sldNum" sz="quarter" idx="12"/>
          </p:nvPr>
        </p:nvSpPr>
        <p:spPr/>
        <p:txBody>
          <a:bodyPr/>
          <a:lstStyle/>
          <a:p>
            <a:pPr>
              <a:defRPr/>
            </a:pPr>
            <a:fld id="{A4390FAB-BCF1-486A-B4BF-4CF4E219F96B}" type="slidenum">
              <a:rPr lang="sk-SK"/>
              <a:pPr>
                <a:defRPr/>
              </a:pPr>
              <a:t>21</a:t>
            </a:fld>
            <a:endParaRPr lang="sk-SK"/>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rgbClr val="002060"/>
                </a:solidFill>
              </a:rPr>
              <a:t>Blooma</a:t>
            </a:r>
            <a:r>
              <a:rPr lang="en-US" sz="2800" b="1" dirty="0" smtClean="0">
                <a:solidFill>
                  <a:srgbClr val="002060"/>
                </a:solidFill>
              </a:rPr>
              <a:t> </a:t>
            </a:r>
            <a:r>
              <a:rPr lang="sk-SK" sz="2800" b="1" dirty="0" smtClean="0">
                <a:solidFill>
                  <a:srgbClr val="002060"/>
                </a:solidFill>
              </a:rPr>
              <a:t>3</a:t>
            </a:r>
            <a:endParaRPr lang="sk-SK" sz="2800" b="1" dirty="0">
              <a:solidFill>
                <a:srgbClr val="002060"/>
              </a:solidFill>
            </a:endParaRPr>
          </a:p>
        </p:txBody>
      </p:sp>
      <p:sp>
        <p:nvSpPr>
          <p:cNvPr id="37890" name="BlokTextu 3"/>
          <p:cNvSpPr txBox="1">
            <a:spLocks noChangeArrowheads="1"/>
          </p:cNvSpPr>
          <p:nvPr/>
        </p:nvSpPr>
        <p:spPr bwMode="auto">
          <a:xfrm>
            <a:off x="250825" y="981075"/>
            <a:ext cx="8281988" cy="1754188"/>
          </a:xfrm>
          <a:prstGeom prst="rect">
            <a:avLst/>
          </a:prstGeom>
          <a:noFill/>
          <a:ln w="9525">
            <a:noFill/>
            <a:miter lim="800000"/>
            <a:headEnd/>
            <a:tailEnd/>
          </a:ln>
        </p:spPr>
        <p:txBody>
          <a:bodyPr>
            <a:spAutoFit/>
          </a:bodyPr>
          <a:lstStyle/>
          <a:p>
            <a:r>
              <a:rPr lang="sk-SK">
                <a:latin typeface="Calibri" pitchFamily="34" charset="0"/>
              </a:rPr>
              <a:t>Rozhodnite, ktoré z tvrdení je správne.</a:t>
            </a:r>
          </a:p>
          <a:p>
            <a:endParaRPr lang="sk-SK">
              <a:latin typeface="Calibri" pitchFamily="34" charset="0"/>
            </a:endParaRPr>
          </a:p>
          <a:p>
            <a:r>
              <a:rPr lang="sk-SK">
                <a:latin typeface="Calibri" pitchFamily="34" charset="0"/>
              </a:rPr>
              <a:t>(A) Počty chlapcov a dievčat sú v grafickom znázornení vymenené.</a:t>
            </a:r>
          </a:p>
          <a:p>
            <a:r>
              <a:rPr lang="sk-SK">
                <a:latin typeface="Calibri" pitchFamily="34" charset="0"/>
              </a:rPr>
              <a:t>(B) Počet chlapcov a dievčat, ktorí majú hmotnosť 20 kg nesúhlasí s tabuľkou.</a:t>
            </a:r>
          </a:p>
          <a:p>
            <a:r>
              <a:rPr lang="sk-SK">
                <a:latin typeface="Calibri" pitchFamily="34" charset="0"/>
              </a:rPr>
              <a:t>(C) Počet chlapcov a dievčat, ktorí majú hmotnosť 23,5 kg nesúhlasí s tabuľkou.</a:t>
            </a:r>
          </a:p>
          <a:p>
            <a:r>
              <a:rPr lang="sk-SK">
                <a:latin typeface="Calibri" pitchFamily="34" charset="0"/>
              </a:rPr>
              <a:t>(D) Počet chlapcov a dievčat uvedených v tabuľke zodpovedá grafickému znázorneniu.</a:t>
            </a:r>
          </a:p>
        </p:txBody>
      </p:sp>
      <p:grpSp>
        <p:nvGrpSpPr>
          <p:cNvPr id="5" name="Skupina 8"/>
          <p:cNvGrpSpPr>
            <a:grpSpLocks/>
          </p:cNvGrpSpPr>
          <p:nvPr/>
        </p:nvGrpSpPr>
        <p:grpSpPr bwMode="auto">
          <a:xfrm>
            <a:off x="611188" y="3213100"/>
            <a:ext cx="2520950" cy="720725"/>
            <a:chOff x="899592" y="3645024"/>
            <a:chExt cx="2520280" cy="720080"/>
          </a:xfrm>
        </p:grpSpPr>
        <p:sp>
          <p:nvSpPr>
            <p:cNvPr id="37895" name="BlokTextu 5"/>
            <p:cNvSpPr txBox="1">
              <a:spLocks noChangeArrowheads="1"/>
            </p:cNvSpPr>
            <p:nvPr/>
          </p:nvSpPr>
          <p:spPr bwMode="auto">
            <a:xfrm>
              <a:off x="899592" y="3645024"/>
              <a:ext cx="2520280" cy="369332"/>
            </a:xfrm>
            <a:prstGeom prst="rect">
              <a:avLst/>
            </a:prstGeom>
            <a:noFill/>
            <a:ln w="9525">
              <a:noFill/>
              <a:miter lim="800000"/>
              <a:headEnd/>
              <a:tailEnd/>
            </a:ln>
          </p:spPr>
          <p:txBody>
            <a:bodyPr>
              <a:spAutoFit/>
            </a:bodyPr>
            <a:lstStyle/>
            <a:p>
              <a:r>
                <a:rPr lang="sk-SK">
                  <a:latin typeface="Calibri" pitchFamily="34" charset="0"/>
                </a:rPr>
                <a:t>Téma: </a:t>
              </a:r>
              <a:r>
                <a:rPr lang="sk-SK" b="1">
                  <a:solidFill>
                    <a:srgbClr val="0ED489"/>
                  </a:solidFill>
                  <a:latin typeface="Calibri" pitchFamily="34" charset="0"/>
                </a:rPr>
                <a:t>T6</a:t>
              </a:r>
            </a:p>
          </p:txBody>
        </p:sp>
        <p:sp>
          <p:nvSpPr>
            <p:cNvPr id="37896" name="BlokTextu 6"/>
            <p:cNvSpPr txBox="1">
              <a:spLocks noChangeArrowheads="1"/>
            </p:cNvSpPr>
            <p:nvPr/>
          </p:nvSpPr>
          <p:spPr bwMode="auto">
            <a:xfrm>
              <a:off x="899592" y="3995772"/>
              <a:ext cx="2520280" cy="369332"/>
            </a:xfrm>
            <a:prstGeom prst="rect">
              <a:avLst/>
            </a:prstGeom>
            <a:noFill/>
            <a:ln w="9525">
              <a:noFill/>
              <a:miter lim="800000"/>
              <a:headEnd/>
              <a:tailEnd/>
            </a:ln>
          </p:spPr>
          <p:txBody>
            <a:bodyPr>
              <a:spAutoFit/>
            </a:bodyPr>
            <a:lstStyle/>
            <a:p>
              <a:r>
                <a:rPr lang="sk-SK">
                  <a:latin typeface="Calibri" pitchFamily="34" charset="0"/>
                </a:rPr>
                <a:t>Výkon: </a:t>
              </a:r>
              <a:r>
                <a:rPr lang="sk-SK" b="1">
                  <a:solidFill>
                    <a:srgbClr val="0ED489"/>
                  </a:solidFill>
                  <a:latin typeface="Calibri" pitchFamily="34" charset="0"/>
                </a:rPr>
                <a:t>V11</a:t>
              </a:r>
            </a:p>
          </p:txBody>
        </p:sp>
      </p:grpSp>
      <p:sp>
        <p:nvSpPr>
          <p:cNvPr id="8" name="BlokTextu 7"/>
          <p:cNvSpPr txBox="1">
            <a:spLocks noChangeArrowheads="1"/>
          </p:cNvSpPr>
          <p:nvPr/>
        </p:nvSpPr>
        <p:spPr bwMode="auto">
          <a:xfrm>
            <a:off x="611188" y="4005263"/>
            <a:ext cx="2520950" cy="369887"/>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P5</a:t>
            </a:r>
          </a:p>
        </p:txBody>
      </p:sp>
      <p:sp>
        <p:nvSpPr>
          <p:cNvPr id="37893" name="BlokTextu 9"/>
          <p:cNvSpPr txBox="1">
            <a:spLocks noChangeArrowheads="1"/>
          </p:cNvSpPr>
          <p:nvPr/>
        </p:nvSpPr>
        <p:spPr bwMode="auto">
          <a:xfrm>
            <a:off x="-36513" y="-26988"/>
            <a:ext cx="287338" cy="6186488"/>
          </a:xfrm>
          <a:prstGeom prst="rect">
            <a:avLst/>
          </a:prstGeom>
          <a:noFill/>
          <a:ln w="9525">
            <a:noFill/>
            <a:miter lim="800000"/>
            <a:headEnd/>
            <a:tailEnd/>
          </a:ln>
        </p:spPr>
        <p:txBody>
          <a:bodyPr>
            <a:spAutoFit/>
          </a:bodyPr>
          <a:lstStyle/>
          <a:p>
            <a:r>
              <a:rPr lang="sk-SK" b="1">
                <a:solidFill>
                  <a:srgbClr val="0ED489"/>
                </a:solidFill>
                <a:latin typeface="Calibri" pitchFamily="34" charset="0"/>
              </a:rPr>
              <a:t>ŠTATISTICKÁ GRAMOTNOSŤ</a:t>
            </a:r>
          </a:p>
        </p:txBody>
      </p:sp>
      <p:sp>
        <p:nvSpPr>
          <p:cNvPr id="2" name="Zástupný symbol čísla snímky 1"/>
          <p:cNvSpPr>
            <a:spLocks noGrp="1"/>
          </p:cNvSpPr>
          <p:nvPr>
            <p:ph type="sldNum" sz="quarter" idx="12"/>
          </p:nvPr>
        </p:nvSpPr>
        <p:spPr/>
        <p:txBody>
          <a:bodyPr/>
          <a:lstStyle/>
          <a:p>
            <a:pPr>
              <a:defRPr/>
            </a:pPr>
            <a:fld id="{F96DCD12-35EF-49D9-85E3-EDC562E089D3}" type="slidenum">
              <a:rPr lang="sk-SK"/>
              <a:pPr>
                <a:defRPr/>
              </a:pPr>
              <a:t>22</a:t>
            </a:fld>
            <a:endParaRPr lang="sk-SK"/>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rgbClr val="002060"/>
                </a:solidFill>
              </a:rPr>
              <a:t>Blooma</a:t>
            </a:r>
            <a:r>
              <a:rPr lang="en-US" sz="2800" b="1" dirty="0" smtClean="0">
                <a:solidFill>
                  <a:srgbClr val="002060"/>
                </a:solidFill>
              </a:rPr>
              <a:t> </a:t>
            </a:r>
            <a:r>
              <a:rPr lang="sk-SK" sz="2800" b="1" dirty="0" smtClean="0">
                <a:solidFill>
                  <a:srgbClr val="002060"/>
                </a:solidFill>
              </a:rPr>
              <a:t>3</a:t>
            </a:r>
            <a:endParaRPr lang="sk-SK" sz="2800" b="1" dirty="0">
              <a:solidFill>
                <a:srgbClr val="002060"/>
              </a:solidFill>
            </a:endParaRPr>
          </a:p>
        </p:txBody>
      </p:sp>
      <p:sp>
        <p:nvSpPr>
          <p:cNvPr id="38914" name="BlokTextu 3"/>
          <p:cNvSpPr txBox="1">
            <a:spLocks noChangeArrowheads="1"/>
          </p:cNvSpPr>
          <p:nvPr/>
        </p:nvSpPr>
        <p:spPr bwMode="auto">
          <a:xfrm>
            <a:off x="250825" y="981075"/>
            <a:ext cx="8281988" cy="646113"/>
          </a:xfrm>
          <a:prstGeom prst="rect">
            <a:avLst/>
          </a:prstGeom>
          <a:noFill/>
          <a:ln w="9525">
            <a:noFill/>
            <a:miter lim="800000"/>
            <a:headEnd/>
            <a:tailEnd/>
          </a:ln>
        </p:spPr>
        <p:txBody>
          <a:bodyPr>
            <a:spAutoFit/>
          </a:bodyPr>
          <a:lstStyle/>
          <a:p>
            <a:r>
              <a:rPr lang="sk-SK">
                <a:latin typeface="Calibri" pitchFamily="34" charset="0"/>
              </a:rPr>
              <a:t>Žiaci 1. ročníka sa na hodine telesnej výchovy vážili. Triedna učiteľka si zapísala zistené údaje o hmotnosti žiakov a vytvorila z nich graf.</a:t>
            </a:r>
          </a:p>
        </p:txBody>
      </p:sp>
      <p:grpSp>
        <p:nvGrpSpPr>
          <p:cNvPr id="5" name="Skupina 8"/>
          <p:cNvGrpSpPr>
            <a:grpSpLocks/>
          </p:cNvGrpSpPr>
          <p:nvPr/>
        </p:nvGrpSpPr>
        <p:grpSpPr bwMode="auto">
          <a:xfrm>
            <a:off x="6623050" y="3860800"/>
            <a:ext cx="2520950" cy="720725"/>
            <a:chOff x="899592" y="3645024"/>
            <a:chExt cx="2520280" cy="720080"/>
          </a:xfrm>
        </p:grpSpPr>
        <p:sp>
          <p:nvSpPr>
            <p:cNvPr id="38921" name="BlokTextu 5"/>
            <p:cNvSpPr txBox="1">
              <a:spLocks noChangeArrowheads="1"/>
            </p:cNvSpPr>
            <p:nvPr/>
          </p:nvSpPr>
          <p:spPr bwMode="auto">
            <a:xfrm>
              <a:off x="899592" y="3645024"/>
              <a:ext cx="2520280" cy="369332"/>
            </a:xfrm>
            <a:prstGeom prst="rect">
              <a:avLst/>
            </a:prstGeom>
            <a:noFill/>
            <a:ln w="9525">
              <a:noFill/>
              <a:miter lim="800000"/>
              <a:headEnd/>
              <a:tailEnd/>
            </a:ln>
          </p:spPr>
          <p:txBody>
            <a:bodyPr>
              <a:spAutoFit/>
            </a:bodyPr>
            <a:lstStyle/>
            <a:p>
              <a:r>
                <a:rPr lang="sk-SK">
                  <a:latin typeface="Calibri" pitchFamily="34" charset="0"/>
                </a:rPr>
                <a:t>Téma: </a:t>
              </a:r>
              <a:r>
                <a:rPr lang="sk-SK" b="1">
                  <a:solidFill>
                    <a:srgbClr val="0ED489"/>
                  </a:solidFill>
                  <a:latin typeface="Calibri" pitchFamily="34" charset="0"/>
                </a:rPr>
                <a:t>T6</a:t>
              </a:r>
            </a:p>
          </p:txBody>
        </p:sp>
        <p:sp>
          <p:nvSpPr>
            <p:cNvPr id="38922" name="BlokTextu 6"/>
            <p:cNvSpPr txBox="1">
              <a:spLocks noChangeArrowheads="1"/>
            </p:cNvSpPr>
            <p:nvPr/>
          </p:nvSpPr>
          <p:spPr bwMode="auto">
            <a:xfrm>
              <a:off x="899592" y="3995772"/>
              <a:ext cx="2520280" cy="369332"/>
            </a:xfrm>
            <a:prstGeom prst="rect">
              <a:avLst/>
            </a:prstGeom>
            <a:noFill/>
            <a:ln w="9525">
              <a:noFill/>
              <a:miter lim="800000"/>
              <a:headEnd/>
              <a:tailEnd/>
            </a:ln>
          </p:spPr>
          <p:txBody>
            <a:bodyPr>
              <a:spAutoFit/>
            </a:bodyPr>
            <a:lstStyle/>
            <a:p>
              <a:r>
                <a:rPr lang="sk-SK">
                  <a:latin typeface="Calibri" pitchFamily="34" charset="0"/>
                </a:rPr>
                <a:t>Výkon: </a:t>
              </a:r>
              <a:r>
                <a:rPr lang="sk-SK" b="1">
                  <a:solidFill>
                    <a:srgbClr val="0ED489"/>
                  </a:solidFill>
                  <a:latin typeface="Calibri" pitchFamily="34" charset="0"/>
                </a:rPr>
                <a:t>V16</a:t>
              </a:r>
            </a:p>
          </p:txBody>
        </p:sp>
      </p:grpSp>
      <p:sp>
        <p:nvSpPr>
          <p:cNvPr id="8" name="BlokTextu 7"/>
          <p:cNvSpPr txBox="1">
            <a:spLocks noChangeArrowheads="1"/>
          </p:cNvSpPr>
          <p:nvPr/>
        </p:nvSpPr>
        <p:spPr bwMode="auto">
          <a:xfrm>
            <a:off x="6623050" y="5300663"/>
            <a:ext cx="2520950" cy="369887"/>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P4</a:t>
            </a:r>
          </a:p>
        </p:txBody>
      </p:sp>
      <p:graphicFrame>
        <p:nvGraphicFramePr>
          <p:cNvPr id="9" name="Graf 8"/>
          <p:cNvGraphicFramePr/>
          <p:nvPr/>
        </p:nvGraphicFramePr>
        <p:xfrm>
          <a:off x="1403648" y="1556792"/>
          <a:ext cx="5976664" cy="3312368"/>
        </p:xfrm>
        <a:graphic>
          <a:graphicData uri="http://schemas.openxmlformats.org/drawingml/2006/chart">
            <c:chart xmlns:c="http://schemas.openxmlformats.org/drawingml/2006/chart" xmlns:r="http://schemas.openxmlformats.org/officeDocument/2006/relationships" r:id="rId2"/>
          </a:graphicData>
        </a:graphic>
      </p:graphicFrame>
      <p:sp>
        <p:nvSpPr>
          <p:cNvPr id="38918" name="BlokTextu 9"/>
          <p:cNvSpPr txBox="1">
            <a:spLocks noChangeArrowheads="1"/>
          </p:cNvSpPr>
          <p:nvPr/>
        </p:nvSpPr>
        <p:spPr bwMode="auto">
          <a:xfrm>
            <a:off x="468313" y="4797425"/>
            <a:ext cx="7848600" cy="922338"/>
          </a:xfrm>
          <a:prstGeom prst="rect">
            <a:avLst/>
          </a:prstGeom>
          <a:noFill/>
          <a:ln w="9525">
            <a:noFill/>
            <a:miter lim="800000"/>
            <a:headEnd/>
            <a:tailEnd/>
          </a:ln>
        </p:spPr>
        <p:txBody>
          <a:bodyPr>
            <a:spAutoFit/>
          </a:bodyPr>
          <a:lstStyle/>
          <a:p>
            <a:r>
              <a:rPr lang="sk-SK">
                <a:latin typeface="Calibri" pitchFamily="34" charset="0"/>
              </a:rPr>
              <a:t>Zistite aký je percentuálny rozdiel medzi počtom chlapcov a dievčat, ktorých hmotnosť si zapísala  pani učiteľka.</a:t>
            </a:r>
          </a:p>
          <a:p>
            <a:r>
              <a:rPr lang="sk-SK" i="1">
                <a:latin typeface="Calibri" pitchFamily="34" charset="0"/>
              </a:rPr>
              <a:t>Odpoveď: Percentuálny rozdiel je ........... % .</a:t>
            </a:r>
          </a:p>
        </p:txBody>
      </p:sp>
      <p:sp>
        <p:nvSpPr>
          <p:cNvPr id="38919" name="BlokTextu 11"/>
          <p:cNvSpPr txBox="1">
            <a:spLocks noChangeArrowheads="1"/>
          </p:cNvSpPr>
          <p:nvPr/>
        </p:nvSpPr>
        <p:spPr bwMode="auto">
          <a:xfrm>
            <a:off x="-36513" y="-26988"/>
            <a:ext cx="287338" cy="6186488"/>
          </a:xfrm>
          <a:prstGeom prst="rect">
            <a:avLst/>
          </a:prstGeom>
          <a:noFill/>
          <a:ln w="9525">
            <a:noFill/>
            <a:miter lim="800000"/>
            <a:headEnd/>
            <a:tailEnd/>
          </a:ln>
        </p:spPr>
        <p:txBody>
          <a:bodyPr>
            <a:spAutoFit/>
          </a:bodyPr>
          <a:lstStyle/>
          <a:p>
            <a:r>
              <a:rPr lang="sk-SK" b="1">
                <a:solidFill>
                  <a:srgbClr val="0ED489"/>
                </a:solidFill>
                <a:latin typeface="Calibri" pitchFamily="34" charset="0"/>
              </a:rPr>
              <a:t>ŠTATISTICKÁ GRAMOTNOSŤ</a:t>
            </a:r>
          </a:p>
        </p:txBody>
      </p:sp>
      <p:sp>
        <p:nvSpPr>
          <p:cNvPr id="2" name="Zástupný symbol čísla snímky 1"/>
          <p:cNvSpPr>
            <a:spLocks noGrp="1"/>
          </p:cNvSpPr>
          <p:nvPr>
            <p:ph type="sldNum" sz="quarter" idx="12"/>
          </p:nvPr>
        </p:nvSpPr>
        <p:spPr/>
        <p:txBody>
          <a:bodyPr/>
          <a:lstStyle/>
          <a:p>
            <a:pPr>
              <a:defRPr/>
            </a:pPr>
            <a:fld id="{2B5811D4-9A89-41D6-B8C5-3DA7851A91EA}" type="slidenum">
              <a:rPr lang="sk-SK"/>
              <a:pPr>
                <a:defRPr/>
              </a:pPr>
              <a:t>23</a:t>
            </a:fld>
            <a:endParaRPr lang="sk-SK"/>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Obrázok 10"/>
          <p:cNvPicPr>
            <a:picLocks noChangeAspect="1" noChangeArrowheads="1"/>
          </p:cNvPicPr>
          <p:nvPr/>
        </p:nvPicPr>
        <p:blipFill>
          <a:blip r:embed="rId2"/>
          <a:srcRect/>
          <a:stretch>
            <a:fillRect/>
          </a:stretch>
        </p:blipFill>
        <p:spPr bwMode="auto">
          <a:xfrm>
            <a:off x="395288" y="1412875"/>
            <a:ext cx="7848600" cy="3529013"/>
          </a:xfrm>
          <a:prstGeom prst="rect">
            <a:avLst/>
          </a:prstGeom>
          <a:noFill/>
          <a:ln w="9525">
            <a:noFill/>
            <a:miter lim="800000"/>
            <a:headEnd/>
            <a:tailEnd/>
          </a:ln>
        </p:spPr>
      </p:pic>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chemeClr val="accent1">
                    <a:lumMod val="50000"/>
                  </a:schemeClr>
                </a:solidFill>
              </a:rPr>
              <a:t>Blooma</a:t>
            </a:r>
            <a:r>
              <a:rPr lang="en-US" sz="2800" b="1" dirty="0" smtClean="0">
                <a:solidFill>
                  <a:schemeClr val="accent1">
                    <a:lumMod val="50000"/>
                  </a:schemeClr>
                </a:solidFill>
              </a:rPr>
              <a:t> </a:t>
            </a:r>
            <a:r>
              <a:rPr lang="sk-SK" sz="2800" b="1" dirty="0" smtClean="0">
                <a:solidFill>
                  <a:schemeClr val="accent1">
                    <a:lumMod val="50000"/>
                  </a:schemeClr>
                </a:solidFill>
              </a:rPr>
              <a:t>4</a:t>
            </a:r>
            <a:endParaRPr lang="sk-SK" sz="2800" b="1" dirty="0">
              <a:solidFill>
                <a:srgbClr val="C00000"/>
              </a:solidFill>
            </a:endParaRPr>
          </a:p>
        </p:txBody>
      </p:sp>
      <p:sp>
        <p:nvSpPr>
          <p:cNvPr id="39939" name="BlokTextu 3"/>
          <p:cNvSpPr txBox="1">
            <a:spLocks noChangeArrowheads="1"/>
          </p:cNvSpPr>
          <p:nvPr/>
        </p:nvSpPr>
        <p:spPr bwMode="auto">
          <a:xfrm>
            <a:off x="250825" y="981075"/>
            <a:ext cx="8281988" cy="368300"/>
          </a:xfrm>
          <a:prstGeom prst="rect">
            <a:avLst/>
          </a:prstGeom>
          <a:noFill/>
          <a:ln w="9525">
            <a:noFill/>
            <a:miter lim="800000"/>
            <a:headEnd/>
            <a:tailEnd/>
          </a:ln>
        </p:spPr>
        <p:txBody>
          <a:bodyPr>
            <a:spAutoFit/>
          </a:bodyPr>
          <a:lstStyle/>
          <a:p>
            <a:r>
              <a:rPr lang="sk-SK" b="1">
                <a:latin typeface="Calibri" pitchFamily="34" charset="0"/>
              </a:rPr>
              <a:t>Pôvodná úloha, Testovanie 9, 2012</a:t>
            </a:r>
          </a:p>
        </p:txBody>
      </p:sp>
      <p:sp>
        <p:nvSpPr>
          <p:cNvPr id="8" name="BlokTextu 7"/>
          <p:cNvSpPr txBox="1">
            <a:spLocks noChangeArrowheads="1"/>
          </p:cNvSpPr>
          <p:nvPr/>
        </p:nvSpPr>
        <p:spPr bwMode="auto">
          <a:xfrm>
            <a:off x="684213" y="4941888"/>
            <a:ext cx="2519362" cy="368300"/>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K2</a:t>
            </a:r>
          </a:p>
        </p:txBody>
      </p:sp>
      <p:grpSp>
        <p:nvGrpSpPr>
          <p:cNvPr id="5" name="Skupina 8"/>
          <p:cNvGrpSpPr>
            <a:grpSpLocks/>
          </p:cNvGrpSpPr>
          <p:nvPr/>
        </p:nvGrpSpPr>
        <p:grpSpPr bwMode="auto">
          <a:xfrm>
            <a:off x="684213" y="4076700"/>
            <a:ext cx="2519362" cy="720725"/>
            <a:chOff x="899592" y="3645024"/>
            <a:chExt cx="2520280" cy="720080"/>
          </a:xfrm>
        </p:grpSpPr>
        <p:sp>
          <p:nvSpPr>
            <p:cNvPr id="39944" name="BlokTextu 5"/>
            <p:cNvSpPr txBox="1">
              <a:spLocks noChangeArrowheads="1"/>
            </p:cNvSpPr>
            <p:nvPr/>
          </p:nvSpPr>
          <p:spPr bwMode="auto">
            <a:xfrm>
              <a:off x="899592" y="3645024"/>
              <a:ext cx="2520280" cy="369332"/>
            </a:xfrm>
            <a:prstGeom prst="rect">
              <a:avLst/>
            </a:prstGeom>
            <a:noFill/>
            <a:ln w="9525">
              <a:noFill/>
              <a:miter lim="800000"/>
              <a:headEnd/>
              <a:tailEnd/>
            </a:ln>
          </p:spPr>
          <p:txBody>
            <a:bodyPr>
              <a:spAutoFit/>
            </a:bodyPr>
            <a:lstStyle/>
            <a:p>
              <a:r>
                <a:rPr lang="sk-SK">
                  <a:latin typeface="Calibri" pitchFamily="34" charset="0"/>
                </a:rPr>
                <a:t>Téma: </a:t>
              </a:r>
              <a:r>
                <a:rPr lang="sk-SK" b="1">
                  <a:solidFill>
                    <a:srgbClr val="0ED489"/>
                  </a:solidFill>
                  <a:latin typeface="Calibri" pitchFamily="34" charset="0"/>
                </a:rPr>
                <a:t>T1</a:t>
              </a:r>
            </a:p>
          </p:txBody>
        </p:sp>
        <p:sp>
          <p:nvSpPr>
            <p:cNvPr id="39945" name="BlokTextu 6"/>
            <p:cNvSpPr txBox="1">
              <a:spLocks noChangeArrowheads="1"/>
            </p:cNvSpPr>
            <p:nvPr/>
          </p:nvSpPr>
          <p:spPr bwMode="auto">
            <a:xfrm>
              <a:off x="899592" y="3995772"/>
              <a:ext cx="2520280" cy="369332"/>
            </a:xfrm>
            <a:prstGeom prst="rect">
              <a:avLst/>
            </a:prstGeom>
            <a:noFill/>
            <a:ln w="9525">
              <a:noFill/>
              <a:miter lim="800000"/>
              <a:headEnd/>
              <a:tailEnd/>
            </a:ln>
          </p:spPr>
          <p:txBody>
            <a:bodyPr>
              <a:spAutoFit/>
            </a:bodyPr>
            <a:lstStyle/>
            <a:p>
              <a:r>
                <a:rPr lang="sk-SK">
                  <a:latin typeface="Calibri" pitchFamily="34" charset="0"/>
                </a:rPr>
                <a:t>Výkon: </a:t>
              </a:r>
              <a:r>
                <a:rPr lang="sk-SK" b="1">
                  <a:solidFill>
                    <a:srgbClr val="0ED489"/>
                  </a:solidFill>
                  <a:latin typeface="Calibri" pitchFamily="34" charset="0"/>
                </a:rPr>
                <a:t>V7</a:t>
              </a:r>
            </a:p>
          </p:txBody>
        </p:sp>
      </p:grpSp>
      <p:sp>
        <p:nvSpPr>
          <p:cNvPr id="12" name="BlokTextu 11"/>
          <p:cNvSpPr txBox="1"/>
          <p:nvPr/>
        </p:nvSpPr>
        <p:spPr>
          <a:xfrm>
            <a:off x="2987675" y="3716338"/>
            <a:ext cx="5113338" cy="647700"/>
          </a:xfrm>
          <a:prstGeom prst="rect">
            <a:avLst/>
          </a:prstGeom>
          <a:noFill/>
          <a:ln w="25400">
            <a:solidFill>
              <a:srgbClr val="0ED489"/>
            </a:solidFill>
          </a:ln>
        </p:spPr>
        <p:txBody>
          <a:bodyPr>
            <a:spAutoFit/>
          </a:bodyPr>
          <a:lstStyle/>
          <a:p>
            <a:pPr algn="just" fontAlgn="auto">
              <a:spcBef>
                <a:spcPts val="0"/>
              </a:spcBef>
              <a:spcAft>
                <a:spcPts val="0"/>
              </a:spcAft>
              <a:defRPr/>
            </a:pPr>
            <a:r>
              <a:rPr lang="sk-SK" b="1" dirty="0">
                <a:solidFill>
                  <a:srgbClr val="0ED489"/>
                </a:solidFill>
                <a:latin typeface="+mn-lt"/>
                <a:cs typeface="+mn-cs"/>
              </a:rPr>
              <a:t>Úloha: </a:t>
            </a:r>
            <a:r>
              <a:rPr lang="sk-SK" b="1" dirty="0">
                <a:solidFill>
                  <a:srgbClr val="002060"/>
                </a:solidFill>
                <a:latin typeface="+mn-lt"/>
                <a:cs typeface="+mn-cs"/>
              </a:rPr>
              <a:t>Zmeňte úlohu tak, aby sa kognitívna úroveň zmenila postupne na K2, P3 a P6. </a:t>
            </a:r>
            <a:endParaRPr lang="sk-SK" b="1" dirty="0">
              <a:solidFill>
                <a:schemeClr val="accent1">
                  <a:lumMod val="75000"/>
                </a:schemeClr>
              </a:solidFill>
              <a:latin typeface="+mn-lt"/>
              <a:cs typeface="+mn-cs"/>
            </a:endParaRPr>
          </a:p>
        </p:txBody>
      </p:sp>
      <p:sp>
        <p:nvSpPr>
          <p:cNvPr id="2" name="Zástupný symbol čísla snímky 1"/>
          <p:cNvSpPr>
            <a:spLocks noGrp="1"/>
          </p:cNvSpPr>
          <p:nvPr>
            <p:ph type="sldNum" sz="quarter" idx="12"/>
          </p:nvPr>
        </p:nvSpPr>
        <p:spPr/>
        <p:txBody>
          <a:bodyPr/>
          <a:lstStyle/>
          <a:p>
            <a:pPr>
              <a:defRPr/>
            </a:pPr>
            <a:fld id="{27D88409-02F0-45B0-952F-513A4A260C42}" type="slidenum">
              <a:rPr lang="sk-SK"/>
              <a:pPr>
                <a:defRPr/>
              </a:pPr>
              <a:t>24</a:t>
            </a:fld>
            <a:endParaRPr lang="sk-SK"/>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bg/>
                                          </p:spTgt>
                                        </p:tgtEl>
                                        <p:attrNameLst>
                                          <p:attrName>style.visibility</p:attrName>
                                        </p:attrNameLst>
                                      </p:cBhvr>
                                      <p:to>
                                        <p:strVal val="visible"/>
                                      </p:to>
                                    </p:set>
                                    <p:anim calcmode="lin" valueType="num">
                                      <p:cBhvr additive="base">
                                        <p:cTn id="19"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20" dur="500" fill="hold"/>
                                        <p:tgtEl>
                                          <p:spTgt spid="12">
                                            <p:bg/>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xEl>
                                              <p:pRg st="0" end="0"/>
                                            </p:txEl>
                                          </p:spTgt>
                                        </p:tgtEl>
                                        <p:attrNameLst>
                                          <p:attrName>style.visibility</p:attrName>
                                        </p:attrNameLst>
                                      </p:cBhvr>
                                      <p:to>
                                        <p:strVal val="visible"/>
                                      </p:to>
                                    </p:set>
                                    <p:anim calcmode="lin" valueType="num">
                                      <p:cBhvr additive="base">
                                        <p:cTn id="23"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12" grpId="0" build="allAtOnce"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chemeClr val="accent1">
                    <a:lumMod val="50000"/>
                  </a:schemeClr>
                </a:solidFill>
              </a:rPr>
              <a:t>Blooma</a:t>
            </a:r>
            <a:r>
              <a:rPr lang="en-US" sz="2800" b="1" dirty="0" smtClean="0">
                <a:solidFill>
                  <a:schemeClr val="accent1">
                    <a:lumMod val="50000"/>
                  </a:schemeClr>
                </a:solidFill>
              </a:rPr>
              <a:t> </a:t>
            </a:r>
            <a:r>
              <a:rPr lang="sk-SK" sz="2800" b="1" dirty="0" smtClean="0">
                <a:solidFill>
                  <a:schemeClr val="accent1">
                    <a:lumMod val="50000"/>
                  </a:schemeClr>
                </a:solidFill>
              </a:rPr>
              <a:t>4</a:t>
            </a:r>
            <a:endParaRPr lang="sk-SK" sz="2800" b="1" dirty="0">
              <a:solidFill>
                <a:srgbClr val="C00000"/>
              </a:solidFill>
            </a:endParaRPr>
          </a:p>
        </p:txBody>
      </p:sp>
      <p:sp>
        <p:nvSpPr>
          <p:cNvPr id="40962" name="BlokTextu 3"/>
          <p:cNvSpPr txBox="1">
            <a:spLocks noChangeArrowheads="1"/>
          </p:cNvSpPr>
          <p:nvPr/>
        </p:nvSpPr>
        <p:spPr bwMode="auto">
          <a:xfrm>
            <a:off x="250825" y="981075"/>
            <a:ext cx="8281988" cy="922338"/>
          </a:xfrm>
          <a:prstGeom prst="rect">
            <a:avLst/>
          </a:prstGeom>
          <a:noFill/>
          <a:ln w="9525">
            <a:noFill/>
            <a:miter lim="800000"/>
            <a:headEnd/>
            <a:tailEnd/>
          </a:ln>
        </p:spPr>
        <p:txBody>
          <a:bodyPr>
            <a:spAutoFit/>
          </a:bodyPr>
          <a:lstStyle/>
          <a:p>
            <a:r>
              <a:rPr lang="sk-SK" b="1">
                <a:latin typeface="Calibri" pitchFamily="34" charset="0"/>
              </a:rPr>
              <a:t>Možné riešenie:</a:t>
            </a:r>
          </a:p>
          <a:p>
            <a:r>
              <a:rPr lang="sk-SK">
                <a:latin typeface="Calibri" pitchFamily="34" charset="0"/>
              </a:rPr>
              <a:t>Na obrázku je obdĺžnik </a:t>
            </a:r>
            <a:r>
              <a:rPr lang="sk-SK" i="1">
                <a:latin typeface="Calibri" pitchFamily="34" charset="0"/>
              </a:rPr>
              <a:t>ABCD</a:t>
            </a:r>
            <a:r>
              <a:rPr lang="sk-SK">
                <a:latin typeface="Calibri" pitchFamily="34" charset="0"/>
              </a:rPr>
              <a:t> rozdelený na štyri zhodné obdĺžniky. Koľko percent obsahu obdĺžnika je vyfarbených zelenou farbou? </a:t>
            </a:r>
            <a:endParaRPr lang="sk-SK" b="1">
              <a:latin typeface="Calibri" pitchFamily="34" charset="0"/>
            </a:endParaRPr>
          </a:p>
        </p:txBody>
      </p:sp>
      <p:grpSp>
        <p:nvGrpSpPr>
          <p:cNvPr id="5" name="Skupina 8"/>
          <p:cNvGrpSpPr>
            <a:grpSpLocks/>
          </p:cNvGrpSpPr>
          <p:nvPr/>
        </p:nvGrpSpPr>
        <p:grpSpPr bwMode="auto">
          <a:xfrm>
            <a:off x="611188" y="2997200"/>
            <a:ext cx="2520950" cy="719138"/>
            <a:chOff x="899592" y="3645024"/>
            <a:chExt cx="2520280" cy="720080"/>
          </a:xfrm>
        </p:grpSpPr>
        <p:sp>
          <p:nvSpPr>
            <p:cNvPr id="40968" name="BlokTextu 5"/>
            <p:cNvSpPr txBox="1">
              <a:spLocks noChangeArrowheads="1"/>
            </p:cNvSpPr>
            <p:nvPr/>
          </p:nvSpPr>
          <p:spPr bwMode="auto">
            <a:xfrm>
              <a:off x="899592" y="3645024"/>
              <a:ext cx="2520280" cy="369332"/>
            </a:xfrm>
            <a:prstGeom prst="rect">
              <a:avLst/>
            </a:prstGeom>
            <a:noFill/>
            <a:ln w="9525">
              <a:noFill/>
              <a:miter lim="800000"/>
              <a:headEnd/>
              <a:tailEnd/>
            </a:ln>
          </p:spPr>
          <p:txBody>
            <a:bodyPr>
              <a:spAutoFit/>
            </a:bodyPr>
            <a:lstStyle/>
            <a:p>
              <a:r>
                <a:rPr lang="sk-SK">
                  <a:latin typeface="Calibri" pitchFamily="34" charset="0"/>
                </a:rPr>
                <a:t>Téma: </a:t>
              </a:r>
              <a:r>
                <a:rPr lang="sk-SK" b="1">
                  <a:solidFill>
                    <a:srgbClr val="0ED489"/>
                  </a:solidFill>
                  <a:latin typeface="Calibri" pitchFamily="34" charset="0"/>
                </a:rPr>
                <a:t>T1</a:t>
              </a:r>
            </a:p>
          </p:txBody>
        </p:sp>
        <p:sp>
          <p:nvSpPr>
            <p:cNvPr id="40969" name="BlokTextu 6"/>
            <p:cNvSpPr txBox="1">
              <a:spLocks noChangeArrowheads="1"/>
            </p:cNvSpPr>
            <p:nvPr/>
          </p:nvSpPr>
          <p:spPr bwMode="auto">
            <a:xfrm>
              <a:off x="899592" y="3995772"/>
              <a:ext cx="2520280" cy="369332"/>
            </a:xfrm>
            <a:prstGeom prst="rect">
              <a:avLst/>
            </a:prstGeom>
            <a:noFill/>
            <a:ln w="9525">
              <a:noFill/>
              <a:miter lim="800000"/>
              <a:headEnd/>
              <a:tailEnd/>
            </a:ln>
          </p:spPr>
          <p:txBody>
            <a:bodyPr>
              <a:spAutoFit/>
            </a:bodyPr>
            <a:lstStyle/>
            <a:p>
              <a:r>
                <a:rPr lang="sk-SK">
                  <a:latin typeface="Calibri" pitchFamily="34" charset="0"/>
                </a:rPr>
                <a:t>Výkon: </a:t>
              </a:r>
              <a:r>
                <a:rPr lang="sk-SK" b="1">
                  <a:solidFill>
                    <a:srgbClr val="0ED489"/>
                  </a:solidFill>
                  <a:latin typeface="Calibri" pitchFamily="34" charset="0"/>
                </a:rPr>
                <a:t>V7</a:t>
              </a:r>
            </a:p>
          </p:txBody>
        </p:sp>
      </p:grpSp>
      <p:sp>
        <p:nvSpPr>
          <p:cNvPr id="8" name="BlokTextu 7"/>
          <p:cNvSpPr txBox="1">
            <a:spLocks noChangeArrowheads="1"/>
          </p:cNvSpPr>
          <p:nvPr/>
        </p:nvSpPr>
        <p:spPr bwMode="auto">
          <a:xfrm>
            <a:off x="611188" y="3708400"/>
            <a:ext cx="2520950" cy="368300"/>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K2</a:t>
            </a:r>
          </a:p>
        </p:txBody>
      </p:sp>
      <p:pic>
        <p:nvPicPr>
          <p:cNvPr id="40965" name="Picture 1"/>
          <p:cNvPicPr>
            <a:picLocks noChangeAspect="1" noChangeArrowheads="1"/>
          </p:cNvPicPr>
          <p:nvPr/>
        </p:nvPicPr>
        <p:blipFill>
          <a:blip r:embed="rId2"/>
          <a:srcRect/>
          <a:stretch>
            <a:fillRect/>
          </a:stretch>
        </p:blipFill>
        <p:spPr bwMode="auto">
          <a:xfrm>
            <a:off x="4572000" y="1797050"/>
            <a:ext cx="2763838" cy="1368425"/>
          </a:xfrm>
          <a:prstGeom prst="rect">
            <a:avLst/>
          </a:prstGeom>
          <a:noFill/>
          <a:ln w="9525">
            <a:noFill/>
            <a:miter lim="800000"/>
            <a:headEnd/>
            <a:tailEnd/>
          </a:ln>
        </p:spPr>
      </p:pic>
      <p:sp>
        <p:nvSpPr>
          <p:cNvPr id="2" name="BlokTextu 1"/>
          <p:cNvSpPr txBox="1">
            <a:spLocks noChangeArrowheads="1"/>
          </p:cNvSpPr>
          <p:nvPr/>
        </p:nvSpPr>
        <p:spPr bwMode="auto">
          <a:xfrm>
            <a:off x="604838" y="4437063"/>
            <a:ext cx="7416800" cy="1200150"/>
          </a:xfrm>
          <a:prstGeom prst="rect">
            <a:avLst/>
          </a:prstGeom>
          <a:noFill/>
          <a:ln w="9525">
            <a:noFill/>
            <a:miter lim="800000"/>
            <a:headEnd/>
            <a:tailEnd/>
          </a:ln>
        </p:spPr>
        <p:txBody>
          <a:bodyPr>
            <a:spAutoFit/>
          </a:bodyPr>
          <a:lstStyle/>
          <a:p>
            <a:r>
              <a:rPr lang="sk-SK" b="1">
                <a:latin typeface="Calibri" pitchFamily="34" charset="0"/>
              </a:rPr>
              <a:t>Pozor!</a:t>
            </a:r>
          </a:p>
          <a:p>
            <a:r>
              <a:rPr lang="sk-SK">
                <a:latin typeface="Calibri" pitchFamily="34" charset="0"/>
              </a:rPr>
              <a:t>Ak žiak </a:t>
            </a:r>
            <a:r>
              <a:rPr lang="sk-SK" b="1" u="sng">
                <a:latin typeface="Calibri" pitchFamily="34" charset="0"/>
              </a:rPr>
              <a:t>rozumie</a:t>
            </a:r>
            <a:r>
              <a:rPr lang="sk-SK">
                <a:latin typeface="Calibri" pitchFamily="34" charset="0"/>
              </a:rPr>
              <a:t> vzťahu </a:t>
            </a:r>
            <a:r>
              <a:rPr lang="en-US">
                <a:latin typeface="Calibri" pitchFamily="34" charset="0"/>
              </a:rPr>
              <a:t>½ = 50</a:t>
            </a:r>
            <a:r>
              <a:rPr lang="sk-SK">
                <a:latin typeface="Calibri" pitchFamily="34" charset="0"/>
              </a:rPr>
              <a:t> </a:t>
            </a:r>
            <a:r>
              <a:rPr lang="en-US">
                <a:latin typeface="Calibri" pitchFamily="34" charset="0"/>
              </a:rPr>
              <a:t>%, potom vie </a:t>
            </a:r>
            <a:r>
              <a:rPr lang="sk-SK">
                <a:latin typeface="Calibri" pitchFamily="34" charset="0"/>
              </a:rPr>
              <a:t>vyjadriť hocijaký zlomok percentami.</a:t>
            </a:r>
            <a:r>
              <a:rPr lang="en-US">
                <a:latin typeface="Calibri" pitchFamily="34" charset="0"/>
              </a:rPr>
              <a:t> </a:t>
            </a:r>
            <a:endParaRPr lang="sk-SK">
              <a:latin typeface="Calibri" pitchFamily="34" charset="0"/>
            </a:endParaRPr>
          </a:p>
          <a:p>
            <a:endParaRPr lang="sk-SK">
              <a:latin typeface="Calibri" pitchFamily="34" charset="0"/>
            </a:endParaRPr>
          </a:p>
        </p:txBody>
      </p:sp>
      <p:sp>
        <p:nvSpPr>
          <p:cNvPr id="9" name="Zástupný symbol čísla snímky 8"/>
          <p:cNvSpPr>
            <a:spLocks noGrp="1"/>
          </p:cNvSpPr>
          <p:nvPr>
            <p:ph type="sldNum" sz="quarter" idx="12"/>
          </p:nvPr>
        </p:nvSpPr>
        <p:spPr/>
        <p:txBody>
          <a:bodyPr/>
          <a:lstStyle/>
          <a:p>
            <a:pPr>
              <a:defRPr/>
            </a:pPr>
            <a:fld id="{F8822F1B-9901-4A2C-9EB0-2456BE11F0F9}" type="slidenum">
              <a:rPr lang="sk-SK"/>
              <a:pPr>
                <a:defRPr/>
              </a:pPr>
              <a:t>25</a:t>
            </a:fld>
            <a:endParaRPr lang="sk-SK"/>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chemeClr val="accent1">
                    <a:lumMod val="50000"/>
                  </a:schemeClr>
                </a:solidFill>
              </a:rPr>
              <a:t>Blooma</a:t>
            </a:r>
            <a:r>
              <a:rPr lang="en-US" sz="2800" b="1" dirty="0" smtClean="0">
                <a:solidFill>
                  <a:schemeClr val="accent1">
                    <a:lumMod val="50000"/>
                  </a:schemeClr>
                </a:solidFill>
              </a:rPr>
              <a:t> </a:t>
            </a:r>
            <a:r>
              <a:rPr lang="sk-SK" sz="2800" b="1" dirty="0" smtClean="0">
                <a:solidFill>
                  <a:schemeClr val="accent1">
                    <a:lumMod val="50000"/>
                  </a:schemeClr>
                </a:solidFill>
              </a:rPr>
              <a:t>4</a:t>
            </a:r>
            <a:endParaRPr lang="sk-SK" sz="2800" b="1" dirty="0">
              <a:solidFill>
                <a:srgbClr val="C00000"/>
              </a:solidFill>
            </a:endParaRPr>
          </a:p>
        </p:txBody>
      </p:sp>
      <p:sp>
        <p:nvSpPr>
          <p:cNvPr id="41986" name="BlokTextu 3"/>
          <p:cNvSpPr txBox="1">
            <a:spLocks noChangeArrowheads="1"/>
          </p:cNvSpPr>
          <p:nvPr/>
        </p:nvSpPr>
        <p:spPr bwMode="auto">
          <a:xfrm>
            <a:off x="250825" y="981075"/>
            <a:ext cx="8281988" cy="1754188"/>
          </a:xfrm>
          <a:prstGeom prst="rect">
            <a:avLst/>
          </a:prstGeom>
          <a:noFill/>
          <a:ln w="9525">
            <a:noFill/>
            <a:miter lim="800000"/>
            <a:headEnd/>
            <a:tailEnd/>
          </a:ln>
        </p:spPr>
        <p:txBody>
          <a:bodyPr>
            <a:spAutoFit/>
          </a:bodyPr>
          <a:lstStyle/>
          <a:p>
            <a:r>
              <a:rPr lang="sk-SK" b="1">
                <a:latin typeface="Calibri" pitchFamily="34" charset="0"/>
              </a:rPr>
              <a:t>Možné riešenie:</a:t>
            </a:r>
          </a:p>
          <a:p>
            <a:endParaRPr lang="sk-SK">
              <a:latin typeface="Calibri" pitchFamily="34" charset="0"/>
            </a:endParaRPr>
          </a:p>
          <a:p>
            <a:r>
              <a:rPr lang="sk-SK">
                <a:latin typeface="Calibri" pitchFamily="34" charset="0"/>
              </a:rPr>
              <a:t>Záhrada tvaru obdĺžnika je dlhá 10 m a široká 5 m. Chceme ju chodníkmi predeliť na 4 hriadky tak, ako na obrázku. Chodník je široký 30 cm. Vypočítaj, koľko percent plochy zaberú chodníky.</a:t>
            </a:r>
          </a:p>
          <a:p>
            <a:endParaRPr lang="sk-SK" b="1">
              <a:latin typeface="Calibri" pitchFamily="34" charset="0"/>
            </a:endParaRPr>
          </a:p>
        </p:txBody>
      </p:sp>
      <p:grpSp>
        <p:nvGrpSpPr>
          <p:cNvPr id="5" name="Skupina 8"/>
          <p:cNvGrpSpPr>
            <a:grpSpLocks/>
          </p:cNvGrpSpPr>
          <p:nvPr/>
        </p:nvGrpSpPr>
        <p:grpSpPr bwMode="auto">
          <a:xfrm>
            <a:off x="468313" y="4005263"/>
            <a:ext cx="2519362" cy="719137"/>
            <a:chOff x="899592" y="3645024"/>
            <a:chExt cx="2520280" cy="720080"/>
          </a:xfrm>
        </p:grpSpPr>
        <p:sp>
          <p:nvSpPr>
            <p:cNvPr id="42002" name="BlokTextu 5"/>
            <p:cNvSpPr txBox="1">
              <a:spLocks noChangeArrowheads="1"/>
            </p:cNvSpPr>
            <p:nvPr/>
          </p:nvSpPr>
          <p:spPr bwMode="auto">
            <a:xfrm>
              <a:off x="899592" y="3645024"/>
              <a:ext cx="2520280" cy="369332"/>
            </a:xfrm>
            <a:prstGeom prst="rect">
              <a:avLst/>
            </a:prstGeom>
            <a:noFill/>
            <a:ln w="9525">
              <a:noFill/>
              <a:miter lim="800000"/>
              <a:headEnd/>
              <a:tailEnd/>
            </a:ln>
          </p:spPr>
          <p:txBody>
            <a:bodyPr>
              <a:spAutoFit/>
            </a:bodyPr>
            <a:lstStyle/>
            <a:p>
              <a:r>
                <a:rPr lang="sk-SK">
                  <a:latin typeface="Calibri" pitchFamily="34" charset="0"/>
                </a:rPr>
                <a:t>Téma: </a:t>
              </a:r>
              <a:r>
                <a:rPr lang="sk-SK" b="1">
                  <a:solidFill>
                    <a:srgbClr val="0ED489"/>
                  </a:solidFill>
                  <a:latin typeface="Calibri" pitchFamily="34" charset="0"/>
                </a:rPr>
                <a:t>T1</a:t>
              </a:r>
            </a:p>
          </p:txBody>
        </p:sp>
        <p:sp>
          <p:nvSpPr>
            <p:cNvPr id="42003" name="BlokTextu 6"/>
            <p:cNvSpPr txBox="1">
              <a:spLocks noChangeArrowheads="1"/>
            </p:cNvSpPr>
            <p:nvPr/>
          </p:nvSpPr>
          <p:spPr bwMode="auto">
            <a:xfrm>
              <a:off x="899592" y="3995772"/>
              <a:ext cx="2520280" cy="369332"/>
            </a:xfrm>
            <a:prstGeom prst="rect">
              <a:avLst/>
            </a:prstGeom>
            <a:noFill/>
            <a:ln w="9525">
              <a:noFill/>
              <a:miter lim="800000"/>
              <a:headEnd/>
              <a:tailEnd/>
            </a:ln>
          </p:spPr>
          <p:txBody>
            <a:bodyPr>
              <a:spAutoFit/>
            </a:bodyPr>
            <a:lstStyle/>
            <a:p>
              <a:r>
                <a:rPr lang="sk-SK">
                  <a:latin typeface="Calibri" pitchFamily="34" charset="0"/>
                </a:rPr>
                <a:t>Výkon: </a:t>
              </a:r>
              <a:r>
                <a:rPr lang="sk-SK" b="1">
                  <a:solidFill>
                    <a:srgbClr val="0ED489"/>
                  </a:solidFill>
                  <a:latin typeface="Calibri" pitchFamily="34" charset="0"/>
                </a:rPr>
                <a:t>V4</a:t>
              </a:r>
            </a:p>
          </p:txBody>
        </p:sp>
      </p:grpSp>
      <p:sp>
        <p:nvSpPr>
          <p:cNvPr id="8" name="BlokTextu 7"/>
          <p:cNvSpPr txBox="1">
            <a:spLocks noChangeArrowheads="1"/>
          </p:cNvSpPr>
          <p:nvPr/>
        </p:nvSpPr>
        <p:spPr bwMode="auto">
          <a:xfrm>
            <a:off x="468313" y="4797425"/>
            <a:ext cx="2519362" cy="368300"/>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P3</a:t>
            </a:r>
          </a:p>
        </p:txBody>
      </p:sp>
      <p:grpSp>
        <p:nvGrpSpPr>
          <p:cNvPr id="41989" name="Group 22"/>
          <p:cNvGrpSpPr>
            <a:grpSpLocks/>
          </p:cNvGrpSpPr>
          <p:nvPr/>
        </p:nvGrpSpPr>
        <p:grpSpPr bwMode="auto">
          <a:xfrm>
            <a:off x="2700338" y="2349500"/>
            <a:ext cx="4392612" cy="2303463"/>
            <a:chOff x="2987" y="4743"/>
            <a:chExt cx="5534" cy="2654"/>
          </a:xfrm>
        </p:grpSpPr>
        <p:sp>
          <p:nvSpPr>
            <p:cNvPr id="41991" name="Obdĺžnik 31"/>
            <p:cNvSpPr>
              <a:spLocks noChangeArrowheads="1"/>
            </p:cNvSpPr>
            <p:nvPr/>
          </p:nvSpPr>
          <p:spPr bwMode="auto">
            <a:xfrm>
              <a:off x="4203" y="4759"/>
              <a:ext cx="1187" cy="2063"/>
            </a:xfrm>
            <a:prstGeom prst="rect">
              <a:avLst/>
            </a:prstGeom>
            <a:solidFill>
              <a:srgbClr val="C4BC96"/>
            </a:solidFill>
            <a:ln w="25400">
              <a:noFill/>
              <a:miter lim="800000"/>
              <a:headEnd/>
              <a:tailEnd/>
            </a:ln>
          </p:spPr>
          <p:txBody>
            <a:bodyPr anchor="ctr"/>
            <a:lstStyle/>
            <a:p>
              <a:endParaRPr lang="sk-SK">
                <a:latin typeface="Calibri" pitchFamily="34" charset="0"/>
              </a:endParaRPr>
            </a:p>
          </p:txBody>
        </p:sp>
        <p:grpSp>
          <p:nvGrpSpPr>
            <p:cNvPr id="41992" name="Skupina 38"/>
            <p:cNvGrpSpPr>
              <a:grpSpLocks/>
            </p:cNvGrpSpPr>
            <p:nvPr/>
          </p:nvGrpSpPr>
          <p:grpSpPr bwMode="auto">
            <a:xfrm>
              <a:off x="2987" y="4743"/>
              <a:ext cx="5534" cy="2654"/>
              <a:chOff x="0" y="0"/>
              <a:chExt cx="35139" cy="16854"/>
            </a:xfrm>
          </p:grpSpPr>
          <p:grpSp>
            <p:nvGrpSpPr>
              <p:cNvPr id="41993" name="Skupina 15"/>
              <p:cNvGrpSpPr>
                <a:grpSpLocks/>
              </p:cNvGrpSpPr>
              <p:nvPr/>
            </p:nvGrpSpPr>
            <p:grpSpPr bwMode="auto">
              <a:xfrm>
                <a:off x="0" y="68"/>
                <a:ext cx="30432" cy="13100"/>
                <a:chOff x="-18" y="0"/>
                <a:chExt cx="8198" cy="4191"/>
              </a:xfrm>
            </p:grpSpPr>
            <p:sp>
              <p:nvSpPr>
                <p:cNvPr id="41999" name="Obdĺžnik 27"/>
                <p:cNvSpPr>
                  <a:spLocks noChangeArrowheads="1"/>
                </p:cNvSpPr>
                <p:nvPr/>
              </p:nvSpPr>
              <p:spPr bwMode="auto">
                <a:xfrm>
                  <a:off x="-18" y="0"/>
                  <a:ext cx="2031" cy="4191"/>
                </a:xfrm>
                <a:prstGeom prst="rect">
                  <a:avLst/>
                </a:prstGeom>
                <a:solidFill>
                  <a:srgbClr val="C4BC96"/>
                </a:solidFill>
                <a:ln w="25400">
                  <a:noFill/>
                  <a:miter lim="800000"/>
                  <a:headEnd/>
                  <a:tailEnd/>
                </a:ln>
              </p:spPr>
              <p:txBody>
                <a:bodyPr anchor="ctr"/>
                <a:lstStyle/>
                <a:p>
                  <a:endParaRPr lang="sk-SK">
                    <a:latin typeface="Calibri" pitchFamily="34" charset="0"/>
                  </a:endParaRPr>
                </a:p>
              </p:txBody>
            </p:sp>
            <p:sp>
              <p:nvSpPr>
                <p:cNvPr id="42000" name="Obdĺžnik 29"/>
                <p:cNvSpPr>
                  <a:spLocks noChangeArrowheads="1"/>
                </p:cNvSpPr>
                <p:nvPr/>
              </p:nvSpPr>
              <p:spPr bwMode="auto">
                <a:xfrm>
                  <a:off x="4092" y="0"/>
                  <a:ext cx="2032" cy="4191"/>
                </a:xfrm>
                <a:prstGeom prst="rect">
                  <a:avLst/>
                </a:prstGeom>
                <a:solidFill>
                  <a:srgbClr val="C4BC96"/>
                </a:solidFill>
                <a:ln w="25400">
                  <a:noFill/>
                  <a:miter lim="800000"/>
                  <a:headEnd/>
                  <a:tailEnd/>
                </a:ln>
              </p:spPr>
              <p:txBody>
                <a:bodyPr anchor="ctr"/>
                <a:lstStyle/>
                <a:p>
                  <a:endParaRPr lang="sk-SK">
                    <a:latin typeface="Calibri" pitchFamily="34" charset="0"/>
                  </a:endParaRPr>
                </a:p>
              </p:txBody>
            </p:sp>
            <p:sp>
              <p:nvSpPr>
                <p:cNvPr id="42001" name="Obdĺžnik 30"/>
                <p:cNvSpPr>
                  <a:spLocks noChangeArrowheads="1"/>
                </p:cNvSpPr>
                <p:nvPr/>
              </p:nvSpPr>
              <p:spPr bwMode="auto">
                <a:xfrm>
                  <a:off x="6147" y="0"/>
                  <a:ext cx="2032" cy="4191"/>
                </a:xfrm>
                <a:prstGeom prst="rect">
                  <a:avLst/>
                </a:prstGeom>
                <a:solidFill>
                  <a:srgbClr val="C4BC96"/>
                </a:solidFill>
                <a:ln w="25400">
                  <a:noFill/>
                  <a:miter lim="800000"/>
                  <a:headEnd/>
                  <a:tailEnd/>
                </a:ln>
              </p:spPr>
              <p:txBody>
                <a:bodyPr anchor="ctr"/>
                <a:lstStyle/>
                <a:p>
                  <a:endParaRPr lang="sk-SK">
                    <a:latin typeface="Calibri" pitchFamily="34" charset="0"/>
                  </a:endParaRPr>
                </a:p>
              </p:txBody>
            </p:sp>
          </p:grpSp>
          <p:sp>
            <p:nvSpPr>
              <p:cNvPr id="41994" name="Rovná spojnica 32"/>
              <p:cNvSpPr>
                <a:spLocks noChangeShapeType="1"/>
              </p:cNvSpPr>
              <p:nvPr/>
            </p:nvSpPr>
            <p:spPr bwMode="auto">
              <a:xfrm>
                <a:off x="7574" y="68"/>
                <a:ext cx="0" cy="13100"/>
              </a:xfrm>
              <a:prstGeom prst="line">
                <a:avLst/>
              </a:prstGeom>
              <a:noFill/>
              <a:ln w="76200">
                <a:solidFill>
                  <a:srgbClr val="000000"/>
                </a:solidFill>
                <a:round/>
                <a:headEnd/>
                <a:tailEnd/>
              </a:ln>
            </p:spPr>
            <p:txBody>
              <a:bodyPr/>
              <a:lstStyle/>
              <a:p>
                <a:endParaRPr lang="sk-SK"/>
              </a:p>
            </p:txBody>
          </p:sp>
          <p:sp>
            <p:nvSpPr>
              <p:cNvPr id="41995" name="Rovná spojnica 34"/>
              <p:cNvSpPr>
                <a:spLocks noChangeShapeType="1"/>
              </p:cNvSpPr>
              <p:nvPr/>
            </p:nvSpPr>
            <p:spPr bwMode="auto">
              <a:xfrm>
                <a:off x="22791" y="68"/>
                <a:ext cx="0" cy="13100"/>
              </a:xfrm>
              <a:prstGeom prst="line">
                <a:avLst/>
              </a:prstGeom>
              <a:noFill/>
              <a:ln w="76200">
                <a:solidFill>
                  <a:srgbClr val="000000"/>
                </a:solidFill>
                <a:round/>
                <a:headEnd/>
                <a:tailEnd/>
              </a:ln>
            </p:spPr>
            <p:txBody>
              <a:bodyPr/>
              <a:lstStyle/>
              <a:p>
                <a:endParaRPr lang="sk-SK"/>
              </a:p>
            </p:txBody>
          </p:sp>
          <p:sp>
            <p:nvSpPr>
              <p:cNvPr id="41996" name="Rovná spojnica 35"/>
              <p:cNvSpPr>
                <a:spLocks noChangeShapeType="1"/>
              </p:cNvSpPr>
              <p:nvPr/>
            </p:nvSpPr>
            <p:spPr bwMode="auto">
              <a:xfrm>
                <a:off x="15217" y="0"/>
                <a:ext cx="0" cy="13100"/>
              </a:xfrm>
              <a:prstGeom prst="line">
                <a:avLst/>
              </a:prstGeom>
              <a:noFill/>
              <a:ln w="76200">
                <a:solidFill>
                  <a:srgbClr val="000000"/>
                </a:solidFill>
                <a:round/>
                <a:headEnd/>
                <a:tailEnd/>
              </a:ln>
            </p:spPr>
            <p:txBody>
              <a:bodyPr/>
              <a:lstStyle/>
              <a:p>
                <a:endParaRPr lang="sk-SK"/>
              </a:p>
            </p:txBody>
          </p:sp>
          <p:sp>
            <p:nvSpPr>
              <p:cNvPr id="41997" name="Blok textu 2"/>
              <p:cNvSpPr txBox="1">
                <a:spLocks noChangeArrowheads="1"/>
              </p:cNvSpPr>
              <p:nvPr/>
            </p:nvSpPr>
            <p:spPr bwMode="auto">
              <a:xfrm>
                <a:off x="12419" y="13647"/>
                <a:ext cx="4981" cy="3207"/>
              </a:xfrm>
              <a:prstGeom prst="rect">
                <a:avLst/>
              </a:prstGeom>
              <a:noFill/>
              <a:ln w="9525">
                <a:noFill/>
                <a:miter lim="800000"/>
                <a:headEnd/>
                <a:tailEnd/>
              </a:ln>
            </p:spPr>
            <p:txBody>
              <a:bodyPr/>
              <a:lstStyle/>
              <a:p>
                <a:pPr>
                  <a:spcAft>
                    <a:spcPts val="1000"/>
                  </a:spcAft>
                </a:pPr>
                <a:r>
                  <a:rPr lang="sk-SK" sz="1100">
                    <a:latin typeface="Calibri" pitchFamily="34" charset="0"/>
                  </a:rPr>
                  <a:t>10 m</a:t>
                </a:r>
                <a:endParaRPr lang="sk-SK"/>
              </a:p>
            </p:txBody>
          </p:sp>
          <p:sp>
            <p:nvSpPr>
              <p:cNvPr id="41998" name="Blok textu 2"/>
              <p:cNvSpPr txBox="1">
                <a:spLocks noChangeArrowheads="1"/>
              </p:cNvSpPr>
              <p:nvPr/>
            </p:nvSpPr>
            <p:spPr bwMode="auto">
              <a:xfrm>
                <a:off x="30161" y="4162"/>
                <a:ext cx="4978" cy="3207"/>
              </a:xfrm>
              <a:prstGeom prst="rect">
                <a:avLst/>
              </a:prstGeom>
              <a:noFill/>
              <a:ln w="9525">
                <a:noFill/>
                <a:miter lim="800000"/>
                <a:headEnd/>
                <a:tailEnd/>
              </a:ln>
            </p:spPr>
            <p:txBody>
              <a:bodyPr/>
              <a:lstStyle/>
              <a:p>
                <a:pPr>
                  <a:spcAft>
                    <a:spcPts val="1000"/>
                  </a:spcAft>
                </a:pPr>
                <a:r>
                  <a:rPr lang="sk-SK" sz="1100">
                    <a:latin typeface="Calibri" pitchFamily="34" charset="0"/>
                  </a:rPr>
                  <a:t>5 m</a:t>
                </a:r>
                <a:endParaRPr lang="sk-SK"/>
              </a:p>
            </p:txBody>
          </p:sp>
        </p:grpSp>
      </p:grpSp>
      <p:sp>
        <p:nvSpPr>
          <p:cNvPr id="2" name="Zástupný symbol čísla snímky 1"/>
          <p:cNvSpPr>
            <a:spLocks noGrp="1"/>
          </p:cNvSpPr>
          <p:nvPr>
            <p:ph type="sldNum" sz="quarter" idx="12"/>
          </p:nvPr>
        </p:nvSpPr>
        <p:spPr/>
        <p:txBody>
          <a:bodyPr/>
          <a:lstStyle/>
          <a:p>
            <a:pPr>
              <a:defRPr/>
            </a:pPr>
            <a:fld id="{E84361CC-31DF-41C8-B354-086EE977B937}" type="slidenum">
              <a:rPr lang="sk-SK"/>
              <a:pPr>
                <a:defRPr/>
              </a:pPr>
              <a:t>26</a:t>
            </a:fld>
            <a:endParaRPr lang="sk-SK"/>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chemeClr val="accent1">
                    <a:lumMod val="50000"/>
                  </a:schemeClr>
                </a:solidFill>
              </a:rPr>
              <a:t>Blooma</a:t>
            </a:r>
            <a:r>
              <a:rPr lang="en-US" sz="2800" b="1" dirty="0" smtClean="0">
                <a:solidFill>
                  <a:schemeClr val="accent1">
                    <a:lumMod val="50000"/>
                  </a:schemeClr>
                </a:solidFill>
              </a:rPr>
              <a:t> </a:t>
            </a:r>
            <a:r>
              <a:rPr lang="sk-SK" sz="2800" b="1" dirty="0" smtClean="0">
                <a:solidFill>
                  <a:schemeClr val="accent1">
                    <a:lumMod val="50000"/>
                  </a:schemeClr>
                </a:solidFill>
              </a:rPr>
              <a:t>4</a:t>
            </a:r>
            <a:endParaRPr lang="sk-SK" sz="2800" b="1" dirty="0">
              <a:solidFill>
                <a:srgbClr val="C00000"/>
              </a:solidFill>
            </a:endParaRPr>
          </a:p>
        </p:txBody>
      </p:sp>
      <p:sp>
        <p:nvSpPr>
          <p:cNvPr id="43010" name="BlokTextu 3"/>
          <p:cNvSpPr txBox="1">
            <a:spLocks noChangeArrowheads="1"/>
          </p:cNvSpPr>
          <p:nvPr/>
        </p:nvSpPr>
        <p:spPr bwMode="auto">
          <a:xfrm>
            <a:off x="250825" y="981075"/>
            <a:ext cx="8281988" cy="2308225"/>
          </a:xfrm>
          <a:prstGeom prst="rect">
            <a:avLst/>
          </a:prstGeom>
          <a:noFill/>
          <a:ln w="9525">
            <a:noFill/>
            <a:miter lim="800000"/>
            <a:headEnd/>
            <a:tailEnd/>
          </a:ln>
        </p:spPr>
        <p:txBody>
          <a:bodyPr>
            <a:spAutoFit/>
          </a:bodyPr>
          <a:lstStyle/>
          <a:p>
            <a:r>
              <a:rPr lang="sk-SK" b="1">
                <a:latin typeface="Calibri" pitchFamily="34" charset="0"/>
              </a:rPr>
              <a:t>Možné riešenie:</a:t>
            </a:r>
          </a:p>
          <a:p>
            <a:endParaRPr lang="sk-SK">
              <a:latin typeface="Calibri" pitchFamily="34" charset="0"/>
            </a:endParaRPr>
          </a:p>
          <a:p>
            <a:pPr algn="just"/>
            <a:r>
              <a:rPr lang="sk-SK">
                <a:latin typeface="Calibri" pitchFamily="34" charset="0"/>
              </a:rPr>
              <a:t>Záhrada tvaru obdĺžnika má rozmery 10 m a 5 m. Chceme ju priamymi chodníkmi rozdeliť na 4 rovnaké hriadky. Každý chodník musí byť široký 30 cm, aby sa po ňom dalo pohodlne prechádzať medzi hriadkami. Navrhni ako na záhrade umiestnime chodníky tak, aby zaberali čo najmenej percent celkovej plochy. Koľko percent plochy záhrady zaberú chodníky?</a:t>
            </a:r>
          </a:p>
          <a:p>
            <a:endParaRPr lang="sk-SK" b="1">
              <a:latin typeface="Calibri" pitchFamily="34" charset="0"/>
            </a:endParaRPr>
          </a:p>
        </p:txBody>
      </p:sp>
      <p:grpSp>
        <p:nvGrpSpPr>
          <p:cNvPr id="5" name="Skupina 8"/>
          <p:cNvGrpSpPr>
            <a:grpSpLocks/>
          </p:cNvGrpSpPr>
          <p:nvPr/>
        </p:nvGrpSpPr>
        <p:grpSpPr bwMode="auto">
          <a:xfrm>
            <a:off x="684213" y="3644900"/>
            <a:ext cx="2519362" cy="720725"/>
            <a:chOff x="899592" y="3645024"/>
            <a:chExt cx="2520280" cy="720080"/>
          </a:xfrm>
        </p:grpSpPr>
        <p:sp>
          <p:nvSpPr>
            <p:cNvPr id="43014" name="BlokTextu 5"/>
            <p:cNvSpPr txBox="1">
              <a:spLocks noChangeArrowheads="1"/>
            </p:cNvSpPr>
            <p:nvPr/>
          </p:nvSpPr>
          <p:spPr bwMode="auto">
            <a:xfrm>
              <a:off x="899592" y="3645024"/>
              <a:ext cx="2520280" cy="369332"/>
            </a:xfrm>
            <a:prstGeom prst="rect">
              <a:avLst/>
            </a:prstGeom>
            <a:noFill/>
            <a:ln w="9525">
              <a:noFill/>
              <a:miter lim="800000"/>
              <a:headEnd/>
              <a:tailEnd/>
            </a:ln>
          </p:spPr>
          <p:txBody>
            <a:bodyPr>
              <a:spAutoFit/>
            </a:bodyPr>
            <a:lstStyle/>
            <a:p>
              <a:r>
                <a:rPr lang="sk-SK">
                  <a:latin typeface="Calibri" pitchFamily="34" charset="0"/>
                </a:rPr>
                <a:t>Téma: </a:t>
              </a:r>
              <a:r>
                <a:rPr lang="sk-SK" b="1">
                  <a:solidFill>
                    <a:srgbClr val="0ED489"/>
                  </a:solidFill>
                  <a:latin typeface="Calibri" pitchFamily="34" charset="0"/>
                </a:rPr>
                <a:t>T1</a:t>
              </a:r>
            </a:p>
          </p:txBody>
        </p:sp>
        <p:sp>
          <p:nvSpPr>
            <p:cNvPr id="43015" name="BlokTextu 6"/>
            <p:cNvSpPr txBox="1">
              <a:spLocks noChangeArrowheads="1"/>
            </p:cNvSpPr>
            <p:nvPr/>
          </p:nvSpPr>
          <p:spPr bwMode="auto">
            <a:xfrm>
              <a:off x="899592" y="3995772"/>
              <a:ext cx="2520280" cy="369332"/>
            </a:xfrm>
            <a:prstGeom prst="rect">
              <a:avLst/>
            </a:prstGeom>
            <a:noFill/>
            <a:ln w="9525">
              <a:noFill/>
              <a:miter lim="800000"/>
              <a:headEnd/>
              <a:tailEnd/>
            </a:ln>
          </p:spPr>
          <p:txBody>
            <a:bodyPr>
              <a:spAutoFit/>
            </a:bodyPr>
            <a:lstStyle/>
            <a:p>
              <a:r>
                <a:rPr lang="sk-SK">
                  <a:latin typeface="Calibri" pitchFamily="34" charset="0"/>
                </a:rPr>
                <a:t>Výkon: </a:t>
              </a:r>
              <a:r>
                <a:rPr lang="sk-SK" b="1">
                  <a:solidFill>
                    <a:srgbClr val="0ED489"/>
                  </a:solidFill>
                  <a:latin typeface="Calibri" pitchFamily="34" charset="0"/>
                </a:rPr>
                <a:t>V4</a:t>
              </a:r>
            </a:p>
          </p:txBody>
        </p:sp>
      </p:grpSp>
      <p:sp>
        <p:nvSpPr>
          <p:cNvPr id="8" name="BlokTextu 7"/>
          <p:cNvSpPr txBox="1">
            <a:spLocks noChangeArrowheads="1"/>
          </p:cNvSpPr>
          <p:nvPr/>
        </p:nvSpPr>
        <p:spPr bwMode="auto">
          <a:xfrm>
            <a:off x="684213" y="4365625"/>
            <a:ext cx="2519362" cy="368300"/>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P6</a:t>
            </a:r>
          </a:p>
        </p:txBody>
      </p:sp>
      <p:sp>
        <p:nvSpPr>
          <p:cNvPr id="2" name="Zástupný symbol čísla snímky 1"/>
          <p:cNvSpPr>
            <a:spLocks noGrp="1"/>
          </p:cNvSpPr>
          <p:nvPr>
            <p:ph type="sldNum" sz="quarter" idx="12"/>
          </p:nvPr>
        </p:nvSpPr>
        <p:spPr/>
        <p:txBody>
          <a:bodyPr/>
          <a:lstStyle/>
          <a:p>
            <a:pPr>
              <a:defRPr/>
            </a:pPr>
            <a:fld id="{8ED98FD4-5C78-4595-B17A-83729D161BEA}" type="slidenum">
              <a:rPr lang="sk-SK"/>
              <a:pPr>
                <a:defRPr/>
              </a:pPr>
              <a:t>27</a:t>
            </a:fld>
            <a:endParaRPr lang="sk-SK"/>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Obrázok 12"/>
          <p:cNvPicPr>
            <a:picLocks noChangeAspect="1" noChangeArrowheads="1"/>
          </p:cNvPicPr>
          <p:nvPr/>
        </p:nvPicPr>
        <p:blipFill>
          <a:blip r:embed="rId2"/>
          <a:srcRect/>
          <a:stretch>
            <a:fillRect/>
          </a:stretch>
        </p:blipFill>
        <p:spPr bwMode="auto">
          <a:xfrm>
            <a:off x="323850" y="1412875"/>
            <a:ext cx="8351838" cy="3095625"/>
          </a:xfrm>
          <a:prstGeom prst="rect">
            <a:avLst/>
          </a:prstGeom>
          <a:noFill/>
          <a:ln w="9525">
            <a:noFill/>
            <a:miter lim="800000"/>
            <a:headEnd/>
            <a:tailEnd/>
          </a:ln>
        </p:spPr>
      </p:pic>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rgbClr val="002060"/>
                </a:solidFill>
              </a:rPr>
              <a:t>Blooma</a:t>
            </a:r>
            <a:r>
              <a:rPr lang="en-US" sz="2800" b="1" dirty="0" smtClean="0">
                <a:solidFill>
                  <a:srgbClr val="002060"/>
                </a:solidFill>
              </a:rPr>
              <a:t> </a:t>
            </a:r>
            <a:r>
              <a:rPr lang="sk-SK" sz="2800" b="1" dirty="0" smtClean="0">
                <a:solidFill>
                  <a:srgbClr val="002060"/>
                </a:solidFill>
              </a:rPr>
              <a:t>5</a:t>
            </a:r>
            <a:endParaRPr lang="sk-SK" sz="2800" b="1" dirty="0">
              <a:solidFill>
                <a:srgbClr val="002060"/>
              </a:solidFill>
            </a:endParaRPr>
          </a:p>
        </p:txBody>
      </p:sp>
      <p:sp>
        <p:nvSpPr>
          <p:cNvPr id="44035" name="BlokTextu 3"/>
          <p:cNvSpPr txBox="1">
            <a:spLocks noChangeArrowheads="1"/>
          </p:cNvSpPr>
          <p:nvPr/>
        </p:nvSpPr>
        <p:spPr bwMode="auto">
          <a:xfrm>
            <a:off x="250825" y="981075"/>
            <a:ext cx="8281988" cy="368300"/>
          </a:xfrm>
          <a:prstGeom prst="rect">
            <a:avLst/>
          </a:prstGeom>
          <a:noFill/>
          <a:ln w="9525">
            <a:noFill/>
            <a:miter lim="800000"/>
            <a:headEnd/>
            <a:tailEnd/>
          </a:ln>
        </p:spPr>
        <p:txBody>
          <a:bodyPr>
            <a:spAutoFit/>
          </a:bodyPr>
          <a:lstStyle/>
          <a:p>
            <a:r>
              <a:rPr lang="sk-SK" b="1">
                <a:latin typeface="Calibri" pitchFamily="34" charset="0"/>
              </a:rPr>
              <a:t>Pôvodná úloha, Testovanie 9, 2014</a:t>
            </a:r>
          </a:p>
        </p:txBody>
      </p:sp>
      <p:grpSp>
        <p:nvGrpSpPr>
          <p:cNvPr id="5" name="Skupina 8"/>
          <p:cNvGrpSpPr>
            <a:grpSpLocks/>
          </p:cNvGrpSpPr>
          <p:nvPr/>
        </p:nvGrpSpPr>
        <p:grpSpPr bwMode="auto">
          <a:xfrm>
            <a:off x="684213" y="4365625"/>
            <a:ext cx="2519362" cy="719138"/>
            <a:chOff x="899592" y="3645024"/>
            <a:chExt cx="2520280" cy="720080"/>
          </a:xfrm>
        </p:grpSpPr>
        <p:sp>
          <p:nvSpPr>
            <p:cNvPr id="44040" name="BlokTextu 5"/>
            <p:cNvSpPr txBox="1">
              <a:spLocks noChangeArrowheads="1"/>
            </p:cNvSpPr>
            <p:nvPr/>
          </p:nvSpPr>
          <p:spPr bwMode="auto">
            <a:xfrm>
              <a:off x="899592" y="3645024"/>
              <a:ext cx="2520280" cy="369332"/>
            </a:xfrm>
            <a:prstGeom prst="rect">
              <a:avLst/>
            </a:prstGeom>
            <a:noFill/>
            <a:ln w="9525">
              <a:noFill/>
              <a:miter lim="800000"/>
              <a:headEnd/>
              <a:tailEnd/>
            </a:ln>
          </p:spPr>
          <p:txBody>
            <a:bodyPr>
              <a:spAutoFit/>
            </a:bodyPr>
            <a:lstStyle/>
            <a:p>
              <a:r>
                <a:rPr lang="sk-SK">
                  <a:latin typeface="Calibri" pitchFamily="34" charset="0"/>
                </a:rPr>
                <a:t>Téma: </a:t>
              </a:r>
              <a:r>
                <a:rPr lang="sk-SK" b="1">
                  <a:solidFill>
                    <a:srgbClr val="0ED489"/>
                  </a:solidFill>
                  <a:latin typeface="Calibri" pitchFamily="34" charset="0"/>
                </a:rPr>
                <a:t>T1</a:t>
              </a:r>
            </a:p>
          </p:txBody>
        </p:sp>
        <p:sp>
          <p:nvSpPr>
            <p:cNvPr id="44041" name="BlokTextu 6"/>
            <p:cNvSpPr txBox="1">
              <a:spLocks noChangeArrowheads="1"/>
            </p:cNvSpPr>
            <p:nvPr/>
          </p:nvSpPr>
          <p:spPr bwMode="auto">
            <a:xfrm>
              <a:off x="899592" y="3995772"/>
              <a:ext cx="2520280" cy="369332"/>
            </a:xfrm>
            <a:prstGeom prst="rect">
              <a:avLst/>
            </a:prstGeom>
            <a:noFill/>
            <a:ln w="9525">
              <a:noFill/>
              <a:miter lim="800000"/>
              <a:headEnd/>
              <a:tailEnd/>
            </a:ln>
          </p:spPr>
          <p:txBody>
            <a:bodyPr>
              <a:spAutoFit/>
            </a:bodyPr>
            <a:lstStyle/>
            <a:p>
              <a:r>
                <a:rPr lang="sk-SK">
                  <a:latin typeface="Calibri" pitchFamily="34" charset="0"/>
                </a:rPr>
                <a:t>Výkon: </a:t>
              </a:r>
              <a:r>
                <a:rPr lang="sk-SK" b="1">
                  <a:solidFill>
                    <a:srgbClr val="0ED489"/>
                  </a:solidFill>
                  <a:latin typeface="Calibri" pitchFamily="34" charset="0"/>
                </a:rPr>
                <a:t>V3</a:t>
              </a:r>
            </a:p>
          </p:txBody>
        </p:sp>
      </p:grpSp>
      <p:sp>
        <p:nvSpPr>
          <p:cNvPr id="8" name="BlokTextu 7"/>
          <p:cNvSpPr txBox="1">
            <a:spLocks noChangeArrowheads="1"/>
          </p:cNvSpPr>
          <p:nvPr/>
        </p:nvSpPr>
        <p:spPr bwMode="auto">
          <a:xfrm>
            <a:off x="684213" y="5157788"/>
            <a:ext cx="2519362" cy="368300"/>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K4</a:t>
            </a:r>
          </a:p>
        </p:txBody>
      </p:sp>
      <p:sp>
        <p:nvSpPr>
          <p:cNvPr id="12" name="BlokTextu 11"/>
          <p:cNvSpPr txBox="1">
            <a:spLocks noChangeArrowheads="1"/>
          </p:cNvSpPr>
          <p:nvPr/>
        </p:nvSpPr>
        <p:spPr bwMode="auto">
          <a:xfrm>
            <a:off x="3563938" y="4389438"/>
            <a:ext cx="4968875" cy="1200150"/>
          </a:xfrm>
          <a:prstGeom prst="rect">
            <a:avLst/>
          </a:prstGeom>
          <a:noFill/>
          <a:ln w="25400">
            <a:solidFill>
              <a:srgbClr val="0ED489"/>
            </a:solidFill>
            <a:miter lim="800000"/>
            <a:headEnd/>
            <a:tailEnd/>
          </a:ln>
        </p:spPr>
        <p:txBody>
          <a:bodyPr>
            <a:spAutoFit/>
          </a:bodyPr>
          <a:lstStyle/>
          <a:p>
            <a:pPr algn="just"/>
            <a:r>
              <a:rPr lang="sk-SK" b="1">
                <a:solidFill>
                  <a:srgbClr val="0ED489"/>
                </a:solidFill>
                <a:latin typeface="Calibri" pitchFamily="34" charset="0"/>
              </a:rPr>
              <a:t>Úloha: </a:t>
            </a:r>
            <a:r>
              <a:rPr lang="sk-SK" b="1">
                <a:solidFill>
                  <a:srgbClr val="002060"/>
                </a:solidFill>
                <a:latin typeface="Calibri" pitchFamily="34" charset="0"/>
              </a:rPr>
              <a:t>Zmeňte úlohu tak, aby sa kognitívna úroveň zmenila postupne na K2, K3, </a:t>
            </a:r>
            <a:r>
              <a:rPr lang="sk-SK" b="1">
                <a:solidFill>
                  <a:srgbClr val="C00000"/>
                </a:solidFill>
                <a:latin typeface="Calibri" pitchFamily="34" charset="0"/>
              </a:rPr>
              <a:t>K4</a:t>
            </a:r>
            <a:r>
              <a:rPr lang="sk-SK" b="1">
                <a:solidFill>
                  <a:srgbClr val="002060"/>
                </a:solidFill>
                <a:latin typeface="Calibri" pitchFamily="34" charset="0"/>
              </a:rPr>
              <a:t> a K5, prípadne tiež, aby úloha spĺňala kritériá pre finančnú/štatistickú gramotnosť.</a:t>
            </a:r>
          </a:p>
        </p:txBody>
      </p:sp>
      <p:sp>
        <p:nvSpPr>
          <p:cNvPr id="2" name="Zástupný symbol čísla snímky 1"/>
          <p:cNvSpPr>
            <a:spLocks noGrp="1"/>
          </p:cNvSpPr>
          <p:nvPr>
            <p:ph type="sldNum" sz="quarter" idx="12"/>
          </p:nvPr>
        </p:nvSpPr>
        <p:spPr/>
        <p:txBody>
          <a:bodyPr/>
          <a:lstStyle/>
          <a:p>
            <a:pPr>
              <a:defRPr/>
            </a:pPr>
            <a:fld id="{8E2B3F17-A981-4D99-A0DE-0299BAD49E19}" type="slidenum">
              <a:rPr lang="sk-SK"/>
              <a:pPr>
                <a:defRPr/>
              </a:pPr>
              <a:t>28</a:t>
            </a:fld>
            <a:endParaRPr lang="sk-SK"/>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bg/>
                                          </p:spTgt>
                                        </p:tgtEl>
                                        <p:attrNameLst>
                                          <p:attrName>style.visibility</p:attrName>
                                        </p:attrNameLst>
                                      </p:cBhvr>
                                      <p:to>
                                        <p:strVal val="visible"/>
                                      </p:to>
                                    </p:set>
                                    <p:anim calcmode="lin" valueType="num">
                                      <p:cBhvr additive="base">
                                        <p:cTn id="19"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20" dur="500" fill="hold"/>
                                        <p:tgtEl>
                                          <p:spTgt spid="12">
                                            <p:bg/>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xEl>
                                              <p:pRg st="0" end="0"/>
                                            </p:txEl>
                                          </p:spTgt>
                                        </p:tgtEl>
                                        <p:attrNameLst>
                                          <p:attrName>style.visibility</p:attrName>
                                        </p:attrNameLst>
                                      </p:cBhvr>
                                      <p:to>
                                        <p:strVal val="visible"/>
                                      </p:to>
                                    </p:set>
                                    <p:anim calcmode="lin" valueType="num">
                                      <p:cBhvr additive="base">
                                        <p:cTn id="23"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12" grpId="0" build="allAtOnce"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rgbClr val="002060"/>
                </a:solidFill>
              </a:rPr>
              <a:t>Blooma</a:t>
            </a:r>
            <a:r>
              <a:rPr lang="en-US" sz="2800" b="1" dirty="0" smtClean="0">
                <a:solidFill>
                  <a:srgbClr val="002060"/>
                </a:solidFill>
              </a:rPr>
              <a:t> </a:t>
            </a:r>
            <a:r>
              <a:rPr lang="sk-SK" sz="2800" b="1" dirty="0" smtClean="0">
                <a:solidFill>
                  <a:srgbClr val="002060"/>
                </a:solidFill>
              </a:rPr>
              <a:t>5</a:t>
            </a:r>
            <a:endParaRPr lang="sk-SK" sz="2800" b="1" dirty="0">
              <a:solidFill>
                <a:srgbClr val="002060"/>
              </a:solidFill>
            </a:endParaRPr>
          </a:p>
        </p:txBody>
      </p:sp>
      <p:sp>
        <p:nvSpPr>
          <p:cNvPr id="2128" name="BlokTextu 3"/>
          <p:cNvSpPr txBox="1">
            <a:spLocks noChangeArrowheads="1"/>
          </p:cNvSpPr>
          <p:nvPr/>
        </p:nvSpPr>
        <p:spPr bwMode="auto">
          <a:xfrm>
            <a:off x="250825" y="981075"/>
            <a:ext cx="8281988" cy="4246563"/>
          </a:xfrm>
          <a:prstGeom prst="rect">
            <a:avLst/>
          </a:prstGeom>
          <a:noFill/>
          <a:ln w="9525">
            <a:noFill/>
            <a:miter lim="800000"/>
            <a:headEnd/>
            <a:tailEnd/>
          </a:ln>
        </p:spPr>
        <p:txBody>
          <a:bodyPr>
            <a:spAutoFit/>
          </a:bodyPr>
          <a:lstStyle/>
          <a:p>
            <a:r>
              <a:rPr lang="sk-SK" b="1">
                <a:latin typeface="Calibri" pitchFamily="34" charset="0"/>
              </a:rPr>
              <a:t>Možné riešenie:</a:t>
            </a:r>
          </a:p>
          <a:p>
            <a:pPr algn="just"/>
            <a:r>
              <a:rPr lang="sk-SK">
                <a:latin typeface="Calibri" pitchFamily="34" charset="0"/>
              </a:rPr>
              <a:t>V tabuľke je zapísané, na akej celkovej časti z poľnohospodárskej pôdy s rozlohou 48 hektárov boli vysiate štyri plodiny. Ktorá plodina bola vysiata na pôde s najmenšou rozlohou?</a:t>
            </a:r>
          </a:p>
          <a:p>
            <a:endParaRPr lang="sk-SK">
              <a:latin typeface="Calibri" pitchFamily="34" charset="0"/>
            </a:endParaRPr>
          </a:p>
          <a:p>
            <a:endParaRPr lang="sk-SK">
              <a:latin typeface="Calibri" pitchFamily="34" charset="0"/>
            </a:endParaRPr>
          </a:p>
          <a:p>
            <a:endParaRPr lang="sk-SK">
              <a:latin typeface="Calibri" pitchFamily="34" charset="0"/>
            </a:endParaRPr>
          </a:p>
          <a:p>
            <a:endParaRPr lang="sk-SK">
              <a:latin typeface="Calibri" pitchFamily="34" charset="0"/>
            </a:endParaRPr>
          </a:p>
          <a:p>
            <a:endParaRPr lang="sk-SK">
              <a:latin typeface="Calibri" pitchFamily="34" charset="0"/>
            </a:endParaRPr>
          </a:p>
          <a:p>
            <a:r>
              <a:rPr lang="sk-SK">
                <a:latin typeface="Calibri" pitchFamily="34" charset="0"/>
              </a:rPr>
              <a:t>(A) kukurica</a:t>
            </a:r>
          </a:p>
          <a:p>
            <a:r>
              <a:rPr lang="sk-SK">
                <a:latin typeface="Calibri" pitchFamily="34" charset="0"/>
              </a:rPr>
              <a:t>(B) pšenica</a:t>
            </a:r>
          </a:p>
          <a:p>
            <a:r>
              <a:rPr lang="sk-SK">
                <a:latin typeface="Calibri" pitchFamily="34" charset="0"/>
              </a:rPr>
              <a:t>(C) raž</a:t>
            </a:r>
          </a:p>
          <a:p>
            <a:r>
              <a:rPr lang="sk-SK">
                <a:latin typeface="Calibri" pitchFamily="34" charset="0"/>
              </a:rPr>
              <a:t>(D) repa</a:t>
            </a:r>
          </a:p>
          <a:p>
            <a:endParaRPr lang="sk-SK">
              <a:latin typeface="Calibri" pitchFamily="34" charset="0"/>
            </a:endParaRPr>
          </a:p>
          <a:p>
            <a:endParaRPr lang="sk-SK" b="1">
              <a:latin typeface="Calibri" pitchFamily="34" charset="0"/>
            </a:endParaRPr>
          </a:p>
        </p:txBody>
      </p:sp>
      <p:sp>
        <p:nvSpPr>
          <p:cNvPr id="8" name="BlokTextu 7"/>
          <p:cNvSpPr txBox="1">
            <a:spLocks noChangeArrowheads="1"/>
          </p:cNvSpPr>
          <p:nvPr/>
        </p:nvSpPr>
        <p:spPr bwMode="auto">
          <a:xfrm>
            <a:off x="1042988" y="5013325"/>
            <a:ext cx="2520950" cy="369888"/>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K2</a:t>
            </a:r>
          </a:p>
        </p:txBody>
      </p:sp>
      <p:graphicFrame>
        <p:nvGraphicFramePr>
          <p:cNvPr id="11" name="Tabuľka 10"/>
          <p:cNvGraphicFramePr>
            <a:graphicFrameLocks noGrp="1"/>
          </p:cNvGraphicFramePr>
          <p:nvPr/>
        </p:nvGraphicFramePr>
        <p:xfrm>
          <a:off x="611188" y="2276475"/>
          <a:ext cx="6096000" cy="863600"/>
        </p:xfrm>
        <a:graphic>
          <a:graphicData uri="http://schemas.openxmlformats.org/drawingml/2006/table">
            <a:tbl>
              <a:tblPr/>
              <a:tblGrid>
                <a:gridCol w="1219200"/>
                <a:gridCol w="1219200"/>
                <a:gridCol w="1219200"/>
                <a:gridCol w="1219200"/>
                <a:gridCol w="1219200"/>
              </a:tblGrid>
              <a:tr h="0">
                <a:tc>
                  <a:txBody>
                    <a:bodyPr/>
                    <a:lstStyle/>
                    <a:p>
                      <a:pPr>
                        <a:lnSpc>
                          <a:spcPct val="115000"/>
                        </a:lnSpc>
                        <a:spcAft>
                          <a:spcPts val="1000"/>
                        </a:spcAft>
                      </a:pPr>
                      <a:r>
                        <a:rPr lang="sk-SK" sz="1400" b="1" dirty="0">
                          <a:latin typeface="Calibri"/>
                          <a:ea typeface="Calibri"/>
                          <a:cs typeface="Times New Roman"/>
                        </a:rPr>
                        <a:t>plodina</a:t>
                      </a:r>
                      <a:endParaRPr lang="sk-SK" sz="14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sk-SK" sz="1400" i="1">
                          <a:latin typeface="Calibri"/>
                          <a:ea typeface="Calibri"/>
                          <a:cs typeface="Times New Roman"/>
                        </a:rPr>
                        <a:t>kukurica</a:t>
                      </a:r>
                      <a:endParaRPr lang="sk-SK" sz="14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sk-SK" sz="1400" i="1">
                          <a:latin typeface="Calibri"/>
                          <a:ea typeface="Calibri"/>
                          <a:cs typeface="Times New Roman"/>
                        </a:rPr>
                        <a:t>pšenica</a:t>
                      </a:r>
                      <a:endParaRPr lang="sk-SK" sz="14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sk-SK" sz="1400" i="1">
                          <a:latin typeface="Calibri"/>
                          <a:ea typeface="Calibri"/>
                          <a:cs typeface="Times New Roman"/>
                        </a:rPr>
                        <a:t>raž</a:t>
                      </a:r>
                      <a:endParaRPr lang="sk-SK" sz="14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sk-SK" sz="1400" i="1">
                          <a:latin typeface="Calibri"/>
                          <a:ea typeface="Calibri"/>
                          <a:cs typeface="Times New Roman"/>
                        </a:rPr>
                        <a:t>repa</a:t>
                      </a:r>
                      <a:endParaRPr lang="sk-SK" sz="14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1000"/>
                        </a:spcAft>
                      </a:pPr>
                      <a:r>
                        <a:rPr lang="sk-SK" sz="1400" b="1">
                          <a:latin typeface="Calibri"/>
                          <a:ea typeface="Calibri"/>
                          <a:cs typeface="Times New Roman"/>
                        </a:rPr>
                        <a:t>časť z celkovej</a:t>
                      </a:r>
                      <a:endParaRPr lang="sk-SK" sz="1400">
                        <a:latin typeface="Calibri"/>
                        <a:ea typeface="Calibri"/>
                        <a:cs typeface="Times New Roman"/>
                      </a:endParaRPr>
                    </a:p>
                    <a:p>
                      <a:pPr>
                        <a:lnSpc>
                          <a:spcPct val="115000"/>
                        </a:lnSpc>
                        <a:spcAft>
                          <a:spcPts val="1000"/>
                        </a:spcAft>
                      </a:pPr>
                      <a:r>
                        <a:rPr lang="sk-SK" sz="1400" b="1">
                          <a:latin typeface="Calibri"/>
                          <a:ea typeface="Calibri"/>
                          <a:cs typeface="Times New Roman"/>
                        </a:rPr>
                        <a:t>plochy 48 ha</a:t>
                      </a:r>
                      <a:endParaRPr lang="sk-SK" sz="14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sk-SK" sz="1400">
                          <a:latin typeface="Calibri"/>
                          <a:ea typeface="Calibri"/>
                          <a:cs typeface="Times New Roman"/>
                        </a:rPr>
                        <a:t>22 %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endParaRPr lang="sk-SK" sz="14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sk-SK" sz="1400" dirty="0">
                          <a:latin typeface="Calibri"/>
                          <a:ea typeface="Calibri"/>
                          <a:cs typeface="Times New Roman"/>
                        </a:rPr>
                        <a:t>33 %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endParaRPr lang="sk-SK" sz="14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2125" name="Object 77"/>
          <p:cNvGraphicFramePr>
            <a:graphicFrameLocks noChangeAspect="1"/>
          </p:cNvGraphicFramePr>
          <p:nvPr/>
        </p:nvGraphicFramePr>
        <p:xfrm>
          <a:off x="3203575" y="2565400"/>
          <a:ext cx="152400" cy="361950"/>
        </p:xfrm>
        <a:graphic>
          <a:graphicData uri="http://schemas.openxmlformats.org/presentationml/2006/ole">
            <p:oleObj spid="_x0000_s2125" name="Equation" r:id="rId3" imgW="152334" imgH="368140" progId="">
              <p:embed/>
            </p:oleObj>
          </a:graphicData>
        </a:graphic>
      </p:graphicFrame>
      <p:graphicFrame>
        <p:nvGraphicFramePr>
          <p:cNvPr id="2126" name="Object 78"/>
          <p:cNvGraphicFramePr>
            <a:graphicFrameLocks noChangeAspect="1"/>
          </p:cNvGraphicFramePr>
          <p:nvPr/>
        </p:nvGraphicFramePr>
        <p:xfrm>
          <a:off x="5651500" y="2565400"/>
          <a:ext cx="142875" cy="361950"/>
        </p:xfrm>
        <a:graphic>
          <a:graphicData uri="http://schemas.openxmlformats.org/presentationml/2006/ole">
            <p:oleObj spid="_x0000_s2126" name="Equation" r:id="rId4" imgW="139700" imgH="368300" progId="">
              <p:embed/>
            </p:oleObj>
          </a:graphicData>
        </a:graphic>
      </p:graphicFrame>
      <p:sp>
        <p:nvSpPr>
          <p:cNvPr id="2" name="Zástupný symbol čísla snímky 1"/>
          <p:cNvSpPr>
            <a:spLocks noGrp="1"/>
          </p:cNvSpPr>
          <p:nvPr>
            <p:ph type="sldNum" sz="quarter" idx="12"/>
          </p:nvPr>
        </p:nvSpPr>
        <p:spPr/>
        <p:txBody>
          <a:bodyPr/>
          <a:lstStyle/>
          <a:p>
            <a:pPr>
              <a:defRPr/>
            </a:pPr>
            <a:fld id="{F326B67E-4DE9-4542-8831-C81EEBC5AEFE}" type="slidenum">
              <a:rPr lang="sk-SK"/>
              <a:pPr>
                <a:defRPr/>
              </a:pPr>
              <a:t>29</a:t>
            </a:fld>
            <a:endParaRPr lang="sk-SK"/>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normAutofit/>
          </a:bodyPr>
          <a:lstStyle/>
          <a:p>
            <a:pPr fontAlgn="auto">
              <a:spcAft>
                <a:spcPts val="0"/>
              </a:spcAft>
              <a:defRPr/>
            </a:pPr>
            <a:r>
              <a:rPr lang="sk-SK" b="1" dirty="0" smtClean="0">
                <a:solidFill>
                  <a:schemeClr val="accent1">
                    <a:lumMod val="50000"/>
                  </a:schemeClr>
                </a:solidFill>
              </a:rPr>
              <a:t>Kto sme a čo budeme dnes robiť</a:t>
            </a:r>
            <a:endParaRPr lang="sk-SK" b="1" dirty="0">
              <a:solidFill>
                <a:schemeClr val="accent1">
                  <a:lumMod val="50000"/>
                </a:schemeClr>
              </a:solidFill>
            </a:endParaRPr>
          </a:p>
        </p:txBody>
      </p:sp>
      <p:sp>
        <p:nvSpPr>
          <p:cNvPr id="17410" name="Zástupný symbol obsahu 2"/>
          <p:cNvSpPr>
            <a:spLocks noGrp="1"/>
          </p:cNvSpPr>
          <p:nvPr>
            <p:ph idx="1"/>
          </p:nvPr>
        </p:nvSpPr>
        <p:spPr>
          <a:xfrm>
            <a:off x="457200" y="1600200"/>
            <a:ext cx="8229600" cy="4997450"/>
          </a:xfrm>
        </p:spPr>
        <p:txBody>
          <a:bodyPr/>
          <a:lstStyle/>
          <a:p>
            <a:pPr marL="0" indent="0">
              <a:buFont typeface="Arial" charset="0"/>
              <a:buNone/>
              <a:tabLst>
                <a:tab pos="355600" algn="l"/>
              </a:tabLst>
            </a:pPr>
            <a:r>
              <a:rPr lang="sk-SK" smtClean="0"/>
              <a:t>		</a:t>
            </a:r>
          </a:p>
          <a:p>
            <a:pPr marL="0" indent="0">
              <a:buFont typeface="Arial" charset="0"/>
              <a:buNone/>
              <a:tabLst>
                <a:tab pos="355600" algn="l"/>
              </a:tabLst>
            </a:pPr>
            <a:r>
              <a:rPr lang="sk-SK" smtClean="0"/>
              <a:t>	</a:t>
            </a:r>
          </a:p>
        </p:txBody>
      </p:sp>
      <p:sp>
        <p:nvSpPr>
          <p:cNvPr id="4" name="BlokTextu 3"/>
          <p:cNvSpPr txBox="1">
            <a:spLocks noChangeArrowheads="1"/>
          </p:cNvSpPr>
          <p:nvPr/>
        </p:nvSpPr>
        <p:spPr bwMode="auto">
          <a:xfrm>
            <a:off x="3563938" y="1260475"/>
            <a:ext cx="1512887" cy="584200"/>
          </a:xfrm>
          <a:prstGeom prst="rect">
            <a:avLst/>
          </a:prstGeom>
          <a:noFill/>
          <a:ln w="9525">
            <a:noFill/>
            <a:miter lim="800000"/>
            <a:headEnd/>
            <a:tailEnd/>
          </a:ln>
        </p:spPr>
        <p:txBody>
          <a:bodyPr>
            <a:spAutoFit/>
          </a:bodyPr>
          <a:lstStyle/>
          <a:p>
            <a:r>
              <a:rPr lang="sk-SK" sz="3200" b="1">
                <a:latin typeface="Calibri" pitchFamily="34" charset="0"/>
              </a:rPr>
              <a:t>ISCED 2</a:t>
            </a:r>
          </a:p>
        </p:txBody>
      </p:sp>
      <p:grpSp>
        <p:nvGrpSpPr>
          <p:cNvPr id="19" name="Skupina 18"/>
          <p:cNvGrpSpPr>
            <a:grpSpLocks/>
          </p:cNvGrpSpPr>
          <p:nvPr/>
        </p:nvGrpSpPr>
        <p:grpSpPr bwMode="auto">
          <a:xfrm>
            <a:off x="2627313" y="1916113"/>
            <a:ext cx="3384550" cy="790575"/>
            <a:chOff x="2555776" y="2278968"/>
            <a:chExt cx="3384376" cy="789992"/>
          </a:xfrm>
        </p:grpSpPr>
        <p:cxnSp>
          <p:nvCxnSpPr>
            <p:cNvPr id="7" name="Rovná spojovacia šípka 6"/>
            <p:cNvCxnSpPr/>
            <p:nvPr/>
          </p:nvCxnSpPr>
          <p:spPr>
            <a:xfrm flipH="1">
              <a:off x="2555776" y="2278968"/>
              <a:ext cx="1439788" cy="718607"/>
            </a:xfrm>
            <a:prstGeom prst="straightConnector1">
              <a:avLst/>
            </a:prstGeom>
            <a:ln w="25400">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 name="Rovná spojovacia šípka 8"/>
            <p:cNvCxnSpPr/>
            <p:nvPr/>
          </p:nvCxnSpPr>
          <p:spPr>
            <a:xfrm>
              <a:off x="4355908" y="2278968"/>
              <a:ext cx="1584244" cy="789992"/>
            </a:xfrm>
            <a:prstGeom prst="straightConnector1">
              <a:avLst/>
            </a:prstGeom>
            <a:ln w="25400">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12" name="BlokTextu 11"/>
          <p:cNvSpPr txBox="1">
            <a:spLocks noChangeArrowheads="1"/>
          </p:cNvSpPr>
          <p:nvPr/>
        </p:nvSpPr>
        <p:spPr bwMode="auto">
          <a:xfrm>
            <a:off x="827088" y="2781300"/>
            <a:ext cx="3384550" cy="461963"/>
          </a:xfrm>
          <a:prstGeom prst="rect">
            <a:avLst/>
          </a:prstGeom>
          <a:noFill/>
          <a:ln w="9525">
            <a:noFill/>
            <a:miter lim="800000"/>
            <a:headEnd/>
            <a:tailEnd/>
          </a:ln>
        </p:spPr>
        <p:txBody>
          <a:bodyPr>
            <a:spAutoFit/>
          </a:bodyPr>
          <a:lstStyle/>
          <a:p>
            <a:r>
              <a:rPr lang="sk-SK" sz="2400">
                <a:latin typeface="Calibri" pitchFamily="34" charset="0"/>
              </a:rPr>
              <a:t> “FMŠ“- matematika</a:t>
            </a:r>
          </a:p>
        </p:txBody>
      </p:sp>
      <p:sp>
        <p:nvSpPr>
          <p:cNvPr id="13" name="BlokTextu 12"/>
          <p:cNvSpPr txBox="1">
            <a:spLocks noChangeArrowheads="1"/>
          </p:cNvSpPr>
          <p:nvPr/>
        </p:nvSpPr>
        <p:spPr bwMode="auto">
          <a:xfrm>
            <a:off x="5867400" y="2781300"/>
            <a:ext cx="1944688" cy="461963"/>
          </a:xfrm>
          <a:prstGeom prst="rect">
            <a:avLst/>
          </a:prstGeom>
          <a:noFill/>
          <a:ln w="9525">
            <a:noFill/>
            <a:miter lim="800000"/>
            <a:headEnd/>
            <a:tailEnd/>
          </a:ln>
        </p:spPr>
        <p:txBody>
          <a:bodyPr>
            <a:spAutoFit/>
          </a:bodyPr>
          <a:lstStyle/>
          <a:p>
            <a:r>
              <a:rPr lang="sk-SK" sz="2400">
                <a:latin typeface="Calibri" pitchFamily="34" charset="0"/>
              </a:rPr>
              <a:t>informatika</a:t>
            </a:r>
          </a:p>
        </p:txBody>
      </p:sp>
      <p:sp>
        <p:nvSpPr>
          <p:cNvPr id="16" name="BlokTextu 15"/>
          <p:cNvSpPr txBox="1">
            <a:spLocks noChangeArrowheads="1"/>
          </p:cNvSpPr>
          <p:nvPr/>
        </p:nvSpPr>
        <p:spPr bwMode="auto">
          <a:xfrm>
            <a:off x="839788" y="4437063"/>
            <a:ext cx="2292350" cy="523875"/>
          </a:xfrm>
          <a:prstGeom prst="rect">
            <a:avLst/>
          </a:prstGeom>
          <a:noFill/>
          <a:ln w="9525">
            <a:noFill/>
            <a:miter lim="800000"/>
            <a:headEnd/>
            <a:tailEnd/>
          </a:ln>
        </p:spPr>
        <p:txBody>
          <a:bodyPr>
            <a:spAutoFit/>
          </a:bodyPr>
          <a:lstStyle/>
          <a:p>
            <a:r>
              <a:rPr lang="sk-SK" sz="2800" b="1">
                <a:solidFill>
                  <a:srgbClr val="00B050"/>
                </a:solidFill>
                <a:latin typeface="Calibri" pitchFamily="34" charset="0"/>
              </a:rPr>
              <a:t>PERCENTÁ</a:t>
            </a:r>
          </a:p>
        </p:txBody>
      </p:sp>
      <p:grpSp>
        <p:nvGrpSpPr>
          <p:cNvPr id="20" name="Skupina 19"/>
          <p:cNvGrpSpPr>
            <a:grpSpLocks/>
          </p:cNvGrpSpPr>
          <p:nvPr/>
        </p:nvGrpSpPr>
        <p:grpSpPr bwMode="auto">
          <a:xfrm>
            <a:off x="1763713" y="3284538"/>
            <a:ext cx="4824412" cy="1127125"/>
            <a:chOff x="1619672" y="3525912"/>
            <a:chExt cx="4824536" cy="1127224"/>
          </a:xfrm>
        </p:grpSpPr>
        <p:cxnSp>
          <p:nvCxnSpPr>
            <p:cNvPr id="15" name="Rovná spojovacia šípka 14"/>
            <p:cNvCxnSpPr/>
            <p:nvPr/>
          </p:nvCxnSpPr>
          <p:spPr>
            <a:xfrm>
              <a:off x="1619672" y="3525912"/>
              <a:ext cx="0" cy="1127224"/>
            </a:xfrm>
            <a:prstGeom prst="straightConnector1">
              <a:avLst/>
            </a:prstGeom>
            <a:ln w="25400">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7" name="Rovná spojovacia šípka 16"/>
            <p:cNvCxnSpPr/>
            <p:nvPr/>
          </p:nvCxnSpPr>
          <p:spPr>
            <a:xfrm>
              <a:off x="6444208" y="3525912"/>
              <a:ext cx="0" cy="1127224"/>
            </a:xfrm>
            <a:prstGeom prst="straightConnector1">
              <a:avLst/>
            </a:prstGeom>
            <a:ln w="25400">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18" name="BlokTextu 17"/>
          <p:cNvSpPr txBox="1">
            <a:spLocks noChangeArrowheads="1"/>
          </p:cNvSpPr>
          <p:nvPr/>
        </p:nvSpPr>
        <p:spPr bwMode="auto">
          <a:xfrm>
            <a:off x="5724525" y="4418013"/>
            <a:ext cx="2016125" cy="523875"/>
          </a:xfrm>
          <a:prstGeom prst="rect">
            <a:avLst/>
          </a:prstGeom>
          <a:noFill/>
          <a:ln w="9525">
            <a:noFill/>
            <a:miter lim="800000"/>
            <a:headEnd/>
            <a:tailEnd/>
          </a:ln>
        </p:spPr>
        <p:txBody>
          <a:bodyPr>
            <a:spAutoFit/>
          </a:bodyPr>
          <a:lstStyle/>
          <a:p>
            <a:r>
              <a:rPr lang="sk-SK" sz="2800" b="1">
                <a:solidFill>
                  <a:srgbClr val="00B050"/>
                </a:solidFill>
                <a:latin typeface="Calibri" pitchFamily="34" charset="0"/>
              </a:rPr>
              <a:t>VŠELIČO</a:t>
            </a:r>
          </a:p>
        </p:txBody>
      </p:sp>
      <p:sp>
        <p:nvSpPr>
          <p:cNvPr id="21" name="BlokTextu 20"/>
          <p:cNvSpPr txBox="1"/>
          <p:nvPr/>
        </p:nvSpPr>
        <p:spPr>
          <a:xfrm>
            <a:off x="827088" y="5084763"/>
            <a:ext cx="7835900" cy="585787"/>
          </a:xfrm>
          <a:prstGeom prst="rect">
            <a:avLst/>
          </a:prstGeom>
          <a:noFill/>
        </p:spPr>
        <p:txBody>
          <a:bodyPr>
            <a:spAutoFit/>
          </a:bodyPr>
          <a:lstStyle/>
          <a:p>
            <a:pPr fontAlgn="auto">
              <a:spcBef>
                <a:spcPts val="0"/>
              </a:spcBef>
              <a:spcAft>
                <a:spcPts val="0"/>
              </a:spcAft>
              <a:defRPr/>
            </a:pPr>
            <a:r>
              <a:rPr lang="sk-SK" sz="3200" b="1" dirty="0">
                <a:solidFill>
                  <a:schemeClr val="accent1">
                    <a:lumMod val="50000"/>
                  </a:schemeClr>
                </a:solidFill>
                <a:latin typeface="Kristen ITC" panose="03050502040202030202" pitchFamily="66" charset="0"/>
                <a:cs typeface="+mn-cs"/>
              </a:rPr>
              <a:t>Najprv ale ešte jedna zásadná otázka!</a:t>
            </a:r>
            <a:endParaRPr lang="sk-SK" sz="3200" b="1" dirty="0">
              <a:solidFill>
                <a:schemeClr val="accent1">
                  <a:lumMod val="50000"/>
                </a:schemeClr>
              </a:solidFill>
              <a:latin typeface="Kristen ITC" panose="03050502040202030202" pitchFamily="66" charset="0"/>
              <a:cs typeface="+mn-cs"/>
            </a:endParaRPr>
          </a:p>
        </p:txBody>
      </p:sp>
      <p:sp>
        <p:nvSpPr>
          <p:cNvPr id="22" name="Ovál 21"/>
          <p:cNvSpPr/>
          <p:nvPr/>
        </p:nvSpPr>
        <p:spPr>
          <a:xfrm>
            <a:off x="2843213" y="3213100"/>
            <a:ext cx="3024187" cy="1287463"/>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sk-SK" dirty="0"/>
              <a:t>Určovať kognitívnu úroveň podľa </a:t>
            </a:r>
            <a:r>
              <a:rPr lang="sk-SK" dirty="0" err="1"/>
              <a:t>Blooma</a:t>
            </a:r>
            <a:endParaRPr lang="sk-SK" dirty="0"/>
          </a:p>
        </p:txBody>
      </p:sp>
      <p:sp>
        <p:nvSpPr>
          <p:cNvPr id="5" name="Zástupný symbol čísla snímky 4"/>
          <p:cNvSpPr>
            <a:spLocks noGrp="1"/>
          </p:cNvSpPr>
          <p:nvPr>
            <p:ph type="sldNum" sz="quarter" idx="12"/>
          </p:nvPr>
        </p:nvSpPr>
        <p:spPr/>
        <p:txBody>
          <a:bodyPr/>
          <a:lstStyle/>
          <a:p>
            <a:pPr>
              <a:defRPr/>
            </a:pPr>
            <a:fld id="{EA308C8B-3D0F-4231-8464-7538F0D68894}" type="slidenum">
              <a:rPr lang="sk-SK"/>
              <a:pPr>
                <a:defRPr/>
              </a:pPr>
              <a:t>3</a:t>
            </a:fld>
            <a:endParaRPr lang="sk-SK"/>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37"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barn(outVertical)">
                                      <p:cBhvr>
                                        <p:cTn id="11" dur="10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up)">
                                      <p:cBhvr>
                                        <p:cTn id="24" dur="10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1000" fill="hold"/>
                                        <p:tgtEl>
                                          <p:spTgt spid="16"/>
                                        </p:tgtEl>
                                        <p:attrNameLst>
                                          <p:attrName>ppt_w</p:attrName>
                                        </p:attrNameLst>
                                      </p:cBhvr>
                                      <p:tavLst>
                                        <p:tav tm="0">
                                          <p:val>
                                            <p:fltVal val="0"/>
                                          </p:val>
                                        </p:tav>
                                        <p:tav tm="100000">
                                          <p:val>
                                            <p:strVal val="#ppt_w"/>
                                          </p:val>
                                        </p:tav>
                                      </p:tavLst>
                                    </p:anim>
                                    <p:anim calcmode="lin" valueType="num">
                                      <p:cBhvr>
                                        <p:cTn id="30" dur="1000" fill="hold"/>
                                        <p:tgtEl>
                                          <p:spTgt spid="16"/>
                                        </p:tgtEl>
                                        <p:attrNameLst>
                                          <p:attrName>ppt_h</p:attrName>
                                        </p:attrNameLst>
                                      </p:cBhvr>
                                      <p:tavLst>
                                        <p:tav tm="0">
                                          <p:val>
                                            <p:fltVal val="0"/>
                                          </p:val>
                                        </p:tav>
                                        <p:tav tm="100000">
                                          <p:val>
                                            <p:strVal val="#ppt_h"/>
                                          </p:val>
                                        </p:tav>
                                      </p:tavLst>
                                    </p:anim>
                                    <p:anim calcmode="lin" valueType="num">
                                      <p:cBhvr>
                                        <p:cTn id="31" dur="1000" fill="hold"/>
                                        <p:tgtEl>
                                          <p:spTgt spid="16"/>
                                        </p:tgtEl>
                                        <p:attrNameLst>
                                          <p:attrName>style.rotation</p:attrName>
                                        </p:attrNameLst>
                                      </p:cBhvr>
                                      <p:tavLst>
                                        <p:tav tm="0">
                                          <p:val>
                                            <p:fltVal val="90"/>
                                          </p:val>
                                        </p:tav>
                                        <p:tav tm="100000">
                                          <p:val>
                                            <p:fltVal val="0"/>
                                          </p:val>
                                        </p:tav>
                                      </p:tavLst>
                                    </p:anim>
                                    <p:animEffect transition="in" filter="fade">
                                      <p:cBhvr>
                                        <p:cTn id="32" dur="10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1000" fill="hold"/>
                                        <p:tgtEl>
                                          <p:spTgt spid="18"/>
                                        </p:tgtEl>
                                        <p:attrNameLst>
                                          <p:attrName>ppt_w</p:attrName>
                                        </p:attrNameLst>
                                      </p:cBhvr>
                                      <p:tavLst>
                                        <p:tav tm="0">
                                          <p:val>
                                            <p:fltVal val="0"/>
                                          </p:val>
                                        </p:tav>
                                        <p:tav tm="100000">
                                          <p:val>
                                            <p:strVal val="#ppt_w"/>
                                          </p:val>
                                        </p:tav>
                                      </p:tavLst>
                                    </p:anim>
                                    <p:anim calcmode="lin" valueType="num">
                                      <p:cBhvr>
                                        <p:cTn id="38" dur="1000" fill="hold"/>
                                        <p:tgtEl>
                                          <p:spTgt spid="18"/>
                                        </p:tgtEl>
                                        <p:attrNameLst>
                                          <p:attrName>ppt_h</p:attrName>
                                        </p:attrNameLst>
                                      </p:cBhvr>
                                      <p:tavLst>
                                        <p:tav tm="0">
                                          <p:val>
                                            <p:fltVal val="0"/>
                                          </p:val>
                                        </p:tav>
                                        <p:tav tm="100000">
                                          <p:val>
                                            <p:strVal val="#ppt_h"/>
                                          </p:val>
                                        </p:tav>
                                      </p:tavLst>
                                    </p:anim>
                                    <p:anim calcmode="lin" valueType="num">
                                      <p:cBhvr>
                                        <p:cTn id="39" dur="1000" fill="hold"/>
                                        <p:tgtEl>
                                          <p:spTgt spid="18"/>
                                        </p:tgtEl>
                                        <p:attrNameLst>
                                          <p:attrName>style.rotation</p:attrName>
                                        </p:attrNameLst>
                                      </p:cBhvr>
                                      <p:tavLst>
                                        <p:tav tm="0">
                                          <p:val>
                                            <p:fltVal val="90"/>
                                          </p:val>
                                        </p:tav>
                                        <p:tav tm="100000">
                                          <p:val>
                                            <p:fltVal val="0"/>
                                          </p:val>
                                        </p:tav>
                                      </p:tavLst>
                                    </p:anim>
                                    <p:animEffect transition="in" filter="fade">
                                      <p:cBhvr>
                                        <p:cTn id="40" dur="10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grpId="0" nodeType="click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p:cTn id="45" dur="1000" fill="hold"/>
                                        <p:tgtEl>
                                          <p:spTgt spid="21"/>
                                        </p:tgtEl>
                                        <p:attrNameLst>
                                          <p:attrName>ppt_w</p:attrName>
                                        </p:attrNameLst>
                                      </p:cBhvr>
                                      <p:tavLst>
                                        <p:tav tm="0">
                                          <p:val>
                                            <p:fltVal val="0"/>
                                          </p:val>
                                        </p:tav>
                                        <p:tav tm="100000">
                                          <p:val>
                                            <p:strVal val="#ppt_w"/>
                                          </p:val>
                                        </p:tav>
                                      </p:tavLst>
                                    </p:anim>
                                    <p:anim calcmode="lin" valueType="num">
                                      <p:cBhvr>
                                        <p:cTn id="46" dur="1000" fill="hold"/>
                                        <p:tgtEl>
                                          <p:spTgt spid="21"/>
                                        </p:tgtEl>
                                        <p:attrNameLst>
                                          <p:attrName>ppt_h</p:attrName>
                                        </p:attrNameLst>
                                      </p:cBhvr>
                                      <p:tavLst>
                                        <p:tav tm="0">
                                          <p:val>
                                            <p:fltVal val="0"/>
                                          </p:val>
                                        </p:tav>
                                        <p:tav tm="100000">
                                          <p:val>
                                            <p:strVal val="#ppt_h"/>
                                          </p:val>
                                        </p:tav>
                                      </p:tavLst>
                                    </p:anim>
                                    <p:anim calcmode="lin" valueType="num">
                                      <p:cBhvr>
                                        <p:cTn id="47" dur="1000" fill="hold"/>
                                        <p:tgtEl>
                                          <p:spTgt spid="21"/>
                                        </p:tgtEl>
                                        <p:attrNameLst>
                                          <p:attrName>style.rotation</p:attrName>
                                        </p:attrNameLst>
                                      </p:cBhvr>
                                      <p:tavLst>
                                        <p:tav tm="0">
                                          <p:val>
                                            <p:fltVal val="90"/>
                                          </p:val>
                                        </p:tav>
                                        <p:tav tm="100000">
                                          <p:val>
                                            <p:fltVal val="0"/>
                                          </p:val>
                                        </p:tav>
                                      </p:tavLst>
                                    </p:anim>
                                    <p:animEffect transition="in" filter="fade">
                                      <p:cBhvr>
                                        <p:cTn id="48"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13" grpId="0"/>
      <p:bldP spid="16" grpId="0"/>
      <p:bldP spid="18" grpId="0"/>
      <p:bldP spid="2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rgbClr val="002060"/>
                </a:solidFill>
              </a:rPr>
              <a:t>Blooma</a:t>
            </a:r>
            <a:r>
              <a:rPr lang="en-US" sz="2800" b="1" dirty="0" smtClean="0">
                <a:solidFill>
                  <a:srgbClr val="002060"/>
                </a:solidFill>
              </a:rPr>
              <a:t> </a:t>
            </a:r>
            <a:r>
              <a:rPr lang="sk-SK" sz="2800" b="1" dirty="0" smtClean="0">
                <a:solidFill>
                  <a:srgbClr val="002060"/>
                </a:solidFill>
              </a:rPr>
              <a:t>5</a:t>
            </a:r>
            <a:endParaRPr lang="sk-SK" sz="2800" b="1" dirty="0">
              <a:solidFill>
                <a:srgbClr val="002060"/>
              </a:solidFill>
            </a:endParaRPr>
          </a:p>
        </p:txBody>
      </p:sp>
      <p:sp>
        <p:nvSpPr>
          <p:cNvPr id="47106" name="BlokTextu 3"/>
          <p:cNvSpPr txBox="1">
            <a:spLocks noChangeArrowheads="1"/>
          </p:cNvSpPr>
          <p:nvPr/>
        </p:nvSpPr>
        <p:spPr bwMode="auto">
          <a:xfrm>
            <a:off x="250825" y="981075"/>
            <a:ext cx="8281988" cy="1754188"/>
          </a:xfrm>
          <a:prstGeom prst="rect">
            <a:avLst/>
          </a:prstGeom>
          <a:noFill/>
          <a:ln w="9525">
            <a:noFill/>
            <a:miter lim="800000"/>
            <a:headEnd/>
            <a:tailEnd/>
          </a:ln>
        </p:spPr>
        <p:txBody>
          <a:bodyPr>
            <a:spAutoFit/>
          </a:bodyPr>
          <a:lstStyle/>
          <a:p>
            <a:r>
              <a:rPr lang="sk-SK" b="1">
                <a:latin typeface="Calibri" pitchFamily="34" charset="0"/>
              </a:rPr>
              <a:t>Možné riešenie:</a:t>
            </a:r>
          </a:p>
          <a:p>
            <a:endParaRPr lang="sk-SK" b="1">
              <a:latin typeface="Calibri" pitchFamily="34" charset="0"/>
            </a:endParaRPr>
          </a:p>
          <a:p>
            <a:r>
              <a:rPr lang="sk-SK">
                <a:latin typeface="Calibri" pitchFamily="34" charset="0"/>
              </a:rPr>
              <a:t>Na 35 % poľnohospodárskej pôdy, ktorej celková rozloha bola 48 hektárov, bola vysiata repa. Na koľkých hektároch bola vysiata repa?</a:t>
            </a:r>
          </a:p>
          <a:p>
            <a:endParaRPr lang="sk-SK">
              <a:latin typeface="Calibri" pitchFamily="34" charset="0"/>
            </a:endParaRPr>
          </a:p>
          <a:p>
            <a:endParaRPr lang="sk-SK" b="1">
              <a:latin typeface="Calibri" pitchFamily="34" charset="0"/>
            </a:endParaRPr>
          </a:p>
        </p:txBody>
      </p:sp>
      <p:sp>
        <p:nvSpPr>
          <p:cNvPr id="8" name="BlokTextu 7"/>
          <p:cNvSpPr txBox="1">
            <a:spLocks noChangeArrowheads="1"/>
          </p:cNvSpPr>
          <p:nvPr/>
        </p:nvSpPr>
        <p:spPr bwMode="auto">
          <a:xfrm>
            <a:off x="539750" y="3716338"/>
            <a:ext cx="2519363" cy="369887"/>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K3</a:t>
            </a:r>
          </a:p>
        </p:txBody>
      </p:sp>
      <p:sp>
        <p:nvSpPr>
          <p:cNvPr id="2" name="Zástupný symbol čísla snímky 1"/>
          <p:cNvSpPr>
            <a:spLocks noGrp="1"/>
          </p:cNvSpPr>
          <p:nvPr>
            <p:ph type="sldNum" sz="quarter" idx="12"/>
          </p:nvPr>
        </p:nvSpPr>
        <p:spPr/>
        <p:txBody>
          <a:bodyPr/>
          <a:lstStyle/>
          <a:p>
            <a:pPr>
              <a:defRPr/>
            </a:pPr>
            <a:fld id="{748CF0AF-9CAE-4407-9234-8ED0A4415344}" type="slidenum">
              <a:rPr lang="sk-SK"/>
              <a:pPr>
                <a:defRPr/>
              </a:pPr>
              <a:t>30</a:t>
            </a:fld>
            <a:endParaRPr lang="sk-SK"/>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rgbClr val="002060"/>
                </a:solidFill>
              </a:rPr>
              <a:t>Blooma</a:t>
            </a:r>
            <a:r>
              <a:rPr lang="en-US" sz="2800" b="1" dirty="0" smtClean="0">
                <a:solidFill>
                  <a:srgbClr val="002060"/>
                </a:solidFill>
              </a:rPr>
              <a:t> </a:t>
            </a:r>
            <a:r>
              <a:rPr lang="sk-SK" sz="2800" b="1" dirty="0" smtClean="0">
                <a:solidFill>
                  <a:srgbClr val="002060"/>
                </a:solidFill>
              </a:rPr>
              <a:t>5</a:t>
            </a:r>
            <a:endParaRPr lang="sk-SK" sz="2800" b="1" dirty="0">
              <a:solidFill>
                <a:srgbClr val="002060"/>
              </a:solidFill>
            </a:endParaRPr>
          </a:p>
        </p:txBody>
      </p:sp>
      <p:sp>
        <p:nvSpPr>
          <p:cNvPr id="48130" name="BlokTextu 3"/>
          <p:cNvSpPr txBox="1">
            <a:spLocks noChangeArrowheads="1"/>
          </p:cNvSpPr>
          <p:nvPr/>
        </p:nvSpPr>
        <p:spPr bwMode="auto">
          <a:xfrm>
            <a:off x="250825" y="981075"/>
            <a:ext cx="8642350" cy="3970338"/>
          </a:xfrm>
          <a:prstGeom prst="rect">
            <a:avLst/>
          </a:prstGeom>
          <a:noFill/>
          <a:ln w="9525">
            <a:noFill/>
            <a:miter lim="800000"/>
            <a:headEnd/>
            <a:tailEnd/>
          </a:ln>
        </p:spPr>
        <p:txBody>
          <a:bodyPr>
            <a:spAutoFit/>
          </a:bodyPr>
          <a:lstStyle/>
          <a:p>
            <a:r>
              <a:rPr lang="sk-SK" b="1">
                <a:latin typeface="Calibri" pitchFamily="34" charset="0"/>
              </a:rPr>
              <a:t>Možné riešenie:</a:t>
            </a:r>
          </a:p>
          <a:p>
            <a:pPr algn="just"/>
            <a:r>
              <a:rPr lang="sk-SK">
                <a:latin typeface="Calibri" pitchFamily="34" charset="0"/>
              </a:rPr>
              <a:t>Navrhnite, ako si má každá obec podeliť svoju poľnohospodársku pôdu na pestovanie plodín na nasledujúci rok tak, aby boli splnené všetky nasledujúce podmienky:</a:t>
            </a:r>
          </a:p>
          <a:p>
            <a:pPr algn="just"/>
            <a:endParaRPr lang="sk-SK">
              <a:latin typeface="Calibri" pitchFamily="34" charset="0"/>
            </a:endParaRPr>
          </a:p>
          <a:p>
            <a:pPr algn="just"/>
            <a:r>
              <a:rPr lang="sk-SK">
                <a:latin typeface="Calibri" pitchFamily="34" charset="0"/>
              </a:rPr>
              <a:t>	- Všetky plodiny sa na budúci rok budú v celkovom súčte pestovať na 	navzájom 	rovnako veľkých plochách.</a:t>
            </a:r>
          </a:p>
          <a:p>
            <a:pPr algn="just"/>
            <a:r>
              <a:rPr lang="sk-SK">
                <a:latin typeface="Calibri" pitchFamily="34" charset="0"/>
              </a:rPr>
              <a:t>	- Každá obec bude pestovať len tie plodiny, ktoré pestovala aj tento rok.</a:t>
            </a:r>
          </a:p>
          <a:p>
            <a:pPr algn="just"/>
            <a:r>
              <a:rPr lang="sk-SK">
                <a:latin typeface="Calibri" pitchFamily="34" charset="0"/>
              </a:rPr>
              <a:t>	- V obci Belianky budú pestovať repu, kukuricu i zemiaky na navzájom 	rovnako veľkej ploche.</a:t>
            </a:r>
          </a:p>
          <a:p>
            <a:pPr algn="just"/>
            <a:r>
              <a:rPr lang="sk-SK">
                <a:latin typeface="Calibri" pitchFamily="34" charset="0"/>
              </a:rPr>
              <a:t>	- V obci Ábelová budú pestovať raž na ploche, ktorá zodpovedá 75 % plochy, 	na ktorej budú pestovať kukuricu.</a:t>
            </a:r>
          </a:p>
          <a:p>
            <a:pPr algn="just"/>
            <a:endParaRPr lang="sk-SK">
              <a:latin typeface="Calibri" pitchFamily="34" charset="0"/>
            </a:endParaRPr>
          </a:p>
          <a:p>
            <a:pPr algn="just"/>
            <a:r>
              <a:rPr lang="sk-SK">
                <a:latin typeface="Calibri" pitchFamily="34" charset="0"/>
              </a:rPr>
              <a:t>Váš návrh, aké veľké majú byť plochy v hektároch na pestovanie jednotlivých plodín zapíšte do tabuľky.</a:t>
            </a:r>
            <a:endParaRPr lang="sk-SK" b="1">
              <a:latin typeface="Calibri" pitchFamily="34" charset="0"/>
            </a:endParaRPr>
          </a:p>
        </p:txBody>
      </p:sp>
      <p:sp>
        <p:nvSpPr>
          <p:cNvPr id="8" name="BlokTextu 7"/>
          <p:cNvSpPr txBox="1">
            <a:spLocks noChangeArrowheads="1"/>
          </p:cNvSpPr>
          <p:nvPr/>
        </p:nvSpPr>
        <p:spPr bwMode="auto">
          <a:xfrm>
            <a:off x="0" y="6308725"/>
            <a:ext cx="2520950" cy="369888"/>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K4</a:t>
            </a:r>
          </a:p>
        </p:txBody>
      </p:sp>
      <p:graphicFrame>
        <p:nvGraphicFramePr>
          <p:cNvPr id="7" name="Tabuľka 6"/>
          <p:cNvGraphicFramePr>
            <a:graphicFrameLocks noGrp="1"/>
          </p:cNvGraphicFramePr>
          <p:nvPr/>
        </p:nvGraphicFramePr>
        <p:xfrm>
          <a:off x="2436813" y="4652963"/>
          <a:ext cx="6096000" cy="2103437"/>
        </p:xfrm>
        <a:graphic>
          <a:graphicData uri="http://schemas.openxmlformats.org/drawingml/2006/table">
            <a:tbl>
              <a:tblPr/>
              <a:tblGrid>
                <a:gridCol w="1524000"/>
                <a:gridCol w="1524000"/>
                <a:gridCol w="1524000"/>
                <a:gridCol w="1524000"/>
              </a:tblGrid>
              <a:tr h="0">
                <a:tc>
                  <a:txBody>
                    <a:bodyPr/>
                    <a:lstStyle/>
                    <a:p>
                      <a:pPr algn="l">
                        <a:lnSpc>
                          <a:spcPct val="115000"/>
                        </a:lnSpc>
                        <a:spcAft>
                          <a:spcPts val="0"/>
                        </a:spcAft>
                      </a:pPr>
                      <a:r>
                        <a:rPr lang="sk-SK" sz="1200" b="1" dirty="0">
                          <a:latin typeface="Calibri"/>
                          <a:ea typeface="Calibri"/>
                          <a:cs typeface="Times New Roman"/>
                        </a:rPr>
                        <a:t>plodina/obec</a:t>
                      </a:r>
                      <a:endParaRPr lang="sk-SK" sz="12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sk-SK" sz="1200" i="1">
                          <a:latin typeface="Calibri"/>
                          <a:ea typeface="Calibri"/>
                          <a:cs typeface="Times New Roman"/>
                        </a:rPr>
                        <a:t>Ábelová</a:t>
                      </a:r>
                      <a:endParaRPr lang="sk-SK" sz="12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sk-SK" sz="1200" i="1">
                          <a:latin typeface="Calibri"/>
                          <a:ea typeface="Calibri"/>
                          <a:cs typeface="Times New Roman"/>
                        </a:rPr>
                        <a:t>Belianky</a:t>
                      </a:r>
                      <a:endParaRPr lang="sk-SK" sz="12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sk-SK" sz="1200" i="1">
                          <a:latin typeface="Calibri"/>
                          <a:ea typeface="Calibri"/>
                          <a:cs typeface="Times New Roman"/>
                        </a:rPr>
                        <a:t>Cirocha</a:t>
                      </a:r>
                      <a:endParaRPr lang="sk-SK" sz="12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l">
                        <a:lnSpc>
                          <a:spcPct val="115000"/>
                        </a:lnSpc>
                        <a:spcAft>
                          <a:spcPts val="0"/>
                        </a:spcAft>
                      </a:pPr>
                      <a:r>
                        <a:rPr lang="sk-SK" sz="1200" i="1" dirty="0">
                          <a:latin typeface="Calibri"/>
                          <a:ea typeface="Calibri"/>
                          <a:cs typeface="Times New Roman"/>
                        </a:rPr>
                        <a:t>jačmeň</a:t>
                      </a:r>
                      <a:endParaRPr lang="sk-SK" sz="12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sk-SK" sz="1200">
                          <a:latin typeface="Calibri"/>
                          <a:ea typeface="Calibri"/>
                          <a:cs typeface="Times New Roman"/>
                        </a:rPr>
                        <a:t>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sk-SK" sz="12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sk-SK" sz="1200">
                          <a:latin typeface="Calibri"/>
                          <a:ea typeface="Calibri"/>
                          <a:cs typeface="Times New Roman"/>
                        </a:rPr>
                        <a:t>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l">
                        <a:lnSpc>
                          <a:spcPct val="115000"/>
                        </a:lnSpc>
                        <a:spcAft>
                          <a:spcPts val="0"/>
                        </a:spcAft>
                      </a:pPr>
                      <a:r>
                        <a:rPr lang="sk-SK" sz="1200" i="1" dirty="0">
                          <a:latin typeface="Calibri"/>
                          <a:ea typeface="Calibri"/>
                          <a:cs typeface="Times New Roman"/>
                        </a:rPr>
                        <a:t>kukurica</a:t>
                      </a:r>
                      <a:endParaRPr lang="sk-SK" sz="12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sk-SK" sz="12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sk-SK" sz="12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sk-SK" sz="1200">
                          <a:latin typeface="Calibri"/>
                          <a:ea typeface="Calibri"/>
                          <a:cs typeface="Times New Roman"/>
                        </a:rPr>
                        <a:t>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l">
                        <a:lnSpc>
                          <a:spcPct val="115000"/>
                        </a:lnSpc>
                        <a:spcAft>
                          <a:spcPts val="0"/>
                        </a:spcAft>
                      </a:pPr>
                      <a:r>
                        <a:rPr lang="sk-SK" sz="1200" i="1" dirty="0">
                          <a:latin typeface="Calibri"/>
                          <a:ea typeface="Calibri"/>
                          <a:cs typeface="Times New Roman"/>
                        </a:rPr>
                        <a:t>ovos</a:t>
                      </a:r>
                      <a:endParaRPr lang="sk-SK" sz="12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sk-SK" sz="1200">
                          <a:latin typeface="Calibri"/>
                          <a:ea typeface="Calibri"/>
                          <a:cs typeface="Times New Roman"/>
                        </a:rPr>
                        <a:t>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sk-SK" sz="12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sk-SK" sz="1200">
                          <a:latin typeface="Calibri"/>
                          <a:ea typeface="Calibri"/>
                          <a:cs typeface="Times New Roman"/>
                        </a:rPr>
                        <a:t>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l">
                        <a:lnSpc>
                          <a:spcPct val="115000"/>
                        </a:lnSpc>
                        <a:spcAft>
                          <a:spcPts val="0"/>
                        </a:spcAft>
                      </a:pPr>
                      <a:r>
                        <a:rPr lang="sk-SK" sz="1200" i="1" dirty="0">
                          <a:latin typeface="Calibri"/>
                          <a:ea typeface="Calibri"/>
                          <a:cs typeface="Times New Roman"/>
                        </a:rPr>
                        <a:t>pšenica</a:t>
                      </a:r>
                      <a:endParaRPr lang="sk-SK" sz="12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sk-SK" sz="12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sk-SK" sz="1200">
                          <a:latin typeface="Calibri"/>
                          <a:ea typeface="Calibri"/>
                          <a:cs typeface="Times New Roman"/>
                        </a:rPr>
                        <a:t>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sk-SK" sz="12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l">
                        <a:lnSpc>
                          <a:spcPct val="115000"/>
                        </a:lnSpc>
                        <a:spcAft>
                          <a:spcPts val="0"/>
                        </a:spcAft>
                      </a:pPr>
                      <a:r>
                        <a:rPr lang="sk-SK" sz="1200" i="1" dirty="0">
                          <a:latin typeface="Calibri"/>
                          <a:ea typeface="Calibri"/>
                          <a:cs typeface="Times New Roman"/>
                        </a:rPr>
                        <a:t>raž</a:t>
                      </a:r>
                      <a:endParaRPr lang="sk-SK" sz="12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sk-SK" sz="12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sk-SK" sz="1200">
                          <a:latin typeface="Calibri"/>
                          <a:ea typeface="Calibri"/>
                          <a:cs typeface="Times New Roman"/>
                        </a:rPr>
                        <a:t>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sk-SK" sz="12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l">
                        <a:lnSpc>
                          <a:spcPct val="115000"/>
                        </a:lnSpc>
                        <a:spcAft>
                          <a:spcPts val="0"/>
                        </a:spcAft>
                      </a:pPr>
                      <a:r>
                        <a:rPr lang="sk-SK" sz="1200" i="1" dirty="0">
                          <a:latin typeface="Calibri"/>
                          <a:ea typeface="Calibri"/>
                          <a:cs typeface="Times New Roman"/>
                        </a:rPr>
                        <a:t>repa</a:t>
                      </a:r>
                      <a:endParaRPr lang="sk-SK" sz="12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sk-SK" sz="12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sk-SK" sz="12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sk-SK" sz="1200">
                          <a:latin typeface="Calibri"/>
                          <a:ea typeface="Calibri"/>
                          <a:cs typeface="Times New Roman"/>
                        </a:rPr>
                        <a:t>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l">
                        <a:lnSpc>
                          <a:spcPct val="115000"/>
                        </a:lnSpc>
                        <a:spcAft>
                          <a:spcPts val="0"/>
                        </a:spcAft>
                      </a:pPr>
                      <a:r>
                        <a:rPr lang="sk-SK" sz="1200" i="1" dirty="0">
                          <a:latin typeface="Calibri"/>
                          <a:ea typeface="Calibri"/>
                          <a:cs typeface="Times New Roman"/>
                        </a:rPr>
                        <a:t>repka olejná</a:t>
                      </a:r>
                      <a:endParaRPr lang="sk-SK" sz="12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sk-SK" sz="1200">
                          <a:latin typeface="Calibri"/>
                          <a:ea typeface="Calibri"/>
                          <a:cs typeface="Times New Roman"/>
                        </a:rPr>
                        <a:t>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sk-SK" sz="1200">
                          <a:latin typeface="Calibri"/>
                          <a:ea typeface="Calibri"/>
                          <a:cs typeface="Times New Roman"/>
                        </a:rPr>
                        <a:t>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sk-SK" sz="12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l">
                        <a:lnSpc>
                          <a:spcPct val="115000"/>
                        </a:lnSpc>
                        <a:spcAft>
                          <a:spcPts val="0"/>
                        </a:spcAft>
                      </a:pPr>
                      <a:r>
                        <a:rPr lang="sk-SK" sz="1200" i="1" dirty="0">
                          <a:latin typeface="Calibri"/>
                          <a:ea typeface="Calibri"/>
                          <a:cs typeface="Times New Roman"/>
                        </a:rPr>
                        <a:t>slnečnica</a:t>
                      </a:r>
                      <a:endParaRPr lang="sk-SK" sz="12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sk-SK" sz="1200">
                          <a:latin typeface="Calibri"/>
                          <a:ea typeface="Calibri"/>
                          <a:cs typeface="Times New Roman"/>
                        </a:rPr>
                        <a:t>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sk-SK" sz="1200">
                          <a:latin typeface="Calibri"/>
                          <a:ea typeface="Calibri"/>
                          <a:cs typeface="Times New Roman"/>
                        </a:rPr>
                        <a:t>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sk-SK" sz="12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l">
                        <a:lnSpc>
                          <a:spcPct val="115000"/>
                        </a:lnSpc>
                        <a:spcAft>
                          <a:spcPts val="0"/>
                        </a:spcAft>
                      </a:pPr>
                      <a:r>
                        <a:rPr lang="sk-SK" sz="1200" i="1" dirty="0">
                          <a:latin typeface="Calibri"/>
                          <a:ea typeface="Calibri"/>
                          <a:cs typeface="Times New Roman"/>
                        </a:rPr>
                        <a:t>zemiaky</a:t>
                      </a:r>
                      <a:endParaRPr lang="sk-SK" sz="12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sk-SK" sz="1200" dirty="0">
                          <a:latin typeface="Calibri"/>
                          <a:ea typeface="Calibri"/>
                          <a:cs typeface="Times New Roman"/>
                        </a:rPr>
                        <a:t>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sk-SK" sz="12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sk-SK" sz="12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Tlačidlo akcie: Koniec 4">
            <a:hlinkClick r:id="" action="ppaction://hlinkshowjump?jump=lastslide" highlightClick="1"/>
          </p:cNvPr>
          <p:cNvSpPr/>
          <p:nvPr/>
        </p:nvSpPr>
        <p:spPr>
          <a:xfrm>
            <a:off x="8789988" y="6494463"/>
            <a:ext cx="204787" cy="184150"/>
          </a:xfrm>
          <a:prstGeom prst="actionButtonEnd">
            <a:avLst/>
          </a:prstGeom>
          <a:solidFill>
            <a:srgbClr val="002060"/>
          </a:solidFill>
          <a:ln>
            <a:solidFill>
              <a:srgbClr val="0ED48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sk-SK"/>
          </a:p>
        </p:txBody>
      </p:sp>
      <p:sp>
        <p:nvSpPr>
          <p:cNvPr id="2" name="Zástupný symbol čísla snímky 1"/>
          <p:cNvSpPr>
            <a:spLocks noGrp="1"/>
          </p:cNvSpPr>
          <p:nvPr>
            <p:ph type="sldNum" sz="quarter" idx="12"/>
          </p:nvPr>
        </p:nvSpPr>
        <p:spPr/>
        <p:txBody>
          <a:bodyPr/>
          <a:lstStyle/>
          <a:p>
            <a:pPr>
              <a:defRPr/>
            </a:pPr>
            <a:fld id="{EBEE2C9F-CCB8-4308-BEF1-FEAE5B4855C0}" type="slidenum">
              <a:rPr lang="sk-SK"/>
              <a:pPr>
                <a:defRPr/>
              </a:pPr>
              <a:t>31</a:t>
            </a:fld>
            <a:endParaRPr lang="sk-SK"/>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rgbClr val="002060"/>
                </a:solidFill>
              </a:rPr>
              <a:t>Blooma</a:t>
            </a:r>
            <a:r>
              <a:rPr lang="en-US" sz="2800" b="1" dirty="0" smtClean="0">
                <a:solidFill>
                  <a:srgbClr val="002060"/>
                </a:solidFill>
              </a:rPr>
              <a:t> </a:t>
            </a:r>
            <a:r>
              <a:rPr lang="sk-SK" sz="2800" b="1" dirty="0" smtClean="0">
                <a:solidFill>
                  <a:srgbClr val="002060"/>
                </a:solidFill>
              </a:rPr>
              <a:t>5</a:t>
            </a:r>
            <a:endParaRPr lang="sk-SK" sz="2800" b="1" dirty="0">
              <a:solidFill>
                <a:srgbClr val="002060"/>
              </a:solidFill>
            </a:endParaRPr>
          </a:p>
        </p:txBody>
      </p:sp>
      <p:sp>
        <p:nvSpPr>
          <p:cNvPr id="49154" name="BlokTextu 3"/>
          <p:cNvSpPr txBox="1">
            <a:spLocks noChangeArrowheads="1"/>
          </p:cNvSpPr>
          <p:nvPr/>
        </p:nvSpPr>
        <p:spPr bwMode="auto">
          <a:xfrm>
            <a:off x="-34925" y="765175"/>
            <a:ext cx="9431338" cy="6062663"/>
          </a:xfrm>
          <a:prstGeom prst="rect">
            <a:avLst/>
          </a:prstGeom>
          <a:noFill/>
          <a:ln w="9525">
            <a:noFill/>
            <a:miter lim="800000"/>
            <a:headEnd/>
            <a:tailEnd/>
          </a:ln>
        </p:spPr>
        <p:txBody>
          <a:bodyPr>
            <a:spAutoFit/>
          </a:bodyPr>
          <a:lstStyle/>
          <a:p>
            <a:r>
              <a:rPr lang="sk-SK" b="1">
                <a:latin typeface="Calibri" pitchFamily="34" charset="0"/>
              </a:rPr>
              <a:t>Možné riešenie:</a:t>
            </a:r>
          </a:p>
          <a:p>
            <a:r>
              <a:rPr lang="sk-SK">
                <a:latin typeface="Calibri" pitchFamily="34" charset="0"/>
              </a:rPr>
              <a:t>Nasledujúce grafy znázorňujú rozdelenie poľnohospodárskej pôdy medzi pestované plodiny v troch susedných obciach. </a:t>
            </a:r>
          </a:p>
          <a:p>
            <a:endParaRPr lang="sk-SK">
              <a:latin typeface="Calibri" pitchFamily="34" charset="0"/>
            </a:endParaRPr>
          </a:p>
          <a:p>
            <a:endParaRPr lang="sk-SK">
              <a:latin typeface="Calibri" pitchFamily="34" charset="0"/>
            </a:endParaRPr>
          </a:p>
          <a:p>
            <a:endParaRPr lang="sk-SK">
              <a:latin typeface="Calibri" pitchFamily="34" charset="0"/>
            </a:endParaRPr>
          </a:p>
          <a:p>
            <a:endParaRPr lang="sk-SK">
              <a:latin typeface="Calibri" pitchFamily="34" charset="0"/>
            </a:endParaRPr>
          </a:p>
          <a:p>
            <a:endParaRPr lang="sk-SK">
              <a:latin typeface="Calibri" pitchFamily="34" charset="0"/>
            </a:endParaRPr>
          </a:p>
          <a:p>
            <a:endParaRPr lang="sk-SK">
              <a:latin typeface="Calibri" pitchFamily="34" charset="0"/>
            </a:endParaRPr>
          </a:p>
          <a:p>
            <a:endParaRPr lang="sk-SK">
              <a:latin typeface="Calibri" pitchFamily="34" charset="0"/>
            </a:endParaRPr>
          </a:p>
          <a:p>
            <a:endParaRPr lang="sk-SK">
              <a:latin typeface="Calibri" pitchFamily="34" charset="0"/>
            </a:endParaRPr>
          </a:p>
          <a:p>
            <a:endParaRPr lang="sk-SK">
              <a:latin typeface="Calibri" pitchFamily="34" charset="0"/>
            </a:endParaRPr>
          </a:p>
          <a:p>
            <a:endParaRPr lang="sk-SK">
              <a:latin typeface="Calibri" pitchFamily="34" charset="0"/>
            </a:endParaRPr>
          </a:p>
          <a:p>
            <a:pPr>
              <a:spcBef>
                <a:spcPts val="600"/>
              </a:spcBef>
              <a:spcAft>
                <a:spcPts val="600"/>
              </a:spcAft>
            </a:pPr>
            <a:r>
              <a:rPr lang="sk-SK">
                <a:latin typeface="Calibri" pitchFamily="34" charset="0"/>
              </a:rPr>
              <a:t>Rozhodnite, ktorý z výrokov je pravdivý.</a:t>
            </a:r>
          </a:p>
          <a:p>
            <a:r>
              <a:rPr lang="sk-SK">
                <a:latin typeface="Calibri" pitchFamily="34" charset="0"/>
              </a:rPr>
              <a:t>(A) Zemiaky sa pestujú na najväčšej ploche v Beliankach.</a:t>
            </a:r>
          </a:p>
          <a:p>
            <a:r>
              <a:rPr lang="sk-SK">
                <a:latin typeface="Calibri" pitchFamily="34" charset="0"/>
              </a:rPr>
              <a:t>(B) Ovos sa spolu pestuje na väčšej ploche ako repka olejná.</a:t>
            </a:r>
          </a:p>
          <a:p>
            <a:r>
              <a:rPr lang="sk-SK">
                <a:latin typeface="Calibri" pitchFamily="34" charset="0"/>
              </a:rPr>
              <a:t>(C) V týchto troch obciach sa na najmenšej ploche pestuje jačmeň.</a:t>
            </a:r>
          </a:p>
          <a:p>
            <a:r>
              <a:rPr lang="sk-SK">
                <a:latin typeface="Calibri" pitchFamily="34" charset="0"/>
              </a:rPr>
              <a:t>(D) Repa sa v týchto troch obciach pestuje spolu na väčšej ploche ako raž.</a:t>
            </a:r>
          </a:p>
          <a:p>
            <a:endParaRPr lang="sk-SK">
              <a:latin typeface="Calibri" pitchFamily="34" charset="0"/>
            </a:endParaRPr>
          </a:p>
          <a:p>
            <a:endParaRPr lang="sk-SK">
              <a:latin typeface="Calibri" pitchFamily="34" charset="0"/>
            </a:endParaRPr>
          </a:p>
          <a:p>
            <a:endParaRPr lang="sk-SK" b="1">
              <a:latin typeface="Calibri" pitchFamily="34" charset="0"/>
            </a:endParaRPr>
          </a:p>
        </p:txBody>
      </p:sp>
      <p:sp>
        <p:nvSpPr>
          <p:cNvPr id="8" name="BlokTextu 7"/>
          <p:cNvSpPr txBox="1">
            <a:spLocks noChangeArrowheads="1"/>
          </p:cNvSpPr>
          <p:nvPr/>
        </p:nvSpPr>
        <p:spPr bwMode="auto">
          <a:xfrm>
            <a:off x="6623050" y="6011863"/>
            <a:ext cx="2520950" cy="369887"/>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K5</a:t>
            </a:r>
          </a:p>
        </p:txBody>
      </p:sp>
      <p:pic>
        <p:nvPicPr>
          <p:cNvPr id="49156" name="Obrázok 5"/>
          <p:cNvPicPr>
            <a:picLocks noChangeAspect="1" noChangeArrowheads="1"/>
          </p:cNvPicPr>
          <p:nvPr/>
        </p:nvPicPr>
        <p:blipFill>
          <a:blip r:embed="rId2"/>
          <a:srcRect/>
          <a:stretch>
            <a:fillRect/>
          </a:stretch>
        </p:blipFill>
        <p:spPr bwMode="auto">
          <a:xfrm>
            <a:off x="323850" y="1628775"/>
            <a:ext cx="8640763" cy="2808288"/>
          </a:xfrm>
          <a:prstGeom prst="rect">
            <a:avLst/>
          </a:prstGeom>
          <a:noFill/>
          <a:ln w="9525">
            <a:noFill/>
            <a:miter lim="800000"/>
            <a:headEnd/>
            <a:tailEnd/>
          </a:ln>
        </p:spPr>
      </p:pic>
      <p:sp>
        <p:nvSpPr>
          <p:cNvPr id="2" name="Zástupný symbol čísla snímky 1"/>
          <p:cNvSpPr>
            <a:spLocks noGrp="1"/>
          </p:cNvSpPr>
          <p:nvPr>
            <p:ph type="sldNum" sz="quarter" idx="12"/>
          </p:nvPr>
        </p:nvSpPr>
        <p:spPr/>
        <p:txBody>
          <a:bodyPr/>
          <a:lstStyle/>
          <a:p>
            <a:pPr>
              <a:defRPr/>
            </a:pPr>
            <a:fld id="{BB0D10BD-2977-49D1-8D1B-B52B82DEF968}" type="slidenum">
              <a:rPr lang="sk-SK"/>
              <a:pPr>
                <a:defRPr/>
              </a:pPr>
              <a:t>32</a:t>
            </a:fld>
            <a:endParaRPr lang="sk-SK"/>
          </a:p>
        </p:txBody>
      </p:sp>
      <p:sp>
        <p:nvSpPr>
          <p:cNvPr id="7" name="Tlačidlo akcie: Dopredu alebo Ďalej 6">
            <a:hlinkClick r:id="" action="ppaction://hlinkshowjump?jump=lastslide" highlightClick="1"/>
          </p:cNvPr>
          <p:cNvSpPr/>
          <p:nvPr/>
        </p:nvSpPr>
        <p:spPr>
          <a:xfrm>
            <a:off x="7956550" y="6453188"/>
            <a:ext cx="360363" cy="288925"/>
          </a:xfrm>
          <a:prstGeom prst="actionButtonForwardNext">
            <a:avLst/>
          </a:prstGeom>
          <a:solidFill>
            <a:srgbClr val="0ED489"/>
          </a:solidFill>
          <a:ln>
            <a:solidFill>
              <a:srgbClr val="0CB07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sk-SK"/>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chemeClr val="accent1">
                    <a:lumMod val="50000"/>
                  </a:schemeClr>
                </a:solidFill>
              </a:rPr>
              <a:t>Blooma</a:t>
            </a:r>
            <a:r>
              <a:rPr lang="en-US" sz="2800" b="1" dirty="0" smtClean="0">
                <a:solidFill>
                  <a:schemeClr val="accent1">
                    <a:lumMod val="50000"/>
                  </a:schemeClr>
                </a:solidFill>
              </a:rPr>
              <a:t> </a:t>
            </a:r>
            <a:r>
              <a:rPr lang="sk-SK" sz="2800" b="1" dirty="0" smtClean="0">
                <a:solidFill>
                  <a:schemeClr val="accent1">
                    <a:lumMod val="50000"/>
                  </a:schemeClr>
                </a:solidFill>
              </a:rPr>
              <a:t>1</a:t>
            </a:r>
            <a:endParaRPr lang="sk-SK" sz="2800" b="1" dirty="0">
              <a:solidFill>
                <a:srgbClr val="C00000"/>
              </a:solidFill>
            </a:endParaRPr>
          </a:p>
        </p:txBody>
      </p:sp>
      <p:sp>
        <p:nvSpPr>
          <p:cNvPr id="50178" name="BlokTextu 3"/>
          <p:cNvSpPr txBox="1">
            <a:spLocks noChangeArrowheads="1"/>
          </p:cNvSpPr>
          <p:nvPr/>
        </p:nvSpPr>
        <p:spPr bwMode="auto">
          <a:xfrm>
            <a:off x="395288" y="1268413"/>
            <a:ext cx="5184775" cy="2386012"/>
          </a:xfrm>
          <a:prstGeom prst="rect">
            <a:avLst/>
          </a:prstGeom>
          <a:noFill/>
          <a:ln w="9525">
            <a:noFill/>
            <a:miter lim="800000"/>
            <a:headEnd/>
            <a:tailEnd/>
          </a:ln>
        </p:spPr>
        <p:txBody>
          <a:bodyPr>
            <a:spAutoFit/>
          </a:bodyPr>
          <a:lstStyle/>
          <a:p>
            <a:pPr algn="just">
              <a:spcAft>
                <a:spcPts val="600"/>
              </a:spcAft>
            </a:pPr>
            <a:r>
              <a:rPr lang="sk-SK">
                <a:latin typeface="Calibri" pitchFamily="34" charset="0"/>
              </a:rPr>
              <a:t>Naše auto stojí na obrázku na parkovisku a reaguje na nasledovné príkazy:</a:t>
            </a:r>
          </a:p>
          <a:p>
            <a:pPr algn="just"/>
            <a:r>
              <a:rPr lang="sk-SK">
                <a:latin typeface="Calibri" pitchFamily="34" charset="0"/>
              </a:rPr>
              <a:t>- prejde o jedno políčko Dopredu  (</a:t>
            </a:r>
            <a:r>
              <a:rPr lang="sk-SK" i="1">
                <a:latin typeface="Calibri" pitchFamily="34" charset="0"/>
              </a:rPr>
              <a:t>vpred 1</a:t>
            </a:r>
            <a:r>
              <a:rPr lang="sk-SK">
                <a:latin typeface="Calibri" pitchFamily="34" charset="0"/>
              </a:rPr>
              <a:t>)</a:t>
            </a:r>
          </a:p>
          <a:p>
            <a:pPr algn="just"/>
            <a:r>
              <a:rPr lang="sk-SK">
                <a:latin typeface="Calibri" pitchFamily="34" charset="0"/>
              </a:rPr>
              <a:t>- auto sa otočí na políčku, kde sa nachádza, </a:t>
            </a:r>
          </a:p>
          <a:p>
            <a:pPr algn="just"/>
            <a:r>
              <a:rPr lang="sk-SK">
                <a:latin typeface="Calibri" pitchFamily="34" charset="0"/>
              </a:rPr>
              <a:t>  vľavo o 90 stupňov (</a:t>
            </a:r>
            <a:r>
              <a:rPr lang="sk-SK" i="1">
                <a:latin typeface="Calibri" pitchFamily="34" charset="0"/>
              </a:rPr>
              <a:t>vľavo</a:t>
            </a:r>
            <a:r>
              <a:rPr lang="sk-SK">
                <a:latin typeface="Calibri" pitchFamily="34" charset="0"/>
              </a:rPr>
              <a:t>)</a:t>
            </a:r>
          </a:p>
          <a:p>
            <a:pPr algn="just"/>
            <a:r>
              <a:rPr lang="sk-SK">
                <a:latin typeface="Calibri" pitchFamily="34" charset="0"/>
              </a:rPr>
              <a:t>- auto sa otočí na políčku, kde sa nachádza,</a:t>
            </a:r>
          </a:p>
          <a:p>
            <a:pPr algn="just"/>
            <a:r>
              <a:rPr lang="sk-SK">
                <a:latin typeface="Calibri" pitchFamily="34" charset="0"/>
              </a:rPr>
              <a:t>  vpravo o 90 stupňov (</a:t>
            </a:r>
            <a:r>
              <a:rPr lang="sk-SK" i="1">
                <a:latin typeface="Calibri" pitchFamily="34" charset="0"/>
              </a:rPr>
              <a:t>vpravo</a:t>
            </a:r>
            <a:r>
              <a:rPr lang="sk-SK">
                <a:latin typeface="Calibri" pitchFamily="34" charset="0"/>
              </a:rPr>
              <a:t>)</a:t>
            </a:r>
          </a:p>
          <a:p>
            <a:endParaRPr lang="sk-SK">
              <a:latin typeface="Calibri" pitchFamily="34" charset="0"/>
            </a:endParaRPr>
          </a:p>
        </p:txBody>
      </p:sp>
      <p:pic>
        <p:nvPicPr>
          <p:cNvPr id="50179" name="Obrázok 4"/>
          <p:cNvPicPr>
            <a:picLocks noChangeAspect="1" noChangeArrowheads="1"/>
          </p:cNvPicPr>
          <p:nvPr/>
        </p:nvPicPr>
        <p:blipFill>
          <a:blip r:embed="rId2"/>
          <a:srcRect/>
          <a:stretch>
            <a:fillRect/>
          </a:stretch>
        </p:blipFill>
        <p:spPr bwMode="auto">
          <a:xfrm>
            <a:off x="6037263" y="1196975"/>
            <a:ext cx="2519362" cy="4895850"/>
          </a:xfrm>
          <a:prstGeom prst="rect">
            <a:avLst/>
          </a:prstGeom>
          <a:noFill/>
          <a:ln w="9525">
            <a:noFill/>
            <a:miter lim="800000"/>
            <a:headEnd/>
            <a:tailEnd/>
          </a:ln>
        </p:spPr>
      </p:pic>
      <p:sp>
        <p:nvSpPr>
          <p:cNvPr id="50180" name="BlokTextu 5"/>
          <p:cNvSpPr txBox="1">
            <a:spLocks noChangeArrowheads="1"/>
          </p:cNvSpPr>
          <p:nvPr/>
        </p:nvSpPr>
        <p:spPr bwMode="auto">
          <a:xfrm>
            <a:off x="539750" y="3644900"/>
            <a:ext cx="4968875" cy="2032000"/>
          </a:xfrm>
          <a:prstGeom prst="rect">
            <a:avLst/>
          </a:prstGeom>
          <a:noFill/>
          <a:ln w="9525">
            <a:noFill/>
            <a:miter lim="800000"/>
            <a:headEnd/>
            <a:tailEnd/>
          </a:ln>
        </p:spPr>
        <p:txBody>
          <a:bodyPr>
            <a:spAutoFit/>
          </a:bodyPr>
          <a:lstStyle/>
          <a:p>
            <a:r>
              <a:rPr lang="en-US" b="1">
                <a:latin typeface="Calibri" pitchFamily="34" charset="0"/>
              </a:rPr>
              <a:t>1. </a:t>
            </a:r>
            <a:r>
              <a:rPr lang="sk-SK" b="1">
                <a:latin typeface="Calibri" pitchFamily="34" charset="0"/>
              </a:rPr>
              <a:t>Auto  z parkoviska prešlo pomocou nasledovnej postupnosti príkazov trasu	</a:t>
            </a:r>
            <a:endParaRPr lang="sk-SK">
              <a:latin typeface="Calibri" pitchFamily="34" charset="0"/>
            </a:endParaRPr>
          </a:p>
          <a:p>
            <a:r>
              <a:rPr lang="sk-SK" b="1" i="1">
                <a:latin typeface="Calibri" pitchFamily="34" charset="0"/>
              </a:rPr>
              <a:t>vľavo  vpred 4  vpravo  vpred 2  vpravo  vpred 3				</a:t>
            </a:r>
            <a:endParaRPr lang="sk-SK">
              <a:latin typeface="Calibri" pitchFamily="34" charset="0"/>
            </a:endParaRPr>
          </a:p>
          <a:p>
            <a:r>
              <a:rPr lang="sk-SK">
                <a:latin typeface="Calibri" pitchFamily="34" charset="0"/>
              </a:rPr>
              <a:t>V ktorom bode auto skončilo?	</a:t>
            </a:r>
          </a:p>
          <a:p>
            <a:r>
              <a:rPr lang="sk-SK">
                <a:latin typeface="Calibri" pitchFamily="34" charset="0"/>
              </a:rPr>
              <a:t>A B C D	  [A]</a:t>
            </a:r>
          </a:p>
          <a:p>
            <a:endParaRPr lang="sk-SK">
              <a:latin typeface="Calibri" pitchFamily="34" charset="0"/>
            </a:endParaRPr>
          </a:p>
        </p:txBody>
      </p:sp>
      <p:sp>
        <p:nvSpPr>
          <p:cNvPr id="7" name="BlokTextu 6"/>
          <p:cNvSpPr txBox="1">
            <a:spLocks noChangeArrowheads="1"/>
          </p:cNvSpPr>
          <p:nvPr/>
        </p:nvSpPr>
        <p:spPr bwMode="auto">
          <a:xfrm>
            <a:off x="611188" y="5445125"/>
            <a:ext cx="3960812" cy="646113"/>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P4</a:t>
            </a:r>
            <a:r>
              <a:rPr lang="sk-SK" b="1">
                <a:solidFill>
                  <a:srgbClr val="C00000"/>
                </a:solidFill>
                <a:latin typeface="Calibri" pitchFamily="34" charset="0"/>
              </a:rPr>
              <a:t>	</a:t>
            </a:r>
            <a:r>
              <a:rPr lang="sk-SK" b="1">
                <a:solidFill>
                  <a:srgbClr val="002060"/>
                </a:solidFill>
                <a:latin typeface="Calibri" pitchFamily="34" charset="0"/>
              </a:rPr>
              <a:t>ISCED</a:t>
            </a:r>
            <a:r>
              <a:rPr lang="sk-SK" b="1">
                <a:solidFill>
                  <a:srgbClr val="C00000"/>
                </a:solidFill>
                <a:latin typeface="Calibri" pitchFamily="34" charset="0"/>
              </a:rPr>
              <a:t> </a:t>
            </a:r>
            <a:r>
              <a:rPr lang="sk-SK" b="1">
                <a:solidFill>
                  <a:srgbClr val="002060"/>
                </a:solidFill>
                <a:latin typeface="Calibri" pitchFamily="34" charset="0"/>
              </a:rPr>
              <a:t>2</a:t>
            </a:r>
          </a:p>
          <a:p>
            <a:r>
              <a:rPr lang="sk-SK">
                <a:latin typeface="Calibri" pitchFamily="34" charset="0"/>
              </a:rPr>
              <a:t>Kognitívna úroveň: </a:t>
            </a:r>
            <a:r>
              <a:rPr lang="sk-SK" b="1">
                <a:solidFill>
                  <a:srgbClr val="002060"/>
                </a:solidFill>
                <a:latin typeface="Calibri" pitchFamily="34" charset="0"/>
              </a:rPr>
              <a:t>P3</a:t>
            </a:r>
            <a:r>
              <a:rPr lang="sk-SK" b="1">
                <a:solidFill>
                  <a:srgbClr val="C00000"/>
                </a:solidFill>
                <a:latin typeface="Calibri" pitchFamily="34" charset="0"/>
              </a:rPr>
              <a:t>	</a:t>
            </a:r>
            <a:r>
              <a:rPr lang="sk-SK" b="1">
                <a:solidFill>
                  <a:srgbClr val="002060"/>
                </a:solidFill>
                <a:latin typeface="Calibri" pitchFamily="34" charset="0"/>
              </a:rPr>
              <a:t>ISCED</a:t>
            </a:r>
            <a:r>
              <a:rPr lang="sk-SK" b="1">
                <a:solidFill>
                  <a:srgbClr val="C00000"/>
                </a:solidFill>
                <a:latin typeface="Calibri" pitchFamily="34" charset="0"/>
              </a:rPr>
              <a:t> </a:t>
            </a:r>
            <a:r>
              <a:rPr lang="sk-SK" b="1">
                <a:solidFill>
                  <a:srgbClr val="002060"/>
                </a:solidFill>
                <a:latin typeface="Calibri" pitchFamily="34" charset="0"/>
              </a:rPr>
              <a:t>3</a:t>
            </a:r>
            <a:r>
              <a:rPr lang="sk-SK" b="1">
                <a:solidFill>
                  <a:srgbClr val="C00000"/>
                </a:solidFill>
                <a:latin typeface="Calibri" pitchFamily="34" charset="0"/>
              </a:rPr>
              <a:t>	</a:t>
            </a:r>
          </a:p>
        </p:txBody>
      </p:sp>
      <p:sp>
        <p:nvSpPr>
          <p:cNvPr id="2" name="Zástupný symbol čísla snímky 1"/>
          <p:cNvSpPr>
            <a:spLocks noGrp="1"/>
          </p:cNvSpPr>
          <p:nvPr>
            <p:ph type="sldNum" sz="quarter" idx="12"/>
          </p:nvPr>
        </p:nvSpPr>
        <p:spPr/>
        <p:txBody>
          <a:bodyPr/>
          <a:lstStyle/>
          <a:p>
            <a:pPr>
              <a:defRPr/>
            </a:pPr>
            <a:fld id="{D7FDCC8A-8689-42A9-8E37-00A6D352911D}" type="slidenum">
              <a:rPr lang="sk-SK"/>
              <a:pPr>
                <a:defRPr/>
              </a:pPr>
              <a:t>33</a:t>
            </a:fld>
            <a:endParaRPr lang="sk-SK"/>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chemeClr val="accent1">
                    <a:lumMod val="50000"/>
                  </a:schemeClr>
                </a:solidFill>
              </a:rPr>
              <a:t>Blooma</a:t>
            </a:r>
            <a:r>
              <a:rPr lang="en-US" sz="2800" b="1" dirty="0" smtClean="0">
                <a:solidFill>
                  <a:schemeClr val="accent1">
                    <a:lumMod val="50000"/>
                  </a:schemeClr>
                </a:solidFill>
              </a:rPr>
              <a:t> </a:t>
            </a:r>
            <a:r>
              <a:rPr lang="sk-SK" sz="2800" b="1" dirty="0" smtClean="0">
                <a:solidFill>
                  <a:schemeClr val="accent1">
                    <a:lumMod val="50000"/>
                  </a:schemeClr>
                </a:solidFill>
              </a:rPr>
              <a:t>1</a:t>
            </a:r>
            <a:endParaRPr lang="sk-SK" sz="2800" b="1" dirty="0">
              <a:solidFill>
                <a:srgbClr val="C00000"/>
              </a:solidFill>
            </a:endParaRPr>
          </a:p>
        </p:txBody>
      </p:sp>
      <p:pic>
        <p:nvPicPr>
          <p:cNvPr id="51202" name="Obrázok 4"/>
          <p:cNvPicPr>
            <a:picLocks noChangeAspect="1" noChangeArrowheads="1"/>
          </p:cNvPicPr>
          <p:nvPr/>
        </p:nvPicPr>
        <p:blipFill>
          <a:blip r:embed="rId2"/>
          <a:srcRect/>
          <a:stretch>
            <a:fillRect/>
          </a:stretch>
        </p:blipFill>
        <p:spPr bwMode="auto">
          <a:xfrm>
            <a:off x="6011863" y="1125538"/>
            <a:ext cx="2520950" cy="4895850"/>
          </a:xfrm>
          <a:prstGeom prst="rect">
            <a:avLst/>
          </a:prstGeom>
          <a:noFill/>
          <a:ln w="9525">
            <a:noFill/>
            <a:miter lim="800000"/>
            <a:headEnd/>
            <a:tailEnd/>
          </a:ln>
        </p:spPr>
      </p:pic>
      <p:sp>
        <p:nvSpPr>
          <p:cNvPr id="51203" name="BlokTextu 5"/>
          <p:cNvSpPr txBox="1">
            <a:spLocks noChangeArrowheads="1"/>
          </p:cNvSpPr>
          <p:nvPr/>
        </p:nvSpPr>
        <p:spPr bwMode="auto">
          <a:xfrm>
            <a:off x="611188" y="1052513"/>
            <a:ext cx="5184775" cy="2586037"/>
          </a:xfrm>
          <a:prstGeom prst="rect">
            <a:avLst/>
          </a:prstGeom>
          <a:noFill/>
          <a:ln w="9525">
            <a:noFill/>
            <a:miter lim="800000"/>
            <a:headEnd/>
            <a:tailEnd/>
          </a:ln>
        </p:spPr>
        <p:txBody>
          <a:bodyPr>
            <a:spAutoFit/>
          </a:bodyPr>
          <a:lstStyle/>
          <a:p>
            <a:pPr algn="just"/>
            <a:r>
              <a:rPr lang="en-US" b="1">
                <a:latin typeface="Calibri" pitchFamily="34" charset="0"/>
              </a:rPr>
              <a:t>2. </a:t>
            </a:r>
            <a:r>
              <a:rPr lang="sk-SK" b="1">
                <a:latin typeface="Calibri" pitchFamily="34" charset="0"/>
              </a:rPr>
              <a:t>Ktorá postupnosť príkazov vyjadruje cestu auta z parkoviska do bodu B, ak vieme, že príkazom opakuj x ( ) – zopakuje x-krát príkazy v zátvorke napr. </a:t>
            </a:r>
            <a:endParaRPr lang="sk-SK">
              <a:latin typeface="Calibri" pitchFamily="34" charset="0"/>
            </a:endParaRPr>
          </a:p>
          <a:p>
            <a:pPr algn="just"/>
            <a:r>
              <a:rPr lang="sk-SK" b="1">
                <a:latin typeface="Calibri" pitchFamily="34" charset="0"/>
              </a:rPr>
              <a:t>príkazom opakuj 4 (vpred 1) – auto sa pohne o 4 políčka dopredu</a:t>
            </a:r>
            <a:endParaRPr lang="sk-SK">
              <a:latin typeface="Calibri" pitchFamily="34" charset="0"/>
            </a:endParaRPr>
          </a:p>
          <a:p>
            <a:pPr algn="just"/>
            <a:r>
              <a:rPr lang="sk-SK">
                <a:latin typeface="Calibri" pitchFamily="34" charset="0"/>
              </a:rPr>
              <a:t>(A) Opakuj 2 (vpred 1 vpravo vpred 3 vľavo)</a:t>
            </a:r>
          </a:p>
          <a:p>
            <a:pPr algn="just"/>
            <a:r>
              <a:rPr lang="sk-SK">
                <a:latin typeface="Calibri" pitchFamily="34" charset="0"/>
              </a:rPr>
              <a:t>(B) Opakuj 1 (vpred 1 vpravo vpred 3 vľavo)</a:t>
            </a:r>
          </a:p>
          <a:p>
            <a:pPr algn="just"/>
            <a:r>
              <a:rPr lang="sk-SK">
                <a:latin typeface="Calibri" pitchFamily="34" charset="0"/>
              </a:rPr>
              <a:t>(C) Opakuj 2 (vpravo vpred 4 vľavo)</a:t>
            </a:r>
          </a:p>
          <a:p>
            <a:pPr algn="just"/>
            <a:r>
              <a:rPr lang="sk-SK">
                <a:latin typeface="Calibri" pitchFamily="34" charset="0"/>
              </a:rPr>
              <a:t>(D) Opakuj 2 (vpred 1 vpred 1 vpravo vpred 3 vľavo)</a:t>
            </a:r>
          </a:p>
        </p:txBody>
      </p:sp>
      <p:sp>
        <p:nvSpPr>
          <p:cNvPr id="7" name="BlokTextu 6"/>
          <p:cNvSpPr txBox="1">
            <a:spLocks noChangeArrowheads="1"/>
          </p:cNvSpPr>
          <p:nvPr/>
        </p:nvSpPr>
        <p:spPr bwMode="auto">
          <a:xfrm>
            <a:off x="611188" y="5013325"/>
            <a:ext cx="3960812" cy="369888"/>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P4</a:t>
            </a:r>
            <a:r>
              <a:rPr lang="sk-SK" b="1">
                <a:solidFill>
                  <a:srgbClr val="C00000"/>
                </a:solidFill>
                <a:latin typeface="Calibri" pitchFamily="34" charset="0"/>
              </a:rPr>
              <a:t>	</a:t>
            </a:r>
          </a:p>
        </p:txBody>
      </p:sp>
      <p:sp>
        <p:nvSpPr>
          <p:cNvPr id="2" name="Zástupný symbol čísla snímky 1"/>
          <p:cNvSpPr>
            <a:spLocks noGrp="1"/>
          </p:cNvSpPr>
          <p:nvPr>
            <p:ph type="sldNum" sz="quarter" idx="12"/>
          </p:nvPr>
        </p:nvSpPr>
        <p:spPr/>
        <p:txBody>
          <a:bodyPr/>
          <a:lstStyle/>
          <a:p>
            <a:pPr>
              <a:defRPr/>
            </a:pPr>
            <a:fld id="{DBC191E1-F8E2-44AA-9964-FD5D3FC3B5EA}" type="slidenum">
              <a:rPr lang="sk-SK"/>
              <a:pPr>
                <a:defRPr/>
              </a:pPr>
              <a:t>34</a:t>
            </a:fld>
            <a:endParaRPr lang="sk-SK"/>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chemeClr val="accent1">
                    <a:lumMod val="50000"/>
                  </a:schemeClr>
                </a:solidFill>
              </a:rPr>
              <a:t>Blooma</a:t>
            </a:r>
            <a:r>
              <a:rPr lang="en-US" sz="2800" b="1" dirty="0" smtClean="0">
                <a:solidFill>
                  <a:schemeClr val="accent1">
                    <a:lumMod val="50000"/>
                  </a:schemeClr>
                </a:solidFill>
              </a:rPr>
              <a:t> </a:t>
            </a:r>
            <a:r>
              <a:rPr lang="sk-SK" sz="2800" b="1" dirty="0" smtClean="0">
                <a:solidFill>
                  <a:schemeClr val="accent1">
                    <a:lumMod val="50000"/>
                  </a:schemeClr>
                </a:solidFill>
              </a:rPr>
              <a:t>1</a:t>
            </a:r>
            <a:endParaRPr lang="sk-SK" sz="2800" b="1" dirty="0">
              <a:solidFill>
                <a:srgbClr val="C00000"/>
              </a:solidFill>
            </a:endParaRPr>
          </a:p>
        </p:txBody>
      </p:sp>
      <p:pic>
        <p:nvPicPr>
          <p:cNvPr id="52226" name="Obrázok 4"/>
          <p:cNvPicPr>
            <a:picLocks noChangeAspect="1" noChangeArrowheads="1"/>
          </p:cNvPicPr>
          <p:nvPr/>
        </p:nvPicPr>
        <p:blipFill>
          <a:blip r:embed="rId2"/>
          <a:srcRect/>
          <a:stretch>
            <a:fillRect/>
          </a:stretch>
        </p:blipFill>
        <p:spPr bwMode="auto">
          <a:xfrm>
            <a:off x="6011863" y="1125538"/>
            <a:ext cx="2520950" cy="4895850"/>
          </a:xfrm>
          <a:prstGeom prst="rect">
            <a:avLst/>
          </a:prstGeom>
          <a:noFill/>
          <a:ln w="9525">
            <a:noFill/>
            <a:miter lim="800000"/>
            <a:headEnd/>
            <a:tailEnd/>
          </a:ln>
        </p:spPr>
      </p:pic>
      <p:sp>
        <p:nvSpPr>
          <p:cNvPr id="52227" name="BlokTextu 5"/>
          <p:cNvSpPr txBox="1">
            <a:spLocks noChangeArrowheads="1"/>
          </p:cNvSpPr>
          <p:nvPr/>
        </p:nvSpPr>
        <p:spPr bwMode="auto">
          <a:xfrm>
            <a:off x="611188" y="1052513"/>
            <a:ext cx="5184775" cy="2032000"/>
          </a:xfrm>
          <a:prstGeom prst="rect">
            <a:avLst/>
          </a:prstGeom>
          <a:noFill/>
          <a:ln w="9525">
            <a:noFill/>
            <a:miter lim="800000"/>
            <a:headEnd/>
            <a:tailEnd/>
          </a:ln>
        </p:spPr>
        <p:txBody>
          <a:bodyPr>
            <a:spAutoFit/>
          </a:bodyPr>
          <a:lstStyle/>
          <a:p>
            <a:r>
              <a:rPr lang="en-US" b="1">
                <a:latin typeface="Calibri" pitchFamily="34" charset="0"/>
              </a:rPr>
              <a:t>3. </a:t>
            </a:r>
            <a:r>
              <a:rPr lang="sk-SK" b="1">
                <a:latin typeface="Calibri" pitchFamily="34" charset="0"/>
              </a:rPr>
              <a:t>Doplň do zátvorky príkazy (maximálne 5), ktorými sa auto z parkoviska dostane do bodu C.</a:t>
            </a:r>
            <a:endParaRPr lang="sk-SK">
              <a:latin typeface="Calibri" pitchFamily="34" charset="0"/>
            </a:endParaRPr>
          </a:p>
          <a:p>
            <a:endParaRPr lang="sk-SK">
              <a:latin typeface="Calibri" pitchFamily="34" charset="0"/>
            </a:endParaRPr>
          </a:p>
          <a:p>
            <a:r>
              <a:rPr lang="sk-SK">
                <a:latin typeface="Calibri" pitchFamily="34" charset="0"/>
              </a:rPr>
              <a:t>Opakuj 3 ( ................. )      </a:t>
            </a:r>
          </a:p>
          <a:p>
            <a:endParaRPr lang="sk-SK">
              <a:latin typeface="Calibri" pitchFamily="34" charset="0"/>
            </a:endParaRPr>
          </a:p>
          <a:p>
            <a:endParaRPr lang="sk-SK">
              <a:latin typeface="Calibri" pitchFamily="34" charset="0"/>
            </a:endParaRPr>
          </a:p>
          <a:p>
            <a:r>
              <a:rPr lang="sk-SK">
                <a:latin typeface="Calibri" pitchFamily="34" charset="0"/>
              </a:rPr>
              <a:t>[vpred 1 vpravo vpred 1 vľavo]</a:t>
            </a:r>
          </a:p>
        </p:txBody>
      </p:sp>
      <p:sp>
        <p:nvSpPr>
          <p:cNvPr id="7" name="BlokTextu 6"/>
          <p:cNvSpPr txBox="1">
            <a:spLocks noChangeArrowheads="1"/>
          </p:cNvSpPr>
          <p:nvPr/>
        </p:nvSpPr>
        <p:spPr bwMode="auto">
          <a:xfrm>
            <a:off x="539750" y="4581525"/>
            <a:ext cx="3960813" cy="368300"/>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P6</a:t>
            </a:r>
            <a:r>
              <a:rPr lang="sk-SK" b="1">
                <a:solidFill>
                  <a:srgbClr val="C00000"/>
                </a:solidFill>
                <a:latin typeface="Calibri" pitchFamily="34" charset="0"/>
              </a:rPr>
              <a:t>	</a:t>
            </a:r>
          </a:p>
        </p:txBody>
      </p:sp>
      <p:sp>
        <p:nvSpPr>
          <p:cNvPr id="2" name="Zástupný symbol čísla snímky 1"/>
          <p:cNvSpPr>
            <a:spLocks noGrp="1"/>
          </p:cNvSpPr>
          <p:nvPr>
            <p:ph type="sldNum" sz="quarter" idx="12"/>
          </p:nvPr>
        </p:nvSpPr>
        <p:spPr/>
        <p:txBody>
          <a:bodyPr/>
          <a:lstStyle/>
          <a:p>
            <a:pPr>
              <a:defRPr/>
            </a:pPr>
            <a:fld id="{D05273F6-DBCE-4F61-B909-B057F25FFFD0}" type="slidenum">
              <a:rPr lang="sk-SK"/>
              <a:pPr>
                <a:defRPr/>
              </a:pPr>
              <a:t>35</a:t>
            </a:fld>
            <a:endParaRPr lang="sk-SK"/>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chemeClr val="accent1">
                    <a:lumMod val="50000"/>
                  </a:schemeClr>
                </a:solidFill>
              </a:rPr>
              <a:t>Blooma</a:t>
            </a:r>
            <a:r>
              <a:rPr lang="en-US" sz="2800" b="1" dirty="0" smtClean="0">
                <a:solidFill>
                  <a:schemeClr val="accent1">
                    <a:lumMod val="50000"/>
                  </a:schemeClr>
                </a:solidFill>
              </a:rPr>
              <a:t> </a:t>
            </a:r>
            <a:r>
              <a:rPr lang="sk-SK" sz="2800" b="1" dirty="0" smtClean="0">
                <a:solidFill>
                  <a:schemeClr val="accent1">
                    <a:lumMod val="50000"/>
                  </a:schemeClr>
                </a:solidFill>
              </a:rPr>
              <a:t>1</a:t>
            </a:r>
            <a:endParaRPr lang="sk-SK" sz="2800" b="1" dirty="0">
              <a:solidFill>
                <a:srgbClr val="C00000"/>
              </a:solidFill>
            </a:endParaRPr>
          </a:p>
        </p:txBody>
      </p:sp>
      <p:pic>
        <p:nvPicPr>
          <p:cNvPr id="53250" name="Obrázok 4"/>
          <p:cNvPicPr>
            <a:picLocks noChangeAspect="1" noChangeArrowheads="1"/>
          </p:cNvPicPr>
          <p:nvPr/>
        </p:nvPicPr>
        <p:blipFill>
          <a:blip r:embed="rId2"/>
          <a:srcRect/>
          <a:stretch>
            <a:fillRect/>
          </a:stretch>
        </p:blipFill>
        <p:spPr bwMode="auto">
          <a:xfrm>
            <a:off x="6011863" y="1125538"/>
            <a:ext cx="2520950" cy="4895850"/>
          </a:xfrm>
          <a:prstGeom prst="rect">
            <a:avLst/>
          </a:prstGeom>
          <a:noFill/>
          <a:ln w="9525">
            <a:noFill/>
            <a:miter lim="800000"/>
            <a:headEnd/>
            <a:tailEnd/>
          </a:ln>
        </p:spPr>
      </p:pic>
      <p:sp>
        <p:nvSpPr>
          <p:cNvPr id="53251" name="BlokTextu 5"/>
          <p:cNvSpPr txBox="1">
            <a:spLocks noChangeArrowheads="1"/>
          </p:cNvSpPr>
          <p:nvPr/>
        </p:nvSpPr>
        <p:spPr bwMode="auto">
          <a:xfrm>
            <a:off x="611188" y="1052513"/>
            <a:ext cx="5184775" cy="646112"/>
          </a:xfrm>
          <a:prstGeom prst="rect">
            <a:avLst/>
          </a:prstGeom>
          <a:noFill/>
          <a:ln w="9525">
            <a:noFill/>
            <a:miter lim="800000"/>
            <a:headEnd/>
            <a:tailEnd/>
          </a:ln>
        </p:spPr>
        <p:txBody>
          <a:bodyPr>
            <a:spAutoFit/>
          </a:bodyPr>
          <a:lstStyle/>
          <a:p>
            <a:r>
              <a:rPr lang="en-US" b="1">
                <a:latin typeface="Calibri" pitchFamily="34" charset="0"/>
              </a:rPr>
              <a:t>4. </a:t>
            </a:r>
            <a:r>
              <a:rPr lang="sk-SK" b="1">
                <a:latin typeface="Calibri" pitchFamily="34" charset="0"/>
              </a:rPr>
              <a:t>Koľko políčok prejde auto po zadaní príkazu 	</a:t>
            </a:r>
            <a:endParaRPr lang="sk-SK">
              <a:latin typeface="Calibri" pitchFamily="34" charset="0"/>
            </a:endParaRPr>
          </a:p>
          <a:p>
            <a:r>
              <a:rPr lang="sk-SK" b="1" i="1">
                <a:latin typeface="Calibri" pitchFamily="34" charset="0"/>
              </a:rPr>
              <a:t>Opakuj 2 (vpred 2 vľavo vpred 1)?</a:t>
            </a:r>
            <a:endParaRPr lang="sk-SK">
              <a:latin typeface="Calibri" pitchFamily="34" charset="0"/>
            </a:endParaRPr>
          </a:p>
        </p:txBody>
      </p:sp>
      <p:sp>
        <p:nvSpPr>
          <p:cNvPr id="7" name="BlokTextu 6"/>
          <p:cNvSpPr txBox="1">
            <a:spLocks noChangeArrowheads="1"/>
          </p:cNvSpPr>
          <p:nvPr/>
        </p:nvSpPr>
        <p:spPr bwMode="auto">
          <a:xfrm>
            <a:off x="539750" y="4508500"/>
            <a:ext cx="3960813" cy="369888"/>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P3-4</a:t>
            </a:r>
            <a:r>
              <a:rPr lang="sk-SK" b="1">
                <a:solidFill>
                  <a:srgbClr val="C00000"/>
                </a:solidFill>
                <a:latin typeface="Calibri" pitchFamily="34" charset="0"/>
              </a:rPr>
              <a:t>	</a:t>
            </a:r>
          </a:p>
        </p:txBody>
      </p:sp>
      <p:sp>
        <p:nvSpPr>
          <p:cNvPr id="2" name="Zástupný symbol čísla snímky 1"/>
          <p:cNvSpPr>
            <a:spLocks noGrp="1"/>
          </p:cNvSpPr>
          <p:nvPr>
            <p:ph type="sldNum" sz="quarter" idx="12"/>
          </p:nvPr>
        </p:nvSpPr>
        <p:spPr/>
        <p:txBody>
          <a:bodyPr/>
          <a:lstStyle/>
          <a:p>
            <a:pPr>
              <a:defRPr/>
            </a:pPr>
            <a:fld id="{276F2138-2DAB-45ED-BA42-BC140085B7FD}" type="slidenum">
              <a:rPr lang="sk-SK"/>
              <a:pPr>
                <a:defRPr/>
              </a:pPr>
              <a:t>36</a:t>
            </a:fld>
            <a:endParaRPr lang="sk-SK"/>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chemeClr val="accent1">
                    <a:lumMod val="50000"/>
                  </a:schemeClr>
                </a:solidFill>
              </a:rPr>
              <a:t>Blooma</a:t>
            </a:r>
            <a:r>
              <a:rPr lang="en-US" sz="2800" b="1" dirty="0" smtClean="0">
                <a:solidFill>
                  <a:schemeClr val="accent1">
                    <a:lumMod val="50000"/>
                  </a:schemeClr>
                </a:solidFill>
              </a:rPr>
              <a:t> </a:t>
            </a:r>
            <a:r>
              <a:rPr lang="sk-SK" sz="2800" b="1" dirty="0" smtClean="0">
                <a:solidFill>
                  <a:schemeClr val="accent1">
                    <a:lumMod val="50000"/>
                  </a:schemeClr>
                </a:solidFill>
              </a:rPr>
              <a:t>1</a:t>
            </a:r>
            <a:endParaRPr lang="sk-SK" sz="2800" b="1" dirty="0">
              <a:solidFill>
                <a:srgbClr val="C00000"/>
              </a:solidFill>
            </a:endParaRPr>
          </a:p>
        </p:txBody>
      </p:sp>
      <p:sp>
        <p:nvSpPr>
          <p:cNvPr id="54274" name="BlokTextu 5"/>
          <p:cNvSpPr txBox="1">
            <a:spLocks noChangeArrowheads="1"/>
          </p:cNvSpPr>
          <p:nvPr/>
        </p:nvSpPr>
        <p:spPr bwMode="auto">
          <a:xfrm>
            <a:off x="611188" y="1052513"/>
            <a:ext cx="5184775" cy="4802187"/>
          </a:xfrm>
          <a:prstGeom prst="rect">
            <a:avLst/>
          </a:prstGeom>
          <a:noFill/>
          <a:ln w="9525">
            <a:noFill/>
            <a:miter lim="800000"/>
            <a:headEnd/>
            <a:tailEnd/>
          </a:ln>
        </p:spPr>
        <p:txBody>
          <a:bodyPr>
            <a:spAutoFit/>
          </a:bodyPr>
          <a:lstStyle/>
          <a:p>
            <a:r>
              <a:rPr lang="en-US" b="1">
                <a:latin typeface="Calibri" pitchFamily="34" charset="0"/>
              </a:rPr>
              <a:t>5. </a:t>
            </a:r>
            <a:r>
              <a:rPr lang="sk-SK" b="1">
                <a:latin typeface="Calibri" pitchFamily="34" charset="0"/>
              </a:rPr>
              <a:t>Chceme, aby auto prešlo nasledujúcu trasu </a:t>
            </a:r>
            <a:r>
              <a:rPr lang="en-US" b="1">
                <a:latin typeface="Calibri" pitchFamily="34" charset="0"/>
              </a:rPr>
              <a:t>(pozri obr</a:t>
            </a:r>
            <a:r>
              <a:rPr lang="sk-SK" b="1">
                <a:latin typeface="Calibri" pitchFamily="34" charset="0"/>
              </a:rPr>
              <a:t>ázok</a:t>
            </a:r>
            <a:r>
              <a:rPr lang="en-US" b="1">
                <a:latin typeface="Calibri" pitchFamily="34" charset="0"/>
              </a:rPr>
              <a:t>)</a:t>
            </a:r>
            <a:r>
              <a:rPr lang="sk-SK" b="1">
                <a:latin typeface="Calibri" pitchFamily="34" charset="0"/>
              </a:rPr>
              <a:t>.	</a:t>
            </a:r>
            <a:endParaRPr lang="sk-SK">
              <a:latin typeface="Calibri" pitchFamily="34" charset="0"/>
            </a:endParaRPr>
          </a:p>
          <a:p>
            <a:endParaRPr lang="en-US">
              <a:latin typeface="Calibri" pitchFamily="34" charset="0"/>
            </a:endParaRPr>
          </a:p>
          <a:p>
            <a:r>
              <a:rPr lang="sk-SK">
                <a:latin typeface="Calibri" pitchFamily="34" charset="0"/>
              </a:rPr>
              <a:t>Riadky programu vyzerali nasledujúco:</a:t>
            </a:r>
          </a:p>
          <a:p>
            <a:r>
              <a:rPr lang="en-US">
                <a:latin typeface="Calibri" pitchFamily="34" charset="0"/>
              </a:rPr>
              <a:t>1. </a:t>
            </a:r>
            <a:r>
              <a:rPr lang="sk-SK">
                <a:latin typeface="Calibri" pitchFamily="34" charset="0"/>
              </a:rPr>
              <a:t>Vpred 2</a:t>
            </a:r>
          </a:p>
          <a:p>
            <a:r>
              <a:rPr lang="en-US">
                <a:latin typeface="Calibri" pitchFamily="34" charset="0"/>
              </a:rPr>
              <a:t>2. </a:t>
            </a:r>
            <a:r>
              <a:rPr lang="sk-SK">
                <a:latin typeface="Calibri" pitchFamily="34" charset="0"/>
              </a:rPr>
              <a:t>Opakuj 4 (vpred 2 vpravo)</a:t>
            </a:r>
          </a:p>
          <a:p>
            <a:r>
              <a:rPr lang="en-US">
                <a:latin typeface="Calibri" pitchFamily="34" charset="0"/>
              </a:rPr>
              <a:t>3. </a:t>
            </a:r>
            <a:r>
              <a:rPr lang="sk-SK">
                <a:latin typeface="Calibri" pitchFamily="34" charset="0"/>
              </a:rPr>
              <a:t>Vpravo</a:t>
            </a:r>
          </a:p>
          <a:p>
            <a:r>
              <a:rPr lang="en-US">
                <a:latin typeface="Calibri" pitchFamily="34" charset="0"/>
              </a:rPr>
              <a:t>4. </a:t>
            </a:r>
            <a:r>
              <a:rPr lang="sk-SK">
                <a:latin typeface="Calibri" pitchFamily="34" charset="0"/>
              </a:rPr>
              <a:t>Vpred 2</a:t>
            </a:r>
          </a:p>
          <a:p>
            <a:r>
              <a:rPr lang="en-US">
                <a:latin typeface="Calibri" pitchFamily="34" charset="0"/>
              </a:rPr>
              <a:t>5. </a:t>
            </a:r>
            <a:r>
              <a:rPr lang="sk-SK">
                <a:latin typeface="Calibri" pitchFamily="34" charset="0"/>
              </a:rPr>
              <a:t>Opakuj 4 (vpred 2 vľavo)</a:t>
            </a:r>
          </a:p>
          <a:p>
            <a:endParaRPr lang="sk-SK">
              <a:latin typeface="Calibri" pitchFamily="34" charset="0"/>
            </a:endParaRPr>
          </a:p>
          <a:p>
            <a:r>
              <a:rPr lang="sk-SK">
                <a:latin typeface="Calibri" pitchFamily="34" charset="0"/>
              </a:rPr>
              <a:t>Po vykonaní príkazov auto prešlo inú trasu. Čo máme v programe opraviť, aby auto prešlo správnu trasu? </a:t>
            </a:r>
          </a:p>
          <a:p>
            <a:endParaRPr lang="sk-SK">
              <a:latin typeface="Calibri" pitchFamily="34" charset="0"/>
            </a:endParaRPr>
          </a:p>
          <a:p>
            <a:r>
              <a:rPr lang="sk-SK">
                <a:latin typeface="Calibri" pitchFamily="34" charset="0"/>
              </a:rPr>
              <a:t>(A) V príkaze 2 nahradiť vpravo príkazom vľavo</a:t>
            </a:r>
          </a:p>
          <a:p>
            <a:r>
              <a:rPr lang="sk-SK">
                <a:latin typeface="Calibri" pitchFamily="34" charset="0"/>
              </a:rPr>
              <a:t>(B) V príkaze 3 nahradiť vpravo príkazom vľavo</a:t>
            </a:r>
          </a:p>
          <a:p>
            <a:r>
              <a:rPr lang="sk-SK">
                <a:latin typeface="Calibri" pitchFamily="34" charset="0"/>
              </a:rPr>
              <a:t>(C) Príkaz 3 nahradiť s príkazom 4</a:t>
            </a:r>
          </a:p>
          <a:p>
            <a:r>
              <a:rPr lang="sk-SK">
                <a:latin typeface="Calibri" pitchFamily="34" charset="0"/>
              </a:rPr>
              <a:t>(D) V príkaze 5 nahradiť vľavo príkazom vpravo</a:t>
            </a:r>
          </a:p>
        </p:txBody>
      </p:sp>
      <p:sp>
        <p:nvSpPr>
          <p:cNvPr id="7" name="BlokTextu 6"/>
          <p:cNvSpPr txBox="1">
            <a:spLocks noChangeArrowheads="1"/>
          </p:cNvSpPr>
          <p:nvPr/>
        </p:nvSpPr>
        <p:spPr bwMode="auto">
          <a:xfrm>
            <a:off x="611188" y="6165850"/>
            <a:ext cx="3960812" cy="368300"/>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P5</a:t>
            </a:r>
            <a:r>
              <a:rPr lang="sk-SK" b="1">
                <a:solidFill>
                  <a:srgbClr val="C00000"/>
                </a:solidFill>
                <a:latin typeface="Calibri" pitchFamily="34" charset="0"/>
              </a:rPr>
              <a:t>	</a:t>
            </a:r>
          </a:p>
        </p:txBody>
      </p:sp>
      <p:pic>
        <p:nvPicPr>
          <p:cNvPr id="54276" name="Obrázok 7"/>
          <p:cNvPicPr>
            <a:picLocks noChangeAspect="1" noChangeArrowheads="1"/>
          </p:cNvPicPr>
          <p:nvPr/>
        </p:nvPicPr>
        <p:blipFill>
          <a:blip r:embed="rId2"/>
          <a:srcRect/>
          <a:stretch>
            <a:fillRect/>
          </a:stretch>
        </p:blipFill>
        <p:spPr bwMode="auto">
          <a:xfrm>
            <a:off x="5940425" y="1196975"/>
            <a:ext cx="2592388" cy="4752975"/>
          </a:xfrm>
          <a:prstGeom prst="rect">
            <a:avLst/>
          </a:prstGeom>
          <a:noFill/>
          <a:ln w="9525">
            <a:noFill/>
            <a:miter lim="800000"/>
            <a:headEnd/>
            <a:tailEnd/>
          </a:ln>
        </p:spPr>
      </p:pic>
      <p:sp>
        <p:nvSpPr>
          <p:cNvPr id="2" name="Zástupný symbol čísla snímky 1"/>
          <p:cNvSpPr>
            <a:spLocks noGrp="1"/>
          </p:cNvSpPr>
          <p:nvPr>
            <p:ph type="sldNum" sz="quarter" idx="12"/>
          </p:nvPr>
        </p:nvSpPr>
        <p:spPr/>
        <p:txBody>
          <a:bodyPr/>
          <a:lstStyle/>
          <a:p>
            <a:pPr>
              <a:defRPr/>
            </a:pPr>
            <a:fld id="{52240133-32FC-4060-89B4-8F64A9BF7379}" type="slidenum">
              <a:rPr lang="sk-SK"/>
              <a:pPr>
                <a:defRPr/>
              </a:pPr>
              <a:t>37</a:t>
            </a:fld>
            <a:endParaRPr lang="sk-SK"/>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chemeClr val="accent1">
                    <a:lumMod val="50000"/>
                  </a:schemeClr>
                </a:solidFill>
              </a:rPr>
              <a:t>Blooma</a:t>
            </a:r>
            <a:r>
              <a:rPr lang="en-US" sz="2800" b="1" dirty="0" smtClean="0">
                <a:solidFill>
                  <a:schemeClr val="accent1">
                    <a:lumMod val="50000"/>
                  </a:schemeClr>
                </a:solidFill>
              </a:rPr>
              <a:t> </a:t>
            </a:r>
            <a:r>
              <a:rPr lang="sk-SK" sz="2800" b="1" dirty="0" smtClean="0">
                <a:solidFill>
                  <a:schemeClr val="accent1">
                    <a:lumMod val="50000"/>
                  </a:schemeClr>
                </a:solidFill>
              </a:rPr>
              <a:t>2</a:t>
            </a:r>
            <a:endParaRPr lang="sk-SK" sz="2800" b="1" dirty="0">
              <a:solidFill>
                <a:srgbClr val="C00000"/>
              </a:solidFill>
            </a:endParaRPr>
          </a:p>
        </p:txBody>
      </p:sp>
      <p:sp>
        <p:nvSpPr>
          <p:cNvPr id="55298" name="BlokTextu 5"/>
          <p:cNvSpPr txBox="1">
            <a:spLocks noChangeArrowheads="1"/>
          </p:cNvSpPr>
          <p:nvPr/>
        </p:nvSpPr>
        <p:spPr bwMode="auto">
          <a:xfrm>
            <a:off x="611188" y="1052513"/>
            <a:ext cx="5761037" cy="5632450"/>
          </a:xfrm>
          <a:prstGeom prst="rect">
            <a:avLst/>
          </a:prstGeom>
          <a:noFill/>
          <a:ln w="9525">
            <a:noFill/>
            <a:miter lim="800000"/>
            <a:headEnd/>
            <a:tailEnd/>
          </a:ln>
        </p:spPr>
        <p:txBody>
          <a:bodyPr>
            <a:spAutoFit/>
          </a:bodyPr>
          <a:lstStyle/>
          <a:p>
            <a:pPr algn="just"/>
            <a:r>
              <a:rPr lang="sk-SK">
                <a:latin typeface="Calibri" pitchFamily="34" charset="0"/>
              </a:rPr>
              <a:t>Heslo k trezoru sa zadáva otáčaním tlačidla s písmenami, ktoré sa dá otáčať oboma smermi. Keď stlačíme šípku hore, označené písmeno sa pridá na displej. Stlačením kľúčika sa trezor otvorí, ale iba v prípade, že na displeji je správne heslo. Ak je heslo nesprávne, spustí sa alarm.</a:t>
            </a:r>
          </a:p>
          <a:p>
            <a:pPr algn="just"/>
            <a:r>
              <a:rPr lang="sk-SK">
                <a:latin typeface="Calibri" pitchFamily="34" charset="0"/>
              </a:rPr>
              <a:t>Bankár Alojz si vložil do trezoru zlaté tehličky. Trezor zamkol zadaním písmenkového hesla a aby ho nezabudol, postup zadávania si poznačil na papier.</a:t>
            </a:r>
          </a:p>
          <a:p>
            <a:pPr algn="just"/>
            <a:endParaRPr lang="sk-SK">
              <a:latin typeface="Calibri" pitchFamily="34" charset="0"/>
            </a:endParaRPr>
          </a:p>
          <a:p>
            <a:r>
              <a:rPr lang="sk-SK">
                <a:latin typeface="Calibri" pitchFamily="34" charset="0"/>
              </a:rPr>
              <a:t>Alojz najprv zadal heslo BODY a na papier si poznačil postup:</a:t>
            </a:r>
          </a:p>
          <a:p>
            <a:endParaRPr lang="sk-SK">
              <a:latin typeface="Calibri" pitchFamily="34" charset="0"/>
            </a:endParaRPr>
          </a:p>
          <a:p>
            <a:endParaRPr lang="sk-SK">
              <a:latin typeface="Calibri" pitchFamily="34" charset="0"/>
            </a:endParaRPr>
          </a:p>
          <a:p>
            <a:endParaRPr lang="sk-SK">
              <a:latin typeface="Calibri" pitchFamily="34" charset="0"/>
            </a:endParaRPr>
          </a:p>
          <a:p>
            <a:endParaRPr lang="sk-SK">
              <a:latin typeface="Calibri" pitchFamily="34" charset="0"/>
            </a:endParaRPr>
          </a:p>
          <a:p>
            <a:r>
              <a:rPr lang="sk-SK">
                <a:latin typeface="Calibri" pitchFamily="34" charset="0"/>
              </a:rPr>
              <a:t>Heslo sa mu zdalo príliš ľahké, tak si vymyslel takéto nové:</a:t>
            </a:r>
          </a:p>
          <a:p>
            <a:endParaRPr lang="sk-SK">
              <a:latin typeface="Calibri" pitchFamily="34" charset="0"/>
            </a:endParaRPr>
          </a:p>
          <a:p>
            <a:endParaRPr lang="sk-SK">
              <a:latin typeface="Calibri" pitchFamily="34" charset="0"/>
            </a:endParaRPr>
          </a:p>
          <a:p>
            <a:pPr algn="just"/>
            <a:endParaRPr lang="sk-SK">
              <a:latin typeface="Calibri" pitchFamily="34" charset="0"/>
            </a:endParaRPr>
          </a:p>
          <a:p>
            <a:pPr algn="just"/>
            <a:endParaRPr lang="sk-SK">
              <a:latin typeface="Calibri" pitchFamily="34" charset="0"/>
            </a:endParaRPr>
          </a:p>
        </p:txBody>
      </p:sp>
      <p:pic>
        <p:nvPicPr>
          <p:cNvPr id="55299" name="Obrázok 13"/>
          <p:cNvPicPr>
            <a:picLocks noChangeAspect="1" noChangeArrowheads="1"/>
          </p:cNvPicPr>
          <p:nvPr/>
        </p:nvPicPr>
        <p:blipFill>
          <a:blip r:embed="rId2"/>
          <a:srcRect/>
          <a:stretch>
            <a:fillRect/>
          </a:stretch>
        </p:blipFill>
        <p:spPr bwMode="auto">
          <a:xfrm>
            <a:off x="6516688" y="1196975"/>
            <a:ext cx="2627312" cy="2573338"/>
          </a:xfrm>
          <a:prstGeom prst="rect">
            <a:avLst/>
          </a:prstGeom>
          <a:noFill/>
          <a:ln w="9525">
            <a:noFill/>
            <a:miter lim="800000"/>
            <a:headEnd/>
            <a:tailEnd/>
          </a:ln>
        </p:spPr>
      </p:pic>
      <p:pic>
        <p:nvPicPr>
          <p:cNvPr id="55300" name="Picture 11"/>
          <p:cNvPicPr>
            <a:picLocks noChangeAspect="1" noChangeArrowheads="1"/>
          </p:cNvPicPr>
          <p:nvPr/>
        </p:nvPicPr>
        <p:blipFill>
          <a:blip r:embed="rId3"/>
          <a:srcRect/>
          <a:stretch>
            <a:fillRect/>
          </a:stretch>
        </p:blipFill>
        <p:spPr bwMode="auto">
          <a:xfrm>
            <a:off x="684213" y="4221163"/>
            <a:ext cx="4364037" cy="792162"/>
          </a:xfrm>
          <a:prstGeom prst="rect">
            <a:avLst/>
          </a:prstGeom>
          <a:noFill/>
          <a:ln w="9525">
            <a:noFill/>
            <a:miter lim="800000"/>
            <a:headEnd/>
            <a:tailEnd/>
          </a:ln>
        </p:spPr>
      </p:pic>
      <p:pic>
        <p:nvPicPr>
          <p:cNvPr id="55301" name="Picture 12"/>
          <p:cNvPicPr>
            <a:picLocks noChangeAspect="1" noChangeArrowheads="1"/>
          </p:cNvPicPr>
          <p:nvPr/>
        </p:nvPicPr>
        <p:blipFill>
          <a:blip r:embed="rId4"/>
          <a:srcRect/>
          <a:stretch>
            <a:fillRect/>
          </a:stretch>
        </p:blipFill>
        <p:spPr bwMode="auto">
          <a:xfrm>
            <a:off x="684213" y="5589588"/>
            <a:ext cx="4645025" cy="719137"/>
          </a:xfrm>
          <a:prstGeom prst="rect">
            <a:avLst/>
          </a:prstGeom>
          <a:noFill/>
          <a:ln w="9525">
            <a:noFill/>
            <a:miter lim="800000"/>
            <a:headEnd/>
            <a:tailEnd/>
          </a:ln>
        </p:spPr>
      </p:pic>
      <p:sp>
        <p:nvSpPr>
          <p:cNvPr id="2" name="Zástupný symbol čísla snímky 1"/>
          <p:cNvSpPr>
            <a:spLocks noGrp="1"/>
          </p:cNvSpPr>
          <p:nvPr>
            <p:ph type="sldNum" sz="quarter" idx="12"/>
          </p:nvPr>
        </p:nvSpPr>
        <p:spPr/>
        <p:txBody>
          <a:bodyPr/>
          <a:lstStyle/>
          <a:p>
            <a:pPr>
              <a:defRPr/>
            </a:pPr>
            <a:fld id="{16C39F81-DE97-4C6B-B084-A9845699C9C0}" type="slidenum">
              <a:rPr lang="sk-SK"/>
              <a:pPr>
                <a:defRPr/>
              </a:pPr>
              <a:t>38</a:t>
            </a:fld>
            <a:endParaRPr lang="sk-SK"/>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chemeClr val="accent1">
                    <a:lumMod val="50000"/>
                  </a:schemeClr>
                </a:solidFill>
              </a:rPr>
              <a:t>Blooma</a:t>
            </a:r>
            <a:r>
              <a:rPr lang="en-US" sz="2800" b="1" dirty="0" smtClean="0">
                <a:solidFill>
                  <a:schemeClr val="accent1">
                    <a:lumMod val="50000"/>
                  </a:schemeClr>
                </a:solidFill>
              </a:rPr>
              <a:t> </a:t>
            </a:r>
            <a:r>
              <a:rPr lang="sk-SK" sz="2800" b="1" dirty="0" smtClean="0">
                <a:solidFill>
                  <a:schemeClr val="accent1">
                    <a:lumMod val="50000"/>
                  </a:schemeClr>
                </a:solidFill>
              </a:rPr>
              <a:t>2</a:t>
            </a:r>
            <a:endParaRPr lang="sk-SK" sz="2800" b="1" dirty="0">
              <a:solidFill>
                <a:srgbClr val="C00000"/>
              </a:solidFill>
            </a:endParaRPr>
          </a:p>
        </p:txBody>
      </p:sp>
      <p:sp>
        <p:nvSpPr>
          <p:cNvPr id="56322" name="BlokTextu 5"/>
          <p:cNvSpPr txBox="1">
            <a:spLocks noChangeArrowheads="1"/>
          </p:cNvSpPr>
          <p:nvPr/>
        </p:nvSpPr>
        <p:spPr bwMode="auto">
          <a:xfrm>
            <a:off x="611188" y="1916113"/>
            <a:ext cx="5761037" cy="923925"/>
          </a:xfrm>
          <a:prstGeom prst="rect">
            <a:avLst/>
          </a:prstGeom>
          <a:noFill/>
          <a:ln w="9525">
            <a:noFill/>
            <a:miter lim="800000"/>
            <a:headEnd/>
            <a:tailEnd/>
          </a:ln>
        </p:spPr>
        <p:txBody>
          <a:bodyPr>
            <a:spAutoFit/>
          </a:bodyPr>
          <a:lstStyle/>
          <a:p>
            <a:r>
              <a:rPr lang="sk-SK" b="1">
                <a:latin typeface="Calibri" pitchFamily="34" charset="0"/>
              </a:rPr>
              <a:t>1. Napíšte heslo, ktoré musíme do trezora zadať, aby sme ho otvorili. </a:t>
            </a:r>
          </a:p>
          <a:p>
            <a:r>
              <a:rPr lang="en-US">
                <a:latin typeface="Calibri" pitchFamily="34" charset="0"/>
              </a:rPr>
              <a:t>[poklad]</a:t>
            </a:r>
            <a:endParaRPr lang="sk-SK">
              <a:latin typeface="Calibri" pitchFamily="34" charset="0"/>
            </a:endParaRPr>
          </a:p>
        </p:txBody>
      </p:sp>
      <p:pic>
        <p:nvPicPr>
          <p:cNvPr id="56323" name="Obrázok 13"/>
          <p:cNvPicPr>
            <a:picLocks noChangeAspect="1" noChangeArrowheads="1"/>
          </p:cNvPicPr>
          <p:nvPr/>
        </p:nvPicPr>
        <p:blipFill>
          <a:blip r:embed="rId2"/>
          <a:srcRect/>
          <a:stretch>
            <a:fillRect/>
          </a:stretch>
        </p:blipFill>
        <p:spPr bwMode="auto">
          <a:xfrm>
            <a:off x="6516688" y="1196975"/>
            <a:ext cx="2627312" cy="2573338"/>
          </a:xfrm>
          <a:prstGeom prst="rect">
            <a:avLst/>
          </a:prstGeom>
          <a:noFill/>
          <a:ln w="9525">
            <a:noFill/>
            <a:miter lim="800000"/>
            <a:headEnd/>
            <a:tailEnd/>
          </a:ln>
        </p:spPr>
      </p:pic>
      <p:pic>
        <p:nvPicPr>
          <p:cNvPr id="56324" name="Picture 12"/>
          <p:cNvPicPr>
            <a:picLocks noChangeAspect="1" noChangeArrowheads="1"/>
          </p:cNvPicPr>
          <p:nvPr/>
        </p:nvPicPr>
        <p:blipFill>
          <a:blip r:embed="rId3"/>
          <a:srcRect/>
          <a:stretch>
            <a:fillRect/>
          </a:stretch>
        </p:blipFill>
        <p:spPr bwMode="auto">
          <a:xfrm>
            <a:off x="684213" y="981075"/>
            <a:ext cx="4645025" cy="719138"/>
          </a:xfrm>
          <a:prstGeom prst="rect">
            <a:avLst/>
          </a:prstGeom>
          <a:noFill/>
          <a:ln w="9525">
            <a:noFill/>
            <a:miter lim="800000"/>
            <a:headEnd/>
            <a:tailEnd/>
          </a:ln>
        </p:spPr>
      </p:pic>
      <p:sp>
        <p:nvSpPr>
          <p:cNvPr id="8" name="BlokTextu 7"/>
          <p:cNvSpPr txBox="1">
            <a:spLocks noChangeArrowheads="1"/>
          </p:cNvSpPr>
          <p:nvPr/>
        </p:nvSpPr>
        <p:spPr bwMode="auto">
          <a:xfrm>
            <a:off x="684213" y="2997200"/>
            <a:ext cx="3959225" cy="368300"/>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P</a:t>
            </a:r>
            <a:r>
              <a:rPr lang="en-US" b="1">
                <a:solidFill>
                  <a:srgbClr val="002060"/>
                </a:solidFill>
                <a:latin typeface="Calibri" pitchFamily="34" charset="0"/>
              </a:rPr>
              <a:t>4</a:t>
            </a:r>
            <a:r>
              <a:rPr lang="sk-SK" b="1">
                <a:solidFill>
                  <a:srgbClr val="C00000"/>
                </a:solidFill>
                <a:latin typeface="Calibri" pitchFamily="34" charset="0"/>
              </a:rPr>
              <a:t>	</a:t>
            </a:r>
          </a:p>
        </p:txBody>
      </p:sp>
      <p:grpSp>
        <p:nvGrpSpPr>
          <p:cNvPr id="11" name="Skupina 10"/>
          <p:cNvGrpSpPr>
            <a:grpSpLocks/>
          </p:cNvGrpSpPr>
          <p:nvPr/>
        </p:nvGrpSpPr>
        <p:grpSpPr bwMode="auto">
          <a:xfrm>
            <a:off x="684213" y="3573463"/>
            <a:ext cx="7783512" cy="2584450"/>
            <a:chOff x="683568" y="3573016"/>
            <a:chExt cx="7784600" cy="2585323"/>
          </a:xfrm>
        </p:grpSpPr>
        <p:sp>
          <p:nvSpPr>
            <p:cNvPr id="9" name="BlokTextu 8"/>
            <p:cNvSpPr txBox="1"/>
            <p:nvPr/>
          </p:nvSpPr>
          <p:spPr>
            <a:xfrm>
              <a:off x="683568" y="3573016"/>
              <a:ext cx="5328395" cy="2585323"/>
            </a:xfrm>
            <a:prstGeom prst="rect">
              <a:avLst/>
            </a:prstGeom>
            <a:noFill/>
          </p:spPr>
          <p:txBody>
            <a:bodyPr>
              <a:spAutoFit/>
            </a:bodyPr>
            <a:lstStyle/>
            <a:p>
              <a:pPr marL="342900" indent="-342900" fontAlgn="auto">
                <a:spcBef>
                  <a:spcPts val="0"/>
                </a:spcBef>
                <a:spcAft>
                  <a:spcPts val="0"/>
                </a:spcAft>
                <a:buFontTx/>
                <a:buAutoNum type="arabicPeriod" startAt="2"/>
                <a:defRPr/>
              </a:pPr>
              <a:r>
                <a:rPr lang="sk-SK" b="1" dirty="0">
                  <a:latin typeface="+mn-lt"/>
                  <a:cs typeface="+mn-cs"/>
                </a:rPr>
                <a:t>Napíšte znenie hesla, pre takto zaznačený postup:</a:t>
              </a:r>
              <a:endParaRPr lang="en-US" b="1" dirty="0">
                <a:latin typeface="+mn-lt"/>
                <a:cs typeface="+mn-cs"/>
              </a:endParaRPr>
            </a:p>
            <a:p>
              <a:pPr marL="342900" indent="-342900" fontAlgn="auto">
                <a:spcBef>
                  <a:spcPts val="0"/>
                </a:spcBef>
                <a:spcAft>
                  <a:spcPts val="0"/>
                </a:spcAft>
                <a:buFontTx/>
                <a:buAutoNum type="arabicPeriod" startAt="2"/>
                <a:defRPr/>
              </a:pPr>
              <a:endParaRPr lang="en-US" b="1" dirty="0">
                <a:latin typeface="+mn-lt"/>
                <a:cs typeface="+mn-cs"/>
              </a:endParaRPr>
            </a:p>
            <a:p>
              <a:pPr marL="342900" indent="-342900" fontAlgn="auto">
                <a:spcBef>
                  <a:spcPts val="0"/>
                </a:spcBef>
                <a:spcAft>
                  <a:spcPts val="0"/>
                </a:spcAft>
                <a:buFontTx/>
                <a:buAutoNum type="arabicPeriod" startAt="2"/>
                <a:defRPr/>
              </a:pPr>
              <a:endParaRPr lang="en-US" b="1" dirty="0">
                <a:latin typeface="+mn-lt"/>
                <a:cs typeface="+mn-cs"/>
              </a:endParaRPr>
            </a:p>
            <a:p>
              <a:pPr marL="342900" indent="-342900" fontAlgn="auto">
                <a:spcBef>
                  <a:spcPts val="0"/>
                </a:spcBef>
                <a:spcAft>
                  <a:spcPts val="0"/>
                </a:spcAft>
                <a:buFontTx/>
                <a:buAutoNum type="arabicPeriod" startAt="2"/>
                <a:defRPr/>
              </a:pPr>
              <a:endParaRPr lang="en-US" b="1" dirty="0">
                <a:latin typeface="+mn-lt"/>
                <a:cs typeface="+mn-cs"/>
              </a:endParaRPr>
            </a:p>
            <a:p>
              <a:pPr marL="342900" indent="-342900" fontAlgn="auto">
                <a:spcBef>
                  <a:spcPts val="0"/>
                </a:spcBef>
                <a:spcAft>
                  <a:spcPts val="0"/>
                </a:spcAft>
                <a:buFontTx/>
                <a:buAutoNum type="arabicPeriod" startAt="2"/>
                <a:defRPr/>
              </a:pPr>
              <a:endParaRPr lang="en-US" b="1" dirty="0">
                <a:latin typeface="+mn-lt"/>
                <a:cs typeface="+mn-cs"/>
              </a:endParaRPr>
            </a:p>
            <a:p>
              <a:pPr marL="342900" indent="-342900" fontAlgn="auto">
                <a:spcBef>
                  <a:spcPts val="0"/>
                </a:spcBef>
                <a:spcAft>
                  <a:spcPts val="0"/>
                </a:spcAft>
                <a:buFontTx/>
                <a:buAutoNum type="arabicPeriod" startAt="2"/>
                <a:defRPr/>
              </a:pPr>
              <a:endParaRPr lang="en-US" b="1" dirty="0">
                <a:latin typeface="+mn-lt"/>
                <a:cs typeface="+mn-cs"/>
              </a:endParaRPr>
            </a:p>
            <a:p>
              <a:pPr marL="342900" indent="-342900" fontAlgn="auto">
                <a:spcBef>
                  <a:spcPts val="0"/>
                </a:spcBef>
                <a:spcAft>
                  <a:spcPts val="0"/>
                </a:spcAft>
                <a:buFontTx/>
                <a:buAutoNum type="arabicPeriod" startAt="2"/>
                <a:defRPr/>
              </a:pPr>
              <a:endParaRPr lang="en-US" b="1" dirty="0">
                <a:latin typeface="+mn-lt"/>
                <a:cs typeface="+mn-cs"/>
              </a:endParaRPr>
            </a:p>
            <a:p>
              <a:pPr marL="342900" indent="-342900" fontAlgn="auto">
                <a:spcBef>
                  <a:spcPts val="0"/>
                </a:spcBef>
                <a:spcAft>
                  <a:spcPts val="0"/>
                </a:spcAft>
                <a:defRPr/>
              </a:pPr>
              <a:r>
                <a:rPr lang="sk-SK" dirty="0">
                  <a:latin typeface="+mn-lt"/>
                  <a:cs typeface="+mn-cs"/>
                </a:rPr>
                <a:t>[</a:t>
              </a:r>
              <a:r>
                <a:rPr lang="sk-SK" dirty="0" err="1">
                  <a:latin typeface="+mn-lt"/>
                  <a:cs typeface="+mn-cs"/>
                </a:rPr>
                <a:t>zazazazazazazazazaza</a:t>
              </a:r>
              <a:r>
                <a:rPr lang="sk-SK" dirty="0">
                  <a:latin typeface="+mn-lt"/>
                  <a:cs typeface="+mn-cs"/>
                </a:rPr>
                <a:t>]</a:t>
              </a:r>
              <a:r>
                <a:rPr lang="sk-SK" b="1" dirty="0">
                  <a:latin typeface="+mn-lt"/>
                  <a:cs typeface="+mn-cs"/>
                </a:rPr>
                <a:t>  </a:t>
              </a:r>
              <a:endParaRPr lang="sk-SK" dirty="0">
                <a:latin typeface="+mn-lt"/>
                <a:cs typeface="+mn-cs"/>
              </a:endParaRPr>
            </a:p>
            <a:p>
              <a:pPr fontAlgn="auto">
                <a:spcBef>
                  <a:spcPts val="0"/>
                </a:spcBef>
                <a:spcAft>
                  <a:spcPts val="0"/>
                </a:spcAft>
                <a:defRPr/>
              </a:pPr>
              <a:endParaRPr lang="sk-SK" dirty="0">
                <a:latin typeface="+mn-lt"/>
                <a:cs typeface="+mn-cs"/>
              </a:endParaRPr>
            </a:p>
          </p:txBody>
        </p:sp>
        <p:pic>
          <p:nvPicPr>
            <p:cNvPr id="56330" name="Picture 2"/>
            <p:cNvPicPr>
              <a:picLocks noChangeAspect="1" noChangeArrowheads="1"/>
            </p:cNvPicPr>
            <p:nvPr/>
          </p:nvPicPr>
          <p:blipFill>
            <a:blip r:embed="rId4"/>
            <a:srcRect/>
            <a:stretch>
              <a:fillRect/>
            </a:stretch>
          </p:blipFill>
          <p:spPr bwMode="auto">
            <a:xfrm>
              <a:off x="755576" y="4149080"/>
              <a:ext cx="7712592" cy="1296144"/>
            </a:xfrm>
            <a:prstGeom prst="rect">
              <a:avLst/>
            </a:prstGeom>
            <a:noFill/>
            <a:ln w="9525">
              <a:noFill/>
              <a:miter lim="800000"/>
              <a:headEnd/>
              <a:tailEnd/>
            </a:ln>
          </p:spPr>
        </p:pic>
      </p:grpSp>
      <p:sp>
        <p:nvSpPr>
          <p:cNvPr id="12" name="BlokTextu 11"/>
          <p:cNvSpPr txBox="1">
            <a:spLocks noChangeArrowheads="1"/>
          </p:cNvSpPr>
          <p:nvPr/>
        </p:nvSpPr>
        <p:spPr bwMode="auto">
          <a:xfrm>
            <a:off x="827088" y="6092825"/>
            <a:ext cx="3960812" cy="369888"/>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P</a:t>
            </a:r>
            <a:r>
              <a:rPr lang="en-US" b="1">
                <a:solidFill>
                  <a:srgbClr val="002060"/>
                </a:solidFill>
                <a:latin typeface="Calibri" pitchFamily="34" charset="0"/>
              </a:rPr>
              <a:t>4</a:t>
            </a:r>
            <a:r>
              <a:rPr lang="sk-SK" b="1">
                <a:solidFill>
                  <a:srgbClr val="C00000"/>
                </a:solidFill>
                <a:latin typeface="Calibri" pitchFamily="34" charset="0"/>
              </a:rPr>
              <a:t>	</a:t>
            </a:r>
          </a:p>
        </p:txBody>
      </p:sp>
      <p:sp>
        <p:nvSpPr>
          <p:cNvPr id="2" name="Zástupný symbol čísla snímky 1"/>
          <p:cNvSpPr>
            <a:spLocks noGrp="1"/>
          </p:cNvSpPr>
          <p:nvPr>
            <p:ph type="sldNum" sz="quarter" idx="12"/>
          </p:nvPr>
        </p:nvSpPr>
        <p:spPr/>
        <p:txBody>
          <a:bodyPr/>
          <a:lstStyle/>
          <a:p>
            <a:pPr>
              <a:defRPr/>
            </a:pPr>
            <a:fld id="{76DD29D6-EA32-4D17-98F0-A18A6FA59DDE}" type="slidenum">
              <a:rPr lang="sk-SK"/>
              <a:pPr>
                <a:defRPr/>
              </a:pPr>
              <a:t>39</a:t>
            </a:fld>
            <a:endParaRPr lang="sk-SK"/>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anim calcmode="lin" valueType="num">
                                      <p:cBhvr additive="base">
                                        <p:cTn id="19"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12"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lokTextu 2"/>
          <p:cNvSpPr txBox="1"/>
          <p:nvPr/>
        </p:nvSpPr>
        <p:spPr>
          <a:xfrm>
            <a:off x="611188" y="333375"/>
            <a:ext cx="3455987" cy="460375"/>
          </a:xfrm>
          <a:prstGeom prst="rect">
            <a:avLst/>
          </a:prstGeom>
          <a:noFill/>
        </p:spPr>
        <p:txBody>
          <a:bodyPr>
            <a:spAutoFit/>
          </a:bodyPr>
          <a:lstStyle/>
          <a:p>
            <a:pPr fontAlgn="auto">
              <a:spcBef>
                <a:spcPts val="0"/>
              </a:spcBef>
              <a:spcAft>
                <a:spcPts val="0"/>
              </a:spcAft>
              <a:defRPr/>
            </a:pPr>
            <a:r>
              <a:rPr lang="sk-SK" sz="2400" b="1" dirty="0">
                <a:solidFill>
                  <a:schemeClr val="accent1">
                    <a:lumMod val="50000"/>
                  </a:schemeClr>
                </a:solidFill>
                <a:latin typeface="Kristen ITC" panose="03050502040202030202" pitchFamily="66" charset="0"/>
                <a:cs typeface="+mn-cs"/>
              </a:rPr>
              <a:t>Kto je to ten </a:t>
            </a:r>
            <a:r>
              <a:rPr lang="sk-SK" sz="2400" b="1" dirty="0" err="1">
                <a:solidFill>
                  <a:schemeClr val="accent1">
                    <a:lumMod val="50000"/>
                  </a:schemeClr>
                </a:solidFill>
                <a:latin typeface="Kristen ITC" panose="03050502040202030202" pitchFamily="66" charset="0"/>
                <a:cs typeface="+mn-cs"/>
              </a:rPr>
              <a:t>Bloom</a:t>
            </a:r>
            <a:r>
              <a:rPr lang="sk-SK" sz="2400" b="1" dirty="0">
                <a:solidFill>
                  <a:schemeClr val="accent1">
                    <a:lumMod val="50000"/>
                  </a:schemeClr>
                </a:solidFill>
                <a:latin typeface="Kristen ITC" panose="03050502040202030202" pitchFamily="66" charset="0"/>
                <a:cs typeface="+mn-cs"/>
              </a:rPr>
              <a:t>?</a:t>
            </a:r>
            <a:endParaRPr lang="sk-SK" sz="2400" b="1" dirty="0">
              <a:solidFill>
                <a:schemeClr val="accent1">
                  <a:lumMod val="50000"/>
                </a:schemeClr>
              </a:solidFill>
              <a:latin typeface="Kristen ITC" panose="03050502040202030202" pitchFamily="66" charset="0"/>
              <a:cs typeface="+mn-cs"/>
            </a:endParaRPr>
          </a:p>
        </p:txBody>
      </p:sp>
      <p:pic>
        <p:nvPicPr>
          <p:cNvPr id="1026" name="Picture 2" descr="http://projects.coe.uga.edu/epltt/images/2/28/Bloom.png"/>
          <p:cNvPicPr>
            <a:picLocks noChangeAspect="1" noChangeArrowheads="1"/>
          </p:cNvPicPr>
          <p:nvPr/>
        </p:nvPicPr>
        <p:blipFill>
          <a:blip r:embed="rId2"/>
          <a:srcRect/>
          <a:stretch>
            <a:fillRect/>
          </a:stretch>
        </p:blipFill>
        <p:spPr bwMode="auto">
          <a:xfrm>
            <a:off x="611188" y="1412875"/>
            <a:ext cx="2857500" cy="3384550"/>
          </a:xfrm>
          <a:prstGeom prst="rect">
            <a:avLst/>
          </a:prstGeom>
          <a:noFill/>
          <a:ln w="9525">
            <a:noFill/>
            <a:miter lim="800000"/>
            <a:headEnd/>
            <a:tailEnd/>
          </a:ln>
        </p:spPr>
      </p:pic>
      <p:grpSp>
        <p:nvGrpSpPr>
          <p:cNvPr id="8" name="Skupina 7"/>
          <p:cNvGrpSpPr>
            <a:grpSpLocks/>
          </p:cNvGrpSpPr>
          <p:nvPr/>
        </p:nvGrpSpPr>
        <p:grpSpPr bwMode="auto">
          <a:xfrm>
            <a:off x="323850" y="131763"/>
            <a:ext cx="4608513" cy="863600"/>
            <a:chOff x="755576" y="188640"/>
            <a:chExt cx="4608512" cy="864096"/>
          </a:xfrm>
        </p:grpSpPr>
        <p:cxnSp>
          <p:nvCxnSpPr>
            <p:cNvPr id="5" name="Rovná spojnica 4"/>
            <p:cNvCxnSpPr/>
            <p:nvPr/>
          </p:nvCxnSpPr>
          <p:spPr>
            <a:xfrm>
              <a:off x="755576" y="188640"/>
              <a:ext cx="4464049" cy="864096"/>
            </a:xfrm>
            <a:prstGeom prst="line">
              <a:avLst/>
            </a:prstGeom>
            <a:ln w="22225">
              <a:solidFill>
                <a:srgbClr val="0ED489"/>
              </a:solidFill>
            </a:ln>
          </p:spPr>
          <p:style>
            <a:lnRef idx="1">
              <a:schemeClr val="accent1"/>
            </a:lnRef>
            <a:fillRef idx="0">
              <a:schemeClr val="accent1"/>
            </a:fillRef>
            <a:effectRef idx="0">
              <a:schemeClr val="accent1"/>
            </a:effectRef>
            <a:fontRef idx="minor">
              <a:schemeClr val="tx1"/>
            </a:fontRef>
          </p:style>
        </p:cxnSp>
        <p:cxnSp>
          <p:nvCxnSpPr>
            <p:cNvPr id="7" name="Rovná spojnica 6"/>
            <p:cNvCxnSpPr/>
            <p:nvPr/>
          </p:nvCxnSpPr>
          <p:spPr>
            <a:xfrm flipV="1">
              <a:off x="755576" y="260118"/>
              <a:ext cx="4608512" cy="792618"/>
            </a:xfrm>
            <a:prstGeom prst="line">
              <a:avLst/>
            </a:prstGeom>
            <a:ln w="22225">
              <a:solidFill>
                <a:srgbClr val="0ED489"/>
              </a:solidFill>
            </a:ln>
          </p:spPr>
          <p:style>
            <a:lnRef idx="1">
              <a:schemeClr val="accent1"/>
            </a:lnRef>
            <a:fillRef idx="0">
              <a:schemeClr val="accent1"/>
            </a:fillRef>
            <a:effectRef idx="0">
              <a:schemeClr val="accent1"/>
            </a:effectRef>
            <a:fontRef idx="minor">
              <a:schemeClr val="tx1"/>
            </a:fontRef>
          </p:style>
        </p:cxnSp>
      </p:grpSp>
      <p:sp>
        <p:nvSpPr>
          <p:cNvPr id="10" name="BlokTextu 9"/>
          <p:cNvSpPr txBox="1"/>
          <p:nvPr/>
        </p:nvSpPr>
        <p:spPr>
          <a:xfrm>
            <a:off x="611188" y="257175"/>
            <a:ext cx="3529012" cy="461963"/>
          </a:xfrm>
          <a:prstGeom prst="rect">
            <a:avLst/>
          </a:prstGeom>
          <a:noFill/>
        </p:spPr>
        <p:txBody>
          <a:bodyPr>
            <a:spAutoFit/>
          </a:bodyPr>
          <a:lstStyle/>
          <a:p>
            <a:pPr fontAlgn="auto">
              <a:spcBef>
                <a:spcPts val="0"/>
              </a:spcBef>
              <a:spcAft>
                <a:spcPts val="0"/>
              </a:spcAft>
              <a:defRPr/>
            </a:pPr>
            <a:r>
              <a:rPr lang="sk-SK" sz="2400" b="1" dirty="0">
                <a:solidFill>
                  <a:schemeClr val="accent1">
                    <a:lumMod val="50000"/>
                  </a:schemeClr>
                </a:solidFill>
                <a:latin typeface="Kristen ITC" panose="03050502040202030202" pitchFamily="66" charset="0"/>
                <a:cs typeface="+mn-cs"/>
              </a:rPr>
              <a:t>Kto </a:t>
            </a:r>
            <a:r>
              <a:rPr lang="sk-SK" sz="2400" b="1" dirty="0">
                <a:solidFill>
                  <a:srgbClr val="0ED489"/>
                </a:solidFill>
                <a:latin typeface="Kristen ITC" panose="03050502040202030202" pitchFamily="66" charset="0"/>
                <a:cs typeface="+mn-cs"/>
              </a:rPr>
              <a:t>bol</a:t>
            </a:r>
            <a:r>
              <a:rPr lang="sk-SK" sz="2400" b="1" dirty="0">
                <a:solidFill>
                  <a:schemeClr val="accent1">
                    <a:lumMod val="50000"/>
                  </a:schemeClr>
                </a:solidFill>
                <a:latin typeface="Kristen ITC" panose="03050502040202030202" pitchFamily="66" charset="0"/>
                <a:cs typeface="+mn-cs"/>
              </a:rPr>
              <a:t> ten </a:t>
            </a:r>
            <a:r>
              <a:rPr lang="sk-SK" sz="2400" b="1" dirty="0" err="1">
                <a:solidFill>
                  <a:schemeClr val="accent1">
                    <a:lumMod val="50000"/>
                  </a:schemeClr>
                </a:solidFill>
                <a:latin typeface="Kristen ITC" panose="03050502040202030202" pitchFamily="66" charset="0"/>
                <a:cs typeface="+mn-cs"/>
              </a:rPr>
              <a:t>Bloom</a:t>
            </a:r>
            <a:r>
              <a:rPr lang="sk-SK" sz="2400" b="1" dirty="0">
                <a:solidFill>
                  <a:schemeClr val="accent1">
                    <a:lumMod val="50000"/>
                  </a:schemeClr>
                </a:solidFill>
                <a:latin typeface="Kristen ITC" panose="03050502040202030202" pitchFamily="66" charset="0"/>
                <a:cs typeface="+mn-cs"/>
              </a:rPr>
              <a:t>?</a:t>
            </a:r>
            <a:endParaRPr lang="sk-SK" sz="2400" b="1" dirty="0">
              <a:solidFill>
                <a:schemeClr val="accent1">
                  <a:lumMod val="50000"/>
                </a:schemeClr>
              </a:solidFill>
              <a:latin typeface="Kristen ITC" panose="03050502040202030202" pitchFamily="66" charset="0"/>
              <a:cs typeface="+mn-cs"/>
            </a:endParaRPr>
          </a:p>
        </p:txBody>
      </p:sp>
      <p:sp>
        <p:nvSpPr>
          <p:cNvPr id="9" name="BlokTextu 8"/>
          <p:cNvSpPr txBox="1">
            <a:spLocks noChangeArrowheads="1"/>
          </p:cNvSpPr>
          <p:nvPr/>
        </p:nvSpPr>
        <p:spPr bwMode="auto">
          <a:xfrm>
            <a:off x="3924300" y="2492375"/>
            <a:ext cx="4824413" cy="1477963"/>
          </a:xfrm>
          <a:prstGeom prst="rect">
            <a:avLst/>
          </a:prstGeom>
          <a:noFill/>
          <a:ln w="9525">
            <a:noFill/>
            <a:miter lim="800000"/>
            <a:headEnd/>
            <a:tailEnd/>
          </a:ln>
        </p:spPr>
        <p:txBody>
          <a:bodyPr>
            <a:spAutoFit/>
          </a:bodyPr>
          <a:lstStyle/>
          <a:p>
            <a:pPr marL="285750" indent="-285750">
              <a:buFontTx/>
              <a:buChar char="-"/>
            </a:pPr>
            <a:r>
              <a:rPr lang="sk-SK">
                <a:latin typeface="Calibri" pitchFamily="34" charset="0"/>
              </a:rPr>
              <a:t>Benjamin Samuel Bloom (1913 - 1999)</a:t>
            </a:r>
          </a:p>
          <a:p>
            <a:pPr marL="285750" indent="-285750">
              <a:buFontTx/>
              <a:buChar char="-"/>
            </a:pPr>
            <a:r>
              <a:rPr lang="sk-SK">
                <a:latin typeface="Calibri" pitchFamily="34" charset="0"/>
              </a:rPr>
              <a:t>americký psychológ a pedagóg</a:t>
            </a:r>
          </a:p>
          <a:p>
            <a:pPr marL="285750" indent="-285750">
              <a:buFontTx/>
              <a:buChar char="-"/>
            </a:pPr>
            <a:r>
              <a:rPr lang="sk-SK">
                <a:latin typeface="Calibri" pitchFamily="34" charset="0"/>
              </a:rPr>
              <a:t>165 cm</a:t>
            </a:r>
          </a:p>
          <a:p>
            <a:pPr marL="285750" indent="-285750">
              <a:buFontTx/>
              <a:buChar char="-"/>
            </a:pPr>
            <a:r>
              <a:rPr lang="sk-SK" i="1">
                <a:latin typeface="Calibri" pitchFamily="34" charset="0"/>
              </a:rPr>
              <a:t>Taxonomy of educational objectives </a:t>
            </a:r>
            <a:r>
              <a:rPr lang="sk-SK">
                <a:latin typeface="Calibri" pitchFamily="34" charset="0"/>
              </a:rPr>
              <a:t>(1956)</a:t>
            </a:r>
          </a:p>
          <a:p>
            <a:pPr marL="285750" indent="-285750">
              <a:buFontTx/>
              <a:buChar char="-"/>
            </a:pPr>
            <a:endParaRPr lang="sk-SK">
              <a:latin typeface="Calibri" pitchFamily="34" charset="0"/>
            </a:endParaRPr>
          </a:p>
        </p:txBody>
      </p:sp>
      <p:sp>
        <p:nvSpPr>
          <p:cNvPr id="2" name="Zástupný symbol čísla snímky 1"/>
          <p:cNvSpPr>
            <a:spLocks noGrp="1"/>
          </p:cNvSpPr>
          <p:nvPr>
            <p:ph type="sldNum" sz="quarter" idx="12"/>
          </p:nvPr>
        </p:nvSpPr>
        <p:spPr/>
        <p:txBody>
          <a:bodyPr/>
          <a:lstStyle/>
          <a:p>
            <a:pPr>
              <a:defRPr/>
            </a:pPr>
            <a:fld id="{6FAC008B-7C4C-45FF-92A5-686CBCBD10A9}" type="slidenum">
              <a:rPr lang="sk-SK"/>
              <a:pPr>
                <a:defRPr/>
              </a:pPr>
              <a:t>4</a:t>
            </a:fld>
            <a:endParaRPr lang="sk-SK"/>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grpId="0" nodeType="clickEffect">
                                  <p:stCondLst>
                                    <p:cond delay="0"/>
                                  </p:stCondLst>
                                  <p:childTnLst>
                                    <p:animEffect transition="out" filter="fade">
                                      <p:cBhvr>
                                        <p:cTn id="10" dur="500"/>
                                        <p:tgtEl>
                                          <p:spTgt spid="3"/>
                                        </p:tgtEl>
                                      </p:cBhvr>
                                    </p:animEffect>
                                    <p:set>
                                      <p:cBhvr>
                                        <p:cTn id="11" dur="1" fill="hold">
                                          <p:stCondLst>
                                            <p:cond delay="499"/>
                                          </p:stCondLst>
                                        </p:cTn>
                                        <p:tgtEl>
                                          <p:spTgt spid="3"/>
                                        </p:tgtEl>
                                        <p:attrNameLst>
                                          <p:attrName>style.visibility</p:attrName>
                                        </p:attrNameLst>
                                      </p:cBhvr>
                                      <p:to>
                                        <p:strVal val="hidden"/>
                                      </p:to>
                                    </p:set>
                                  </p:childTnLst>
                                </p:cTn>
                              </p:par>
                              <p:par>
                                <p:cTn id="12" presetID="10" presetClass="exit" presetSubtype="0" fill="hold" nodeType="withEffect">
                                  <p:stCondLst>
                                    <p:cond delay="0"/>
                                  </p:stCondLst>
                                  <p:childTnLst>
                                    <p:animEffect transition="out" filter="fade">
                                      <p:cBhvr>
                                        <p:cTn id="13" dur="500"/>
                                        <p:tgtEl>
                                          <p:spTgt spid="8"/>
                                        </p:tgtEl>
                                      </p:cBhvr>
                                    </p:animEffect>
                                    <p:set>
                                      <p:cBhvr>
                                        <p:cTn id="14" dur="1" fill="hold">
                                          <p:stCondLst>
                                            <p:cond delay="499"/>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026"/>
                                        </p:tgtEl>
                                        <p:attrNameLst>
                                          <p:attrName>style.visibility</p:attrName>
                                        </p:attrNameLst>
                                      </p:cBhvr>
                                      <p:to>
                                        <p:strVal val="visible"/>
                                      </p:to>
                                    </p:set>
                                    <p:anim calcmode="lin" valueType="num">
                                      <p:cBhvr>
                                        <p:cTn id="25" dur="1000" fill="hold"/>
                                        <p:tgtEl>
                                          <p:spTgt spid="1026"/>
                                        </p:tgtEl>
                                        <p:attrNameLst>
                                          <p:attrName>ppt_w</p:attrName>
                                        </p:attrNameLst>
                                      </p:cBhvr>
                                      <p:tavLst>
                                        <p:tav tm="0">
                                          <p:val>
                                            <p:fltVal val="0"/>
                                          </p:val>
                                        </p:tav>
                                        <p:tav tm="100000">
                                          <p:val>
                                            <p:strVal val="#ppt_w"/>
                                          </p:val>
                                        </p:tav>
                                      </p:tavLst>
                                    </p:anim>
                                    <p:anim calcmode="lin" valueType="num">
                                      <p:cBhvr>
                                        <p:cTn id="26" dur="1000" fill="hold"/>
                                        <p:tgtEl>
                                          <p:spTgt spid="1026"/>
                                        </p:tgtEl>
                                        <p:attrNameLst>
                                          <p:attrName>ppt_h</p:attrName>
                                        </p:attrNameLst>
                                      </p:cBhvr>
                                      <p:tavLst>
                                        <p:tav tm="0">
                                          <p:val>
                                            <p:fltVal val="0"/>
                                          </p:val>
                                        </p:tav>
                                        <p:tav tm="100000">
                                          <p:val>
                                            <p:strVal val="#ppt_h"/>
                                          </p:val>
                                        </p:tav>
                                      </p:tavLst>
                                    </p:anim>
                                    <p:animEffect transition="in" filter="fade">
                                      <p:cBhvr>
                                        <p:cTn id="27" dur="1000"/>
                                        <p:tgtEl>
                                          <p:spTgt spid="1026"/>
                                        </p:tgtEl>
                                      </p:cBhvr>
                                    </p:animEffect>
                                  </p:childTnLst>
                                </p:cTn>
                              </p:par>
                            </p:childTnLst>
                          </p:cTn>
                        </p:par>
                        <p:par>
                          <p:cTn id="28" fill="hold">
                            <p:stCondLst>
                              <p:cond delay="1000"/>
                            </p:stCondLst>
                            <p:childTnLst>
                              <p:par>
                                <p:cTn id="29" presetID="22" presetClass="entr" presetSubtype="1" fill="hold" grpId="0" nodeType="afterEffect">
                                  <p:stCondLst>
                                    <p:cond delay="1000"/>
                                  </p:stCondLst>
                                  <p:childTnLst>
                                    <p:set>
                                      <p:cBhvr>
                                        <p:cTn id="30" dur="1" fill="hold">
                                          <p:stCondLst>
                                            <p:cond delay="0"/>
                                          </p:stCondLst>
                                        </p:cTn>
                                        <p:tgtEl>
                                          <p:spTgt spid="9">
                                            <p:txEl>
                                              <p:pRg st="0" end="0"/>
                                            </p:txEl>
                                          </p:spTgt>
                                        </p:tgtEl>
                                        <p:attrNameLst>
                                          <p:attrName>style.visibility</p:attrName>
                                        </p:attrNameLst>
                                      </p:cBhvr>
                                      <p:to>
                                        <p:strVal val="visible"/>
                                      </p:to>
                                    </p:set>
                                    <p:animEffect transition="in" filter="wipe(up)">
                                      <p:cBhvr>
                                        <p:cTn id="31" dur="1000"/>
                                        <p:tgtEl>
                                          <p:spTgt spid="9">
                                            <p:txEl>
                                              <p:pRg st="0" end="0"/>
                                            </p:txEl>
                                          </p:spTgt>
                                        </p:tgtEl>
                                      </p:cBhvr>
                                    </p:animEffect>
                                  </p:childTnLst>
                                </p:cTn>
                              </p:par>
                            </p:childTnLst>
                          </p:cTn>
                        </p:par>
                        <p:par>
                          <p:cTn id="32" fill="hold">
                            <p:stCondLst>
                              <p:cond delay="3000"/>
                            </p:stCondLst>
                            <p:childTnLst>
                              <p:par>
                                <p:cTn id="33" presetID="22" presetClass="entr" presetSubtype="1" fill="hold" grpId="0" nodeType="afterEffect">
                                  <p:stCondLst>
                                    <p:cond delay="1000"/>
                                  </p:stCondLst>
                                  <p:childTnLst>
                                    <p:set>
                                      <p:cBhvr>
                                        <p:cTn id="34" dur="1" fill="hold">
                                          <p:stCondLst>
                                            <p:cond delay="0"/>
                                          </p:stCondLst>
                                        </p:cTn>
                                        <p:tgtEl>
                                          <p:spTgt spid="9">
                                            <p:txEl>
                                              <p:pRg st="1" end="1"/>
                                            </p:txEl>
                                          </p:spTgt>
                                        </p:tgtEl>
                                        <p:attrNameLst>
                                          <p:attrName>style.visibility</p:attrName>
                                        </p:attrNameLst>
                                      </p:cBhvr>
                                      <p:to>
                                        <p:strVal val="visible"/>
                                      </p:to>
                                    </p:set>
                                    <p:animEffect transition="in" filter="wipe(up)">
                                      <p:cBhvr>
                                        <p:cTn id="35" dur="1000"/>
                                        <p:tgtEl>
                                          <p:spTgt spid="9">
                                            <p:txEl>
                                              <p:pRg st="1" end="1"/>
                                            </p:txEl>
                                          </p:spTgt>
                                        </p:tgtEl>
                                      </p:cBhvr>
                                    </p:animEffect>
                                  </p:childTnLst>
                                </p:cTn>
                              </p:par>
                            </p:childTnLst>
                          </p:cTn>
                        </p:par>
                        <p:par>
                          <p:cTn id="36" fill="hold">
                            <p:stCondLst>
                              <p:cond delay="5000"/>
                            </p:stCondLst>
                            <p:childTnLst>
                              <p:par>
                                <p:cTn id="37" presetID="22" presetClass="entr" presetSubtype="1" fill="hold" grpId="0" nodeType="afterEffect">
                                  <p:stCondLst>
                                    <p:cond delay="1000"/>
                                  </p:stCondLst>
                                  <p:childTnLst>
                                    <p:set>
                                      <p:cBhvr>
                                        <p:cTn id="38" dur="1" fill="hold">
                                          <p:stCondLst>
                                            <p:cond delay="0"/>
                                          </p:stCondLst>
                                        </p:cTn>
                                        <p:tgtEl>
                                          <p:spTgt spid="9">
                                            <p:txEl>
                                              <p:pRg st="2" end="2"/>
                                            </p:txEl>
                                          </p:spTgt>
                                        </p:tgtEl>
                                        <p:attrNameLst>
                                          <p:attrName>style.visibility</p:attrName>
                                        </p:attrNameLst>
                                      </p:cBhvr>
                                      <p:to>
                                        <p:strVal val="visible"/>
                                      </p:to>
                                    </p:set>
                                    <p:animEffect transition="in" filter="wipe(up)">
                                      <p:cBhvr>
                                        <p:cTn id="39" dur="1000"/>
                                        <p:tgtEl>
                                          <p:spTgt spid="9">
                                            <p:txEl>
                                              <p:pRg st="2" end="2"/>
                                            </p:txEl>
                                          </p:spTgt>
                                        </p:tgtEl>
                                      </p:cBhvr>
                                    </p:animEffect>
                                  </p:childTnLst>
                                </p:cTn>
                              </p:par>
                            </p:childTnLst>
                          </p:cTn>
                        </p:par>
                        <p:par>
                          <p:cTn id="40" fill="hold">
                            <p:stCondLst>
                              <p:cond delay="7000"/>
                            </p:stCondLst>
                            <p:childTnLst>
                              <p:par>
                                <p:cTn id="41" presetID="22" presetClass="entr" presetSubtype="1" fill="hold" grpId="0" nodeType="afterEffect">
                                  <p:stCondLst>
                                    <p:cond delay="2000"/>
                                  </p:stCondLst>
                                  <p:childTnLst>
                                    <p:set>
                                      <p:cBhvr>
                                        <p:cTn id="42" dur="1" fill="hold">
                                          <p:stCondLst>
                                            <p:cond delay="0"/>
                                          </p:stCondLst>
                                        </p:cTn>
                                        <p:tgtEl>
                                          <p:spTgt spid="9">
                                            <p:txEl>
                                              <p:pRg st="3" end="3"/>
                                            </p:txEl>
                                          </p:spTgt>
                                        </p:tgtEl>
                                        <p:attrNameLst>
                                          <p:attrName>style.visibility</p:attrName>
                                        </p:attrNameLst>
                                      </p:cBhvr>
                                      <p:to>
                                        <p:strVal val="visible"/>
                                      </p:to>
                                    </p:set>
                                    <p:animEffect transition="in" filter="wipe(up)">
                                      <p:cBhvr>
                                        <p:cTn id="43" dur="10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9" grpId="0" build="p" advAuto="100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chemeClr val="accent1">
                    <a:lumMod val="50000"/>
                  </a:schemeClr>
                </a:solidFill>
              </a:rPr>
              <a:t>Blooma</a:t>
            </a:r>
            <a:r>
              <a:rPr lang="en-US" sz="2800" b="1" dirty="0" smtClean="0">
                <a:solidFill>
                  <a:schemeClr val="accent1">
                    <a:lumMod val="50000"/>
                  </a:schemeClr>
                </a:solidFill>
              </a:rPr>
              <a:t> </a:t>
            </a:r>
            <a:r>
              <a:rPr lang="sk-SK" sz="2800" b="1" dirty="0" smtClean="0">
                <a:solidFill>
                  <a:schemeClr val="accent1">
                    <a:lumMod val="50000"/>
                  </a:schemeClr>
                </a:solidFill>
              </a:rPr>
              <a:t>2</a:t>
            </a:r>
            <a:endParaRPr lang="sk-SK" sz="2800" b="1" dirty="0">
              <a:solidFill>
                <a:srgbClr val="C00000"/>
              </a:solidFill>
            </a:endParaRPr>
          </a:p>
        </p:txBody>
      </p:sp>
      <p:sp>
        <p:nvSpPr>
          <p:cNvPr id="57346" name="BlokTextu 5"/>
          <p:cNvSpPr txBox="1">
            <a:spLocks noChangeArrowheads="1"/>
          </p:cNvSpPr>
          <p:nvPr/>
        </p:nvSpPr>
        <p:spPr bwMode="auto">
          <a:xfrm>
            <a:off x="611188" y="1052513"/>
            <a:ext cx="5761037" cy="369887"/>
          </a:xfrm>
          <a:prstGeom prst="rect">
            <a:avLst/>
          </a:prstGeom>
          <a:noFill/>
          <a:ln w="9525">
            <a:noFill/>
            <a:miter lim="800000"/>
            <a:headEnd/>
            <a:tailEnd/>
          </a:ln>
        </p:spPr>
        <p:txBody>
          <a:bodyPr>
            <a:spAutoFit/>
          </a:bodyPr>
          <a:lstStyle/>
          <a:p>
            <a:r>
              <a:rPr lang="sk-SK" b="1">
                <a:latin typeface="Calibri" pitchFamily="34" charset="0"/>
              </a:rPr>
              <a:t>3. Ktorý z postupov </a:t>
            </a:r>
            <a:r>
              <a:rPr lang="sk-SK" b="1" u="sng">
                <a:latin typeface="Calibri" pitchFamily="34" charset="0"/>
              </a:rPr>
              <a:t>nevyjadruje</a:t>
            </a:r>
            <a:r>
              <a:rPr lang="sk-SK" b="1">
                <a:latin typeface="Calibri" pitchFamily="34" charset="0"/>
              </a:rPr>
              <a:t> to isté heslo ako tento:</a:t>
            </a:r>
            <a:r>
              <a:rPr lang="sk-SK">
                <a:latin typeface="Calibri" pitchFamily="34" charset="0"/>
              </a:rPr>
              <a:t> </a:t>
            </a:r>
          </a:p>
        </p:txBody>
      </p:sp>
      <p:pic>
        <p:nvPicPr>
          <p:cNvPr id="57347" name="Obrázok 13"/>
          <p:cNvPicPr>
            <a:picLocks noChangeAspect="1" noChangeArrowheads="1"/>
          </p:cNvPicPr>
          <p:nvPr/>
        </p:nvPicPr>
        <p:blipFill>
          <a:blip r:embed="rId2"/>
          <a:srcRect/>
          <a:stretch>
            <a:fillRect/>
          </a:stretch>
        </p:blipFill>
        <p:spPr bwMode="auto">
          <a:xfrm>
            <a:off x="6156325" y="1412875"/>
            <a:ext cx="2627313" cy="2573338"/>
          </a:xfrm>
          <a:prstGeom prst="rect">
            <a:avLst/>
          </a:prstGeom>
          <a:noFill/>
          <a:ln w="9525">
            <a:noFill/>
            <a:miter lim="800000"/>
            <a:headEnd/>
            <a:tailEnd/>
          </a:ln>
        </p:spPr>
      </p:pic>
      <p:sp>
        <p:nvSpPr>
          <p:cNvPr id="12" name="BlokTextu 11"/>
          <p:cNvSpPr txBox="1">
            <a:spLocks noChangeArrowheads="1"/>
          </p:cNvSpPr>
          <p:nvPr/>
        </p:nvSpPr>
        <p:spPr bwMode="auto">
          <a:xfrm>
            <a:off x="1979613" y="5373688"/>
            <a:ext cx="3960812" cy="368300"/>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P</a:t>
            </a:r>
            <a:r>
              <a:rPr lang="en-US" b="1">
                <a:solidFill>
                  <a:srgbClr val="002060"/>
                </a:solidFill>
                <a:latin typeface="Calibri" pitchFamily="34" charset="0"/>
              </a:rPr>
              <a:t>5</a:t>
            </a:r>
            <a:r>
              <a:rPr lang="sk-SK" b="1">
                <a:solidFill>
                  <a:srgbClr val="C00000"/>
                </a:solidFill>
                <a:latin typeface="Calibri" pitchFamily="34" charset="0"/>
              </a:rPr>
              <a:t>	</a:t>
            </a:r>
          </a:p>
        </p:txBody>
      </p:sp>
      <p:pic>
        <p:nvPicPr>
          <p:cNvPr id="57349" name="Picture 2"/>
          <p:cNvPicPr>
            <a:picLocks noChangeAspect="1" noChangeArrowheads="1"/>
          </p:cNvPicPr>
          <p:nvPr/>
        </p:nvPicPr>
        <p:blipFill>
          <a:blip r:embed="rId3"/>
          <a:srcRect/>
          <a:stretch>
            <a:fillRect/>
          </a:stretch>
        </p:blipFill>
        <p:spPr bwMode="auto">
          <a:xfrm>
            <a:off x="900113" y="1484313"/>
            <a:ext cx="3589337" cy="649287"/>
          </a:xfrm>
          <a:prstGeom prst="rect">
            <a:avLst/>
          </a:prstGeom>
          <a:noFill/>
          <a:ln w="9525">
            <a:noFill/>
            <a:miter lim="800000"/>
            <a:headEnd/>
            <a:tailEnd/>
          </a:ln>
        </p:spPr>
      </p:pic>
      <p:pic>
        <p:nvPicPr>
          <p:cNvPr id="57350" name="Picture 3"/>
          <p:cNvPicPr>
            <a:picLocks noChangeAspect="1" noChangeArrowheads="1"/>
          </p:cNvPicPr>
          <p:nvPr/>
        </p:nvPicPr>
        <p:blipFill>
          <a:blip r:embed="rId4"/>
          <a:srcRect/>
          <a:stretch>
            <a:fillRect/>
          </a:stretch>
        </p:blipFill>
        <p:spPr bwMode="auto">
          <a:xfrm>
            <a:off x="900113" y="2420938"/>
            <a:ext cx="4000500" cy="2952750"/>
          </a:xfrm>
          <a:prstGeom prst="rect">
            <a:avLst/>
          </a:prstGeom>
          <a:noFill/>
          <a:ln w="9525">
            <a:noFill/>
            <a:miter lim="800000"/>
            <a:headEnd/>
            <a:tailEnd/>
          </a:ln>
        </p:spPr>
      </p:pic>
      <p:sp>
        <p:nvSpPr>
          <p:cNvPr id="2" name="Zástupný symbol čísla snímky 1"/>
          <p:cNvSpPr>
            <a:spLocks noGrp="1"/>
          </p:cNvSpPr>
          <p:nvPr>
            <p:ph type="sldNum" sz="quarter" idx="12"/>
          </p:nvPr>
        </p:nvSpPr>
        <p:spPr/>
        <p:txBody>
          <a:bodyPr/>
          <a:lstStyle/>
          <a:p>
            <a:pPr>
              <a:defRPr/>
            </a:pPr>
            <a:fld id="{19C65A9A-022B-4380-A0D9-BDDD93B6476C}" type="slidenum">
              <a:rPr lang="sk-SK"/>
              <a:pPr>
                <a:defRPr/>
              </a:pPr>
              <a:t>40</a:t>
            </a:fld>
            <a:endParaRPr lang="sk-SK"/>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additive="base">
                                        <p:cTn id="7"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allAtOnce"/>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chemeClr val="accent1">
                    <a:lumMod val="50000"/>
                  </a:schemeClr>
                </a:solidFill>
              </a:rPr>
              <a:t>Blooma</a:t>
            </a:r>
            <a:r>
              <a:rPr lang="en-US" sz="2800" b="1" dirty="0" smtClean="0">
                <a:solidFill>
                  <a:schemeClr val="accent1">
                    <a:lumMod val="50000"/>
                  </a:schemeClr>
                </a:solidFill>
              </a:rPr>
              <a:t> 3</a:t>
            </a:r>
            <a:endParaRPr lang="sk-SK" sz="2800" b="1" dirty="0">
              <a:solidFill>
                <a:srgbClr val="C00000"/>
              </a:solidFill>
            </a:endParaRPr>
          </a:p>
        </p:txBody>
      </p:sp>
      <p:sp>
        <p:nvSpPr>
          <p:cNvPr id="58370" name="BlokTextu 5"/>
          <p:cNvSpPr txBox="1">
            <a:spLocks noChangeArrowheads="1"/>
          </p:cNvSpPr>
          <p:nvPr/>
        </p:nvSpPr>
        <p:spPr bwMode="auto">
          <a:xfrm>
            <a:off x="611188" y="1052513"/>
            <a:ext cx="7416800" cy="3694112"/>
          </a:xfrm>
          <a:prstGeom prst="rect">
            <a:avLst/>
          </a:prstGeom>
          <a:noFill/>
          <a:ln w="9525">
            <a:noFill/>
            <a:miter lim="800000"/>
            <a:headEnd/>
            <a:tailEnd/>
          </a:ln>
        </p:spPr>
        <p:txBody>
          <a:bodyPr>
            <a:spAutoFit/>
          </a:bodyPr>
          <a:lstStyle/>
          <a:p>
            <a:r>
              <a:rPr lang="sk-SK">
                <a:latin typeface="Calibri" pitchFamily="34" charset="0"/>
              </a:rPr>
              <a:t>V tabuľkovom kalkulátore sme si zaznamenali informácie o zbere papiera. </a:t>
            </a:r>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a:p>
            <a:r>
              <a:rPr lang="en-US" b="1">
                <a:latin typeface="Calibri" pitchFamily="34" charset="0"/>
              </a:rPr>
              <a:t>1. </a:t>
            </a:r>
            <a:r>
              <a:rPr lang="sk-SK" b="1">
                <a:latin typeface="Calibri" pitchFamily="34" charset="0"/>
              </a:rPr>
              <a:t>Napíšte hodnotu bunky D4, keď do nej zadáme vzorec  =SUM(B4:C4)</a:t>
            </a:r>
            <a:r>
              <a:rPr lang="en-US" b="1">
                <a:latin typeface="Calibri" pitchFamily="34" charset="0"/>
              </a:rPr>
              <a:t>.</a:t>
            </a:r>
            <a:r>
              <a:rPr lang="sk-SK">
                <a:latin typeface="Calibri" pitchFamily="34" charset="0"/>
              </a:rPr>
              <a:t> </a:t>
            </a:r>
          </a:p>
        </p:txBody>
      </p:sp>
      <p:sp>
        <p:nvSpPr>
          <p:cNvPr id="12" name="BlokTextu 11"/>
          <p:cNvSpPr txBox="1">
            <a:spLocks noChangeArrowheads="1"/>
          </p:cNvSpPr>
          <p:nvPr/>
        </p:nvSpPr>
        <p:spPr bwMode="auto">
          <a:xfrm>
            <a:off x="827088" y="5157788"/>
            <a:ext cx="3960812" cy="368300"/>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P</a:t>
            </a:r>
            <a:r>
              <a:rPr lang="en-US" b="1">
                <a:solidFill>
                  <a:srgbClr val="002060"/>
                </a:solidFill>
                <a:latin typeface="Calibri" pitchFamily="34" charset="0"/>
              </a:rPr>
              <a:t>3</a:t>
            </a:r>
            <a:r>
              <a:rPr lang="sk-SK" b="1">
                <a:solidFill>
                  <a:srgbClr val="C00000"/>
                </a:solidFill>
                <a:latin typeface="Calibri" pitchFamily="34" charset="0"/>
              </a:rPr>
              <a:t>	</a:t>
            </a:r>
          </a:p>
        </p:txBody>
      </p:sp>
      <p:pic>
        <p:nvPicPr>
          <p:cNvPr id="58372" name="Obrázok 8"/>
          <p:cNvPicPr>
            <a:picLocks noChangeAspect="1" noChangeArrowheads="1"/>
          </p:cNvPicPr>
          <p:nvPr/>
        </p:nvPicPr>
        <p:blipFill>
          <a:blip r:embed="rId2"/>
          <a:srcRect/>
          <a:stretch>
            <a:fillRect/>
          </a:stretch>
        </p:blipFill>
        <p:spPr bwMode="auto">
          <a:xfrm>
            <a:off x="1042988" y="1484313"/>
            <a:ext cx="3384550" cy="2665412"/>
          </a:xfrm>
          <a:prstGeom prst="rect">
            <a:avLst/>
          </a:prstGeom>
          <a:noFill/>
          <a:ln w="9525">
            <a:noFill/>
            <a:miter lim="800000"/>
            <a:headEnd/>
            <a:tailEnd/>
          </a:ln>
        </p:spPr>
      </p:pic>
      <p:sp>
        <p:nvSpPr>
          <p:cNvPr id="2" name="Zástupný symbol čísla snímky 1"/>
          <p:cNvSpPr>
            <a:spLocks noGrp="1"/>
          </p:cNvSpPr>
          <p:nvPr>
            <p:ph type="sldNum" sz="quarter" idx="12"/>
          </p:nvPr>
        </p:nvSpPr>
        <p:spPr/>
        <p:txBody>
          <a:bodyPr/>
          <a:lstStyle/>
          <a:p>
            <a:pPr>
              <a:defRPr/>
            </a:pPr>
            <a:fld id="{464D59C7-435D-4035-8E29-FCAC68D1B4FC}" type="slidenum">
              <a:rPr lang="sk-SK"/>
              <a:pPr>
                <a:defRPr/>
              </a:pPr>
              <a:t>41</a:t>
            </a:fld>
            <a:endParaRPr lang="sk-SK"/>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additive="base">
                                        <p:cTn id="7"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allAtOnce"/>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chemeClr val="accent1">
                    <a:lumMod val="50000"/>
                  </a:schemeClr>
                </a:solidFill>
              </a:rPr>
              <a:t>Blooma</a:t>
            </a:r>
            <a:r>
              <a:rPr lang="en-US" sz="2800" b="1" dirty="0" smtClean="0">
                <a:solidFill>
                  <a:schemeClr val="accent1">
                    <a:lumMod val="50000"/>
                  </a:schemeClr>
                </a:solidFill>
              </a:rPr>
              <a:t> 3</a:t>
            </a:r>
            <a:endParaRPr lang="sk-SK" sz="2800" b="1" dirty="0">
              <a:solidFill>
                <a:srgbClr val="C00000"/>
              </a:solidFill>
            </a:endParaRPr>
          </a:p>
        </p:txBody>
      </p:sp>
      <p:sp>
        <p:nvSpPr>
          <p:cNvPr id="59394" name="BlokTextu 5"/>
          <p:cNvSpPr txBox="1">
            <a:spLocks noChangeArrowheads="1"/>
          </p:cNvSpPr>
          <p:nvPr/>
        </p:nvSpPr>
        <p:spPr bwMode="auto">
          <a:xfrm>
            <a:off x="611188" y="1052513"/>
            <a:ext cx="7416800" cy="3694112"/>
          </a:xfrm>
          <a:prstGeom prst="rect">
            <a:avLst/>
          </a:prstGeom>
          <a:noFill/>
          <a:ln w="9525">
            <a:noFill/>
            <a:miter lim="800000"/>
            <a:headEnd/>
            <a:tailEnd/>
          </a:ln>
        </p:spPr>
        <p:txBody>
          <a:bodyPr>
            <a:spAutoFit/>
          </a:bodyPr>
          <a:lstStyle/>
          <a:p>
            <a:r>
              <a:rPr lang="sk-SK">
                <a:latin typeface="Calibri" pitchFamily="34" charset="0"/>
              </a:rPr>
              <a:t>V tabuľkovom kalkulátore sme si zaznamenali informácie o zbere papiera. </a:t>
            </a:r>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a:p>
            <a:r>
              <a:rPr lang="sk-SK" b="1">
                <a:latin typeface="Calibri" pitchFamily="34" charset="0"/>
              </a:rPr>
              <a:t>Napíšte hodnotu bunky D4, keď do nej zadáme vzorec  =SUM(B4:C4)</a:t>
            </a:r>
            <a:r>
              <a:rPr lang="en-US" b="1">
                <a:latin typeface="Calibri" pitchFamily="34" charset="0"/>
              </a:rPr>
              <a:t>.</a:t>
            </a:r>
            <a:r>
              <a:rPr lang="sk-SK">
                <a:latin typeface="Calibri" pitchFamily="34" charset="0"/>
              </a:rPr>
              <a:t> </a:t>
            </a:r>
          </a:p>
        </p:txBody>
      </p:sp>
      <p:sp>
        <p:nvSpPr>
          <p:cNvPr id="12" name="BlokTextu 11"/>
          <p:cNvSpPr txBox="1">
            <a:spLocks noChangeArrowheads="1"/>
          </p:cNvSpPr>
          <p:nvPr/>
        </p:nvSpPr>
        <p:spPr bwMode="auto">
          <a:xfrm>
            <a:off x="611188" y="4724400"/>
            <a:ext cx="3960812" cy="369888"/>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P</a:t>
            </a:r>
            <a:r>
              <a:rPr lang="en-US" b="1">
                <a:solidFill>
                  <a:srgbClr val="002060"/>
                </a:solidFill>
                <a:latin typeface="Calibri" pitchFamily="34" charset="0"/>
              </a:rPr>
              <a:t>3</a:t>
            </a:r>
            <a:r>
              <a:rPr lang="sk-SK" b="1">
                <a:solidFill>
                  <a:srgbClr val="C00000"/>
                </a:solidFill>
                <a:latin typeface="Calibri" pitchFamily="34" charset="0"/>
              </a:rPr>
              <a:t>	</a:t>
            </a:r>
          </a:p>
        </p:txBody>
      </p:sp>
      <p:pic>
        <p:nvPicPr>
          <p:cNvPr id="59396" name="Obrázok 8"/>
          <p:cNvPicPr>
            <a:picLocks noChangeAspect="1" noChangeArrowheads="1"/>
          </p:cNvPicPr>
          <p:nvPr/>
        </p:nvPicPr>
        <p:blipFill>
          <a:blip r:embed="rId2"/>
          <a:srcRect/>
          <a:stretch>
            <a:fillRect/>
          </a:stretch>
        </p:blipFill>
        <p:spPr bwMode="auto">
          <a:xfrm>
            <a:off x="1042988" y="1484313"/>
            <a:ext cx="3384550" cy="2665412"/>
          </a:xfrm>
          <a:prstGeom prst="rect">
            <a:avLst/>
          </a:prstGeom>
          <a:noFill/>
          <a:ln w="9525">
            <a:noFill/>
            <a:miter lim="800000"/>
            <a:headEnd/>
            <a:tailEnd/>
          </a:ln>
        </p:spPr>
      </p:pic>
      <p:sp>
        <p:nvSpPr>
          <p:cNvPr id="7" name="BlokTextu 6"/>
          <p:cNvSpPr txBox="1">
            <a:spLocks noChangeArrowheads="1"/>
          </p:cNvSpPr>
          <p:nvPr/>
        </p:nvSpPr>
        <p:spPr bwMode="auto">
          <a:xfrm>
            <a:off x="3132138" y="4868863"/>
            <a:ext cx="5543550" cy="646112"/>
          </a:xfrm>
          <a:prstGeom prst="rect">
            <a:avLst/>
          </a:prstGeom>
          <a:noFill/>
          <a:ln w="25400">
            <a:solidFill>
              <a:srgbClr val="0ED489"/>
            </a:solidFill>
            <a:miter lim="800000"/>
            <a:headEnd/>
            <a:tailEnd/>
          </a:ln>
        </p:spPr>
        <p:txBody>
          <a:bodyPr>
            <a:spAutoFit/>
          </a:bodyPr>
          <a:lstStyle/>
          <a:p>
            <a:r>
              <a:rPr lang="sk-SK" b="1">
                <a:solidFill>
                  <a:srgbClr val="0ED489"/>
                </a:solidFill>
                <a:latin typeface="Calibri" pitchFamily="34" charset="0"/>
              </a:rPr>
              <a:t>Úloha: </a:t>
            </a:r>
            <a:r>
              <a:rPr lang="sk-SK" b="1">
                <a:solidFill>
                  <a:srgbClr val="C00000"/>
                </a:solidFill>
                <a:latin typeface="Calibri" pitchFamily="34" charset="0"/>
              </a:rPr>
              <a:t>	</a:t>
            </a:r>
            <a:r>
              <a:rPr lang="sk-SK" b="1">
                <a:solidFill>
                  <a:srgbClr val="002060"/>
                </a:solidFill>
                <a:latin typeface="Calibri" pitchFamily="34" charset="0"/>
              </a:rPr>
              <a:t>Preformulujte úlohu tak, aby sa kognitívna úroveň zmenila postupne na K</a:t>
            </a:r>
            <a:r>
              <a:rPr lang="en-US" b="1">
                <a:solidFill>
                  <a:srgbClr val="002060"/>
                </a:solidFill>
                <a:latin typeface="Calibri" pitchFamily="34" charset="0"/>
              </a:rPr>
              <a:t>2, K4, P2, P4.</a:t>
            </a:r>
            <a:r>
              <a:rPr lang="sk-SK" b="1">
                <a:solidFill>
                  <a:srgbClr val="002060"/>
                </a:solidFill>
                <a:latin typeface="Calibri" pitchFamily="34" charset="0"/>
              </a:rPr>
              <a:t> </a:t>
            </a:r>
          </a:p>
        </p:txBody>
      </p:sp>
      <p:sp>
        <p:nvSpPr>
          <p:cNvPr id="2" name="Zástupný symbol čísla snímky 1"/>
          <p:cNvSpPr>
            <a:spLocks noGrp="1"/>
          </p:cNvSpPr>
          <p:nvPr>
            <p:ph type="sldNum" sz="quarter" idx="12"/>
          </p:nvPr>
        </p:nvSpPr>
        <p:spPr/>
        <p:txBody>
          <a:bodyPr/>
          <a:lstStyle/>
          <a:p>
            <a:pPr>
              <a:defRPr/>
            </a:pPr>
            <a:fld id="{7490B9CD-94E2-48B7-BE32-CEB01C5F244E}" type="slidenum">
              <a:rPr lang="sk-SK"/>
              <a:pPr>
                <a:defRPr/>
              </a:pPr>
              <a:t>42</a:t>
            </a:fld>
            <a:endParaRPr lang="sk-SK"/>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additive="base">
                                        <p:cTn id="7"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bg/>
                                          </p:spTgt>
                                        </p:tgtEl>
                                        <p:attrNameLst>
                                          <p:attrName>style.visibility</p:attrName>
                                        </p:attrNameLst>
                                      </p:cBhvr>
                                      <p:to>
                                        <p:strVal val="visible"/>
                                      </p:to>
                                    </p:set>
                                    <p:anim calcmode="lin" valueType="num">
                                      <p:cBhvr additive="base">
                                        <p:cTn id="13"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7">
                                            <p:bg/>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 calcmode="lin" valueType="num">
                                      <p:cBhvr additive="base">
                                        <p:cTn id="1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allAtOnce"/>
      <p:bldP spid="7" grpId="0" build="allAtOnce"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chemeClr val="accent1">
                    <a:lumMod val="50000"/>
                  </a:schemeClr>
                </a:solidFill>
              </a:rPr>
              <a:t>Blooma</a:t>
            </a:r>
            <a:r>
              <a:rPr lang="en-US" sz="2800" b="1" dirty="0" smtClean="0">
                <a:solidFill>
                  <a:schemeClr val="accent1">
                    <a:lumMod val="50000"/>
                  </a:schemeClr>
                </a:solidFill>
              </a:rPr>
              <a:t> 3</a:t>
            </a:r>
            <a:endParaRPr lang="sk-SK" sz="2800" b="1" dirty="0">
              <a:solidFill>
                <a:srgbClr val="C00000"/>
              </a:solidFill>
            </a:endParaRPr>
          </a:p>
        </p:txBody>
      </p:sp>
      <p:sp>
        <p:nvSpPr>
          <p:cNvPr id="60418" name="BlokTextu 5"/>
          <p:cNvSpPr txBox="1">
            <a:spLocks noChangeArrowheads="1"/>
          </p:cNvSpPr>
          <p:nvPr/>
        </p:nvSpPr>
        <p:spPr bwMode="auto">
          <a:xfrm>
            <a:off x="611188" y="1052513"/>
            <a:ext cx="7416800" cy="2832100"/>
          </a:xfrm>
          <a:prstGeom prst="rect">
            <a:avLst/>
          </a:prstGeom>
          <a:noFill/>
          <a:ln w="9525">
            <a:noFill/>
            <a:miter lim="800000"/>
            <a:headEnd/>
            <a:tailEnd/>
          </a:ln>
        </p:spPr>
        <p:txBody>
          <a:bodyPr>
            <a:spAutoFit/>
          </a:bodyPr>
          <a:lstStyle/>
          <a:p>
            <a:r>
              <a:rPr lang="sk-SK" b="1">
                <a:latin typeface="Calibri" pitchFamily="34" charset="0"/>
              </a:rPr>
              <a:t>Možné riešenie:</a:t>
            </a:r>
          </a:p>
          <a:p>
            <a:endParaRPr lang="sk-SK" b="1">
              <a:latin typeface="Calibri" pitchFamily="34" charset="0"/>
            </a:endParaRPr>
          </a:p>
          <a:p>
            <a:r>
              <a:rPr lang="sk-SK" b="1">
                <a:latin typeface="Calibri" pitchFamily="34" charset="0"/>
              </a:rPr>
              <a:t>V ktorej bunke je zapísané množstvo papiera, ktoré vyzbierala Katka v II. polroku?</a:t>
            </a:r>
          </a:p>
          <a:p>
            <a:endParaRPr lang="sk-SK" sz="1600">
              <a:latin typeface="Calibri" pitchFamily="34" charset="0"/>
            </a:endParaRPr>
          </a:p>
          <a:p>
            <a:pPr lvl="1"/>
            <a:r>
              <a:rPr lang="sk-SK">
                <a:latin typeface="Calibri" pitchFamily="34" charset="0"/>
              </a:rPr>
              <a:t>(A) C8</a:t>
            </a:r>
            <a:endParaRPr lang="sk-SK" sz="2400">
              <a:latin typeface="Calibri" pitchFamily="34" charset="0"/>
            </a:endParaRPr>
          </a:p>
          <a:p>
            <a:pPr lvl="1"/>
            <a:r>
              <a:rPr lang="sk-SK">
                <a:latin typeface="Calibri" pitchFamily="34" charset="0"/>
              </a:rPr>
              <a:t>(B) B5</a:t>
            </a:r>
            <a:endParaRPr lang="sk-SK" sz="2400">
              <a:latin typeface="Calibri" pitchFamily="34" charset="0"/>
            </a:endParaRPr>
          </a:p>
          <a:p>
            <a:pPr lvl="1"/>
            <a:r>
              <a:rPr lang="sk-SK">
                <a:latin typeface="Calibri" pitchFamily="34" charset="0"/>
              </a:rPr>
              <a:t>(C )C5</a:t>
            </a:r>
            <a:endParaRPr lang="sk-SK" sz="2400">
              <a:latin typeface="Calibri" pitchFamily="34" charset="0"/>
            </a:endParaRPr>
          </a:p>
          <a:p>
            <a:r>
              <a:rPr lang="sk-SK">
                <a:latin typeface="Calibri" pitchFamily="34" charset="0"/>
              </a:rPr>
              <a:t>         (D) C15</a:t>
            </a:r>
            <a:endParaRPr lang="sk-SK" b="1">
              <a:latin typeface="Calibri" pitchFamily="34" charset="0"/>
            </a:endParaRPr>
          </a:p>
          <a:p>
            <a:endParaRPr lang="sk-SK" b="1">
              <a:latin typeface="Calibri" pitchFamily="34" charset="0"/>
            </a:endParaRPr>
          </a:p>
        </p:txBody>
      </p:sp>
      <p:sp>
        <p:nvSpPr>
          <p:cNvPr id="12" name="BlokTextu 11"/>
          <p:cNvSpPr txBox="1">
            <a:spLocks noChangeArrowheads="1"/>
          </p:cNvSpPr>
          <p:nvPr/>
        </p:nvSpPr>
        <p:spPr bwMode="auto">
          <a:xfrm>
            <a:off x="684213" y="4868863"/>
            <a:ext cx="3959225" cy="369887"/>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K2</a:t>
            </a:r>
            <a:r>
              <a:rPr lang="sk-SK" b="1">
                <a:solidFill>
                  <a:srgbClr val="C00000"/>
                </a:solidFill>
                <a:latin typeface="Calibri" pitchFamily="34" charset="0"/>
              </a:rPr>
              <a:t>	</a:t>
            </a:r>
          </a:p>
        </p:txBody>
      </p:sp>
      <p:pic>
        <p:nvPicPr>
          <p:cNvPr id="60420" name="Obrázok 7"/>
          <p:cNvPicPr>
            <a:picLocks noChangeAspect="1" noChangeArrowheads="1"/>
          </p:cNvPicPr>
          <p:nvPr/>
        </p:nvPicPr>
        <p:blipFill>
          <a:blip r:embed="rId2"/>
          <a:srcRect/>
          <a:stretch>
            <a:fillRect/>
          </a:stretch>
        </p:blipFill>
        <p:spPr bwMode="auto">
          <a:xfrm>
            <a:off x="4427538" y="2349500"/>
            <a:ext cx="3384550" cy="2663825"/>
          </a:xfrm>
          <a:prstGeom prst="rect">
            <a:avLst/>
          </a:prstGeom>
          <a:noFill/>
          <a:ln w="9525">
            <a:noFill/>
            <a:miter lim="800000"/>
            <a:headEnd/>
            <a:tailEnd/>
          </a:ln>
        </p:spPr>
      </p:pic>
      <p:sp>
        <p:nvSpPr>
          <p:cNvPr id="2" name="Zástupný symbol čísla snímky 1"/>
          <p:cNvSpPr>
            <a:spLocks noGrp="1"/>
          </p:cNvSpPr>
          <p:nvPr>
            <p:ph type="sldNum" sz="quarter" idx="12"/>
          </p:nvPr>
        </p:nvSpPr>
        <p:spPr/>
        <p:txBody>
          <a:bodyPr/>
          <a:lstStyle/>
          <a:p>
            <a:pPr>
              <a:defRPr/>
            </a:pPr>
            <a:fld id="{D5C9ACD4-8A6E-47C1-924F-13E749D300F4}" type="slidenum">
              <a:rPr lang="sk-SK"/>
              <a:pPr>
                <a:defRPr/>
              </a:pPr>
              <a:t>43</a:t>
            </a:fld>
            <a:endParaRPr lang="sk-SK"/>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additive="base">
                                        <p:cTn id="7"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allAtOnce"/>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chemeClr val="accent1">
                    <a:lumMod val="50000"/>
                  </a:schemeClr>
                </a:solidFill>
              </a:rPr>
              <a:t>Blooma</a:t>
            </a:r>
            <a:r>
              <a:rPr lang="en-US" sz="2800" b="1" dirty="0" smtClean="0">
                <a:solidFill>
                  <a:schemeClr val="accent1">
                    <a:lumMod val="50000"/>
                  </a:schemeClr>
                </a:solidFill>
              </a:rPr>
              <a:t> 3</a:t>
            </a:r>
            <a:endParaRPr lang="sk-SK" sz="2800" b="1" dirty="0">
              <a:solidFill>
                <a:srgbClr val="C00000"/>
              </a:solidFill>
            </a:endParaRPr>
          </a:p>
        </p:txBody>
      </p:sp>
      <p:sp>
        <p:nvSpPr>
          <p:cNvPr id="61442" name="BlokTextu 5"/>
          <p:cNvSpPr txBox="1">
            <a:spLocks noChangeArrowheads="1"/>
          </p:cNvSpPr>
          <p:nvPr/>
        </p:nvSpPr>
        <p:spPr bwMode="auto">
          <a:xfrm>
            <a:off x="611188" y="1052513"/>
            <a:ext cx="7416800" cy="2308225"/>
          </a:xfrm>
          <a:prstGeom prst="rect">
            <a:avLst/>
          </a:prstGeom>
          <a:noFill/>
          <a:ln w="9525">
            <a:noFill/>
            <a:miter lim="800000"/>
            <a:headEnd/>
            <a:tailEnd/>
          </a:ln>
        </p:spPr>
        <p:txBody>
          <a:bodyPr>
            <a:spAutoFit/>
          </a:bodyPr>
          <a:lstStyle/>
          <a:p>
            <a:r>
              <a:rPr lang="sk-SK" b="1">
                <a:latin typeface="Calibri" pitchFamily="34" charset="0"/>
              </a:rPr>
              <a:t>Možné riešenie:</a:t>
            </a:r>
          </a:p>
          <a:p>
            <a:endParaRPr lang="sk-SK" b="1">
              <a:latin typeface="Calibri" pitchFamily="34" charset="0"/>
            </a:endParaRPr>
          </a:p>
          <a:p>
            <a:r>
              <a:rPr lang="sk-SK" b="1">
                <a:latin typeface="Calibri" pitchFamily="34" charset="0"/>
              </a:rPr>
              <a:t>Ktorý zo vzorcov vyráta priemer nazbieraného papiera za prvý polrok?</a:t>
            </a:r>
          </a:p>
          <a:p>
            <a:endParaRPr lang="sk-SK">
              <a:latin typeface="Calibri" pitchFamily="34" charset="0"/>
            </a:endParaRPr>
          </a:p>
          <a:p>
            <a:pPr lvl="1"/>
            <a:r>
              <a:rPr lang="sk-SK">
                <a:latin typeface="Calibri" pitchFamily="34" charset="0"/>
              </a:rPr>
              <a:t>(A) =SUM(B3:C8)/12</a:t>
            </a:r>
            <a:endParaRPr lang="sk-SK" sz="2400">
              <a:latin typeface="Calibri" pitchFamily="34" charset="0"/>
            </a:endParaRPr>
          </a:p>
          <a:p>
            <a:pPr lvl="1"/>
            <a:r>
              <a:rPr lang="sk-SK">
                <a:latin typeface="Calibri" pitchFamily="34" charset="0"/>
              </a:rPr>
              <a:t>(B) =SUM(B3:B8)/6</a:t>
            </a:r>
            <a:endParaRPr lang="sk-SK" sz="2400">
              <a:latin typeface="Calibri" pitchFamily="34" charset="0"/>
            </a:endParaRPr>
          </a:p>
          <a:p>
            <a:pPr lvl="1"/>
            <a:r>
              <a:rPr lang="sk-SK">
                <a:latin typeface="Calibri" pitchFamily="34" charset="0"/>
              </a:rPr>
              <a:t>(C) =SUM(B3:C8)/6</a:t>
            </a:r>
            <a:endParaRPr lang="sk-SK" sz="2400">
              <a:latin typeface="Calibri" pitchFamily="34" charset="0"/>
            </a:endParaRPr>
          </a:p>
          <a:p>
            <a:r>
              <a:rPr lang="sk-SK">
                <a:latin typeface="Calibri" pitchFamily="34" charset="0"/>
              </a:rPr>
              <a:t>         (D) =SUM(B3:B8)/12</a:t>
            </a:r>
            <a:endParaRPr lang="sk-SK" b="1">
              <a:latin typeface="Calibri" pitchFamily="34" charset="0"/>
            </a:endParaRPr>
          </a:p>
        </p:txBody>
      </p:sp>
      <p:sp>
        <p:nvSpPr>
          <p:cNvPr id="12" name="BlokTextu 11"/>
          <p:cNvSpPr txBox="1">
            <a:spLocks noChangeArrowheads="1"/>
          </p:cNvSpPr>
          <p:nvPr/>
        </p:nvSpPr>
        <p:spPr bwMode="auto">
          <a:xfrm>
            <a:off x="684213" y="4868863"/>
            <a:ext cx="3959225" cy="369887"/>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K4</a:t>
            </a:r>
            <a:r>
              <a:rPr lang="sk-SK" b="1">
                <a:solidFill>
                  <a:srgbClr val="C00000"/>
                </a:solidFill>
                <a:latin typeface="Calibri" pitchFamily="34" charset="0"/>
              </a:rPr>
              <a:t>	</a:t>
            </a:r>
          </a:p>
        </p:txBody>
      </p:sp>
      <p:pic>
        <p:nvPicPr>
          <p:cNvPr id="61444" name="Obrázok 7"/>
          <p:cNvPicPr>
            <a:picLocks noChangeAspect="1" noChangeArrowheads="1"/>
          </p:cNvPicPr>
          <p:nvPr/>
        </p:nvPicPr>
        <p:blipFill>
          <a:blip r:embed="rId2"/>
          <a:srcRect/>
          <a:stretch>
            <a:fillRect/>
          </a:stretch>
        </p:blipFill>
        <p:spPr bwMode="auto">
          <a:xfrm>
            <a:off x="4427538" y="2349500"/>
            <a:ext cx="3384550" cy="2663825"/>
          </a:xfrm>
          <a:prstGeom prst="rect">
            <a:avLst/>
          </a:prstGeom>
          <a:noFill/>
          <a:ln w="9525">
            <a:noFill/>
            <a:miter lim="800000"/>
            <a:headEnd/>
            <a:tailEnd/>
          </a:ln>
        </p:spPr>
      </p:pic>
      <p:sp>
        <p:nvSpPr>
          <p:cNvPr id="2" name="Zástupný symbol čísla snímky 1"/>
          <p:cNvSpPr>
            <a:spLocks noGrp="1"/>
          </p:cNvSpPr>
          <p:nvPr>
            <p:ph type="sldNum" sz="quarter" idx="12"/>
          </p:nvPr>
        </p:nvSpPr>
        <p:spPr/>
        <p:txBody>
          <a:bodyPr/>
          <a:lstStyle/>
          <a:p>
            <a:pPr>
              <a:defRPr/>
            </a:pPr>
            <a:fld id="{541F5D9C-74F1-4F1C-A0A1-7A68D7AE4C0D}" type="slidenum">
              <a:rPr lang="sk-SK"/>
              <a:pPr>
                <a:defRPr/>
              </a:pPr>
              <a:t>44</a:t>
            </a:fld>
            <a:endParaRPr lang="sk-SK"/>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additive="base">
                                        <p:cTn id="7"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allAtOnce"/>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chemeClr val="accent1">
                    <a:lumMod val="50000"/>
                  </a:schemeClr>
                </a:solidFill>
              </a:rPr>
              <a:t>Blooma</a:t>
            </a:r>
            <a:r>
              <a:rPr lang="en-US" sz="2800" b="1" dirty="0" smtClean="0">
                <a:solidFill>
                  <a:schemeClr val="accent1">
                    <a:lumMod val="50000"/>
                  </a:schemeClr>
                </a:solidFill>
              </a:rPr>
              <a:t> 3</a:t>
            </a:r>
            <a:endParaRPr lang="sk-SK" sz="2800" b="1" dirty="0">
              <a:solidFill>
                <a:srgbClr val="C00000"/>
              </a:solidFill>
            </a:endParaRPr>
          </a:p>
        </p:txBody>
      </p:sp>
      <p:sp>
        <p:nvSpPr>
          <p:cNvPr id="62466" name="BlokTextu 5"/>
          <p:cNvSpPr txBox="1">
            <a:spLocks noChangeArrowheads="1"/>
          </p:cNvSpPr>
          <p:nvPr/>
        </p:nvSpPr>
        <p:spPr bwMode="auto">
          <a:xfrm>
            <a:off x="611188" y="1052513"/>
            <a:ext cx="7416800" cy="2032000"/>
          </a:xfrm>
          <a:prstGeom prst="rect">
            <a:avLst/>
          </a:prstGeom>
          <a:noFill/>
          <a:ln w="9525">
            <a:noFill/>
            <a:miter lim="800000"/>
            <a:headEnd/>
            <a:tailEnd/>
          </a:ln>
        </p:spPr>
        <p:txBody>
          <a:bodyPr>
            <a:spAutoFit/>
          </a:bodyPr>
          <a:lstStyle/>
          <a:p>
            <a:r>
              <a:rPr lang="sk-SK" b="1">
                <a:latin typeface="Calibri" pitchFamily="34" charset="0"/>
              </a:rPr>
              <a:t>Možné riešenie:</a:t>
            </a:r>
          </a:p>
          <a:p>
            <a:endParaRPr lang="sk-SK" b="1">
              <a:latin typeface="Calibri" pitchFamily="34" charset="0"/>
            </a:endParaRPr>
          </a:p>
          <a:p>
            <a:r>
              <a:rPr lang="sk-SK" b="1">
                <a:latin typeface="Calibri" pitchFamily="34" charset="0"/>
              </a:rPr>
              <a:t>Postup zostrojenia stĺpcového diagramu z údajov v tabuľke.</a:t>
            </a:r>
          </a:p>
          <a:p>
            <a:endParaRPr lang="sk-SK" b="1">
              <a:latin typeface="Calibri" pitchFamily="34" charset="0"/>
            </a:endParaRPr>
          </a:p>
          <a:p>
            <a:pPr lvl="1"/>
            <a:r>
              <a:rPr lang="sk-SK">
                <a:latin typeface="Calibri" pitchFamily="34" charset="0"/>
              </a:rPr>
              <a:t>Zoradiť do postupnosti jednotlivé kroky	</a:t>
            </a:r>
            <a:r>
              <a:rPr lang="sk-SK" b="1">
                <a:solidFill>
                  <a:srgbClr val="002060"/>
                </a:solidFill>
                <a:latin typeface="Calibri" pitchFamily="34" charset="0"/>
              </a:rPr>
              <a:t>P2</a:t>
            </a:r>
            <a:endParaRPr lang="sk-SK" sz="1600">
              <a:solidFill>
                <a:srgbClr val="002060"/>
              </a:solidFill>
              <a:latin typeface="Calibri" pitchFamily="34" charset="0"/>
            </a:endParaRPr>
          </a:p>
          <a:p>
            <a:pPr lvl="1"/>
            <a:r>
              <a:rPr lang="sk-SK">
                <a:latin typeface="Calibri" pitchFamily="34" charset="0"/>
              </a:rPr>
              <a:t>Vybrať a zoradiť kroky			</a:t>
            </a:r>
            <a:r>
              <a:rPr lang="sk-SK" b="1">
                <a:solidFill>
                  <a:srgbClr val="002060"/>
                </a:solidFill>
                <a:latin typeface="Calibri" pitchFamily="34" charset="0"/>
              </a:rPr>
              <a:t>P4</a:t>
            </a:r>
            <a:endParaRPr lang="sk-SK" sz="1600">
              <a:solidFill>
                <a:srgbClr val="002060"/>
              </a:solidFill>
              <a:latin typeface="Calibri" pitchFamily="34" charset="0"/>
            </a:endParaRPr>
          </a:p>
          <a:p>
            <a:endParaRPr lang="sk-SK">
              <a:latin typeface="Calibri" pitchFamily="34" charset="0"/>
            </a:endParaRPr>
          </a:p>
        </p:txBody>
      </p:sp>
      <p:pic>
        <p:nvPicPr>
          <p:cNvPr id="62467" name="Obrázok 7"/>
          <p:cNvPicPr>
            <a:picLocks noChangeAspect="1" noChangeArrowheads="1"/>
          </p:cNvPicPr>
          <p:nvPr/>
        </p:nvPicPr>
        <p:blipFill>
          <a:blip r:embed="rId2"/>
          <a:srcRect/>
          <a:stretch>
            <a:fillRect/>
          </a:stretch>
        </p:blipFill>
        <p:spPr bwMode="auto">
          <a:xfrm>
            <a:off x="4572000" y="3213100"/>
            <a:ext cx="3384550" cy="2663825"/>
          </a:xfrm>
          <a:prstGeom prst="rect">
            <a:avLst/>
          </a:prstGeom>
          <a:noFill/>
          <a:ln w="9525">
            <a:noFill/>
            <a:miter lim="800000"/>
            <a:headEnd/>
            <a:tailEnd/>
          </a:ln>
        </p:spPr>
      </p:pic>
      <p:sp>
        <p:nvSpPr>
          <p:cNvPr id="2" name="Zástupný symbol čísla snímky 1"/>
          <p:cNvSpPr>
            <a:spLocks noGrp="1"/>
          </p:cNvSpPr>
          <p:nvPr>
            <p:ph type="sldNum" sz="quarter" idx="12"/>
          </p:nvPr>
        </p:nvSpPr>
        <p:spPr/>
        <p:txBody>
          <a:bodyPr/>
          <a:lstStyle/>
          <a:p>
            <a:pPr>
              <a:defRPr/>
            </a:pPr>
            <a:fld id="{EA6C679D-6748-4E93-BC34-55ADB2FB69B1}" type="slidenum">
              <a:rPr lang="sk-SK"/>
              <a:pPr>
                <a:defRPr/>
              </a:pPr>
              <a:t>45</a:t>
            </a:fld>
            <a:endParaRPr lang="sk-SK"/>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BlokTextu 2"/>
          <p:cNvSpPr txBox="1">
            <a:spLocks noChangeArrowheads="1"/>
          </p:cNvSpPr>
          <p:nvPr/>
        </p:nvSpPr>
        <p:spPr bwMode="auto">
          <a:xfrm>
            <a:off x="1619250" y="1268413"/>
            <a:ext cx="6265863" cy="708025"/>
          </a:xfrm>
          <a:prstGeom prst="rect">
            <a:avLst/>
          </a:prstGeom>
          <a:noFill/>
          <a:ln w="9525">
            <a:noFill/>
            <a:miter lim="800000"/>
            <a:headEnd/>
            <a:tailEnd/>
          </a:ln>
        </p:spPr>
        <p:txBody>
          <a:bodyPr>
            <a:spAutoFit/>
          </a:bodyPr>
          <a:lstStyle/>
          <a:p>
            <a:r>
              <a:rPr lang="sk-SK" sz="4000" b="1">
                <a:solidFill>
                  <a:srgbClr val="0ED489"/>
                </a:solidFill>
                <a:latin typeface="Berlin Sans FB Demi" pitchFamily="34" charset="0"/>
              </a:rPr>
              <a:t>Ďakujeme za pozornosť</a:t>
            </a:r>
          </a:p>
        </p:txBody>
      </p:sp>
      <p:pic>
        <p:nvPicPr>
          <p:cNvPr id="63490" name="Obrázok 3"/>
          <p:cNvPicPr>
            <a:picLocks noChangeAspect="1"/>
          </p:cNvPicPr>
          <p:nvPr/>
        </p:nvPicPr>
        <p:blipFill>
          <a:blip r:embed="rId2"/>
          <a:srcRect/>
          <a:stretch>
            <a:fillRect/>
          </a:stretch>
        </p:blipFill>
        <p:spPr bwMode="auto">
          <a:xfrm>
            <a:off x="3492500" y="2133600"/>
            <a:ext cx="1905000" cy="1905000"/>
          </a:xfrm>
          <a:prstGeom prst="rect">
            <a:avLst/>
          </a:prstGeom>
          <a:noFill/>
          <a:ln w="9525">
            <a:noFill/>
            <a:miter lim="800000"/>
            <a:headEnd/>
            <a:tailEnd/>
          </a:ln>
        </p:spPr>
      </p:pic>
      <p:sp>
        <p:nvSpPr>
          <p:cNvPr id="63491" name="BlokTextu 4"/>
          <p:cNvSpPr txBox="1">
            <a:spLocks noChangeArrowheads="1"/>
          </p:cNvSpPr>
          <p:nvPr/>
        </p:nvSpPr>
        <p:spPr bwMode="auto">
          <a:xfrm>
            <a:off x="250825" y="4292600"/>
            <a:ext cx="8893175" cy="615950"/>
          </a:xfrm>
          <a:prstGeom prst="rect">
            <a:avLst/>
          </a:prstGeom>
          <a:noFill/>
          <a:ln w="9525">
            <a:noFill/>
            <a:miter lim="800000"/>
            <a:headEnd/>
            <a:tailEnd/>
          </a:ln>
        </p:spPr>
        <p:txBody>
          <a:bodyPr>
            <a:spAutoFit/>
          </a:bodyPr>
          <a:lstStyle/>
          <a:p>
            <a:r>
              <a:rPr lang="sk-SK" i="1">
                <a:latin typeface="Calibri" pitchFamily="34" charset="0"/>
              </a:rPr>
              <a:t>autorky: </a:t>
            </a:r>
          </a:p>
          <a:p>
            <a:r>
              <a:rPr lang="sk-SK" sz="1600">
                <a:latin typeface="Calibri" pitchFamily="34" charset="0"/>
              </a:rPr>
              <a:t>I. Kohanová, M. Kóšová , K. Lučeničová, H. Matušková, M. Marušková, A. Škodáčková, S. Švecová </a:t>
            </a:r>
          </a:p>
        </p:txBody>
      </p:sp>
      <p:sp>
        <p:nvSpPr>
          <p:cNvPr id="2" name="Zástupný symbol čísla snímky 1"/>
          <p:cNvSpPr>
            <a:spLocks noGrp="1"/>
          </p:cNvSpPr>
          <p:nvPr>
            <p:ph type="sldNum" sz="quarter" idx="12"/>
          </p:nvPr>
        </p:nvSpPr>
        <p:spPr/>
        <p:txBody>
          <a:bodyPr/>
          <a:lstStyle/>
          <a:p>
            <a:pPr>
              <a:defRPr/>
            </a:pPr>
            <a:fld id="{BCFB82F6-0729-44D3-AC6E-796D9C126D5A}" type="slidenum">
              <a:rPr lang="sk-SK"/>
              <a:pPr>
                <a:defRPr/>
              </a:pPr>
              <a:t>46</a:t>
            </a:fld>
            <a:endParaRPr lang="sk-SK"/>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Oválna bublina 72"/>
          <p:cNvSpPr/>
          <p:nvPr/>
        </p:nvSpPr>
        <p:spPr>
          <a:xfrm>
            <a:off x="2268538" y="560388"/>
            <a:ext cx="5759450" cy="2917825"/>
          </a:xfrm>
          <a:prstGeom prst="wedgeEllipseCallout">
            <a:avLst>
              <a:gd name="adj1" fmla="val -23642"/>
              <a:gd name="adj2" fmla="val 86619"/>
            </a:avLst>
          </a:prstGeom>
          <a:solidFill>
            <a:srgbClr val="0ED489"/>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sk-SK" sz="2400" dirty="0"/>
              <a:t>Kognitívne procesy ešte raz ...</a:t>
            </a:r>
          </a:p>
          <a:p>
            <a:pPr algn="ctr" fontAlgn="auto">
              <a:spcBef>
                <a:spcPts val="0"/>
              </a:spcBef>
              <a:spcAft>
                <a:spcPts val="0"/>
              </a:spcAft>
              <a:defRPr/>
            </a:pPr>
            <a:r>
              <a:rPr lang="sk-SK" sz="2400" dirty="0"/>
              <a:t>(očami technológií Web 2.0)</a:t>
            </a:r>
            <a:endParaRPr lang="sk-SK" sz="2400" dirty="0"/>
          </a:p>
        </p:txBody>
      </p:sp>
      <p:grpSp>
        <p:nvGrpSpPr>
          <p:cNvPr id="75" name="Skupina 74"/>
          <p:cNvGrpSpPr>
            <a:grpSpLocks/>
          </p:cNvGrpSpPr>
          <p:nvPr/>
        </p:nvGrpSpPr>
        <p:grpSpPr bwMode="auto">
          <a:xfrm>
            <a:off x="179388" y="3265488"/>
            <a:ext cx="8788400" cy="3257550"/>
            <a:chOff x="176976" y="3318369"/>
            <a:chExt cx="8788750" cy="3258644"/>
          </a:xfrm>
        </p:grpSpPr>
        <p:pic>
          <p:nvPicPr>
            <p:cNvPr id="19464" name="Picture 7"/>
            <p:cNvPicPr>
              <a:picLocks noChangeAspect="1" noChangeArrowheads="1"/>
            </p:cNvPicPr>
            <p:nvPr/>
          </p:nvPicPr>
          <p:blipFill>
            <a:blip r:embed="rId2"/>
            <a:srcRect/>
            <a:stretch>
              <a:fillRect/>
            </a:stretch>
          </p:blipFill>
          <p:spPr bwMode="auto">
            <a:xfrm>
              <a:off x="176976" y="3318369"/>
              <a:ext cx="3428660" cy="3258644"/>
            </a:xfrm>
            <a:prstGeom prst="rect">
              <a:avLst/>
            </a:prstGeom>
            <a:noFill/>
            <a:ln w="9525">
              <a:noFill/>
              <a:miter lim="800000"/>
              <a:headEnd/>
              <a:tailEnd/>
            </a:ln>
          </p:spPr>
        </p:pic>
        <p:pic>
          <p:nvPicPr>
            <p:cNvPr id="19465" name="Picture 8"/>
            <p:cNvPicPr>
              <a:picLocks noChangeAspect="1" noChangeArrowheads="1"/>
            </p:cNvPicPr>
            <p:nvPr/>
          </p:nvPicPr>
          <p:blipFill>
            <a:blip r:embed="rId3"/>
            <a:srcRect/>
            <a:stretch>
              <a:fillRect/>
            </a:stretch>
          </p:blipFill>
          <p:spPr bwMode="auto">
            <a:xfrm>
              <a:off x="5136676" y="3679331"/>
              <a:ext cx="3829050" cy="2733675"/>
            </a:xfrm>
            <a:prstGeom prst="rect">
              <a:avLst/>
            </a:prstGeom>
            <a:noFill/>
            <a:ln w="9525">
              <a:noFill/>
              <a:miter lim="800000"/>
              <a:headEnd/>
              <a:tailEnd/>
            </a:ln>
          </p:spPr>
        </p:pic>
      </p:grpSp>
      <p:sp>
        <p:nvSpPr>
          <p:cNvPr id="3" name="BlokTextu 2"/>
          <p:cNvSpPr txBox="1">
            <a:spLocks noChangeArrowheads="1"/>
          </p:cNvSpPr>
          <p:nvPr/>
        </p:nvSpPr>
        <p:spPr bwMode="auto">
          <a:xfrm>
            <a:off x="2328863" y="280988"/>
            <a:ext cx="4114800" cy="523875"/>
          </a:xfrm>
          <a:prstGeom prst="rect">
            <a:avLst/>
          </a:prstGeom>
          <a:noFill/>
          <a:ln w="9525">
            <a:noFill/>
            <a:miter lim="800000"/>
            <a:headEnd/>
            <a:tailEnd/>
          </a:ln>
        </p:spPr>
        <p:txBody>
          <a:bodyPr>
            <a:spAutoFit/>
          </a:bodyPr>
          <a:lstStyle/>
          <a:p>
            <a:r>
              <a:rPr lang="sk-SK" sz="2800" b="1">
                <a:solidFill>
                  <a:srgbClr val="0ED489"/>
                </a:solidFill>
                <a:latin typeface="Kristen ITC" pitchFamily="66" charset="0"/>
              </a:rPr>
              <a:t>O P A K O V A N I E</a:t>
            </a:r>
          </a:p>
        </p:txBody>
      </p:sp>
      <p:grpSp>
        <p:nvGrpSpPr>
          <p:cNvPr id="8" name="Skupina 7"/>
          <p:cNvGrpSpPr>
            <a:grpSpLocks/>
          </p:cNvGrpSpPr>
          <p:nvPr/>
        </p:nvGrpSpPr>
        <p:grpSpPr bwMode="auto">
          <a:xfrm>
            <a:off x="325438" y="330200"/>
            <a:ext cx="8810625" cy="6296025"/>
            <a:chOff x="166688" y="280988"/>
            <a:chExt cx="8810625" cy="6296025"/>
          </a:xfrm>
        </p:grpSpPr>
        <p:pic>
          <p:nvPicPr>
            <p:cNvPr id="19462" name="Picture 2"/>
            <p:cNvPicPr>
              <a:picLocks noChangeAspect="1" noChangeArrowheads="1"/>
            </p:cNvPicPr>
            <p:nvPr/>
          </p:nvPicPr>
          <p:blipFill>
            <a:blip r:embed="rId4"/>
            <a:srcRect/>
            <a:stretch>
              <a:fillRect/>
            </a:stretch>
          </p:blipFill>
          <p:spPr bwMode="auto">
            <a:xfrm>
              <a:off x="166688" y="280988"/>
              <a:ext cx="8810625" cy="6296025"/>
            </a:xfrm>
            <a:prstGeom prst="rect">
              <a:avLst/>
            </a:prstGeom>
            <a:noFill/>
            <a:ln w="9525">
              <a:noFill/>
              <a:miter lim="800000"/>
              <a:headEnd/>
              <a:tailEnd/>
            </a:ln>
          </p:spPr>
        </p:pic>
        <p:sp>
          <p:nvSpPr>
            <p:cNvPr id="19463" name="BlokTextu 5"/>
            <p:cNvSpPr txBox="1">
              <a:spLocks noChangeArrowheads="1"/>
            </p:cNvSpPr>
            <p:nvPr/>
          </p:nvSpPr>
          <p:spPr bwMode="auto">
            <a:xfrm>
              <a:off x="7884368" y="6237312"/>
              <a:ext cx="1083894" cy="261610"/>
            </a:xfrm>
            <a:prstGeom prst="rect">
              <a:avLst/>
            </a:prstGeom>
            <a:noFill/>
            <a:ln w="9525">
              <a:noFill/>
              <a:miter lim="800000"/>
              <a:headEnd/>
              <a:tailEnd/>
            </a:ln>
          </p:spPr>
          <p:txBody>
            <a:bodyPr>
              <a:spAutoFit/>
            </a:bodyPr>
            <a:lstStyle/>
            <a:p>
              <a:r>
                <a:rPr lang="sk-SK" sz="1100">
                  <a:latin typeface="Calibri" pitchFamily="34" charset="0"/>
                </a:rPr>
                <a:t>Fisher, 2009</a:t>
              </a:r>
            </a:p>
          </p:txBody>
        </p:sp>
      </p:grpSp>
      <p:sp>
        <p:nvSpPr>
          <p:cNvPr id="2" name="Zástupný symbol čísla snímky 1"/>
          <p:cNvSpPr>
            <a:spLocks noGrp="1"/>
          </p:cNvSpPr>
          <p:nvPr>
            <p:ph type="sldNum" sz="quarter" idx="12"/>
          </p:nvPr>
        </p:nvSpPr>
        <p:spPr/>
        <p:txBody>
          <a:bodyPr/>
          <a:lstStyle/>
          <a:p>
            <a:pPr>
              <a:defRPr/>
            </a:pPr>
            <a:fld id="{B6021C51-09BB-4DEE-B72E-2792FC4D7DE1}" type="slidenum">
              <a:rPr lang="sk-SK"/>
              <a:pPr>
                <a:defRPr/>
              </a:pPr>
              <a:t>5</a:t>
            </a:fld>
            <a:endParaRPr lang="sk-SK"/>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20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 presetClass="entr" presetSubtype="0" fill="hold" grpId="1" nodeType="clickEffect">
                                  <p:stCondLst>
                                    <p:cond delay="0"/>
                                  </p:stCondLst>
                                  <p:childTnLst>
                                    <p:set>
                                      <p:cBhvr>
                                        <p:cTn id="11" dur="1" fill="hold">
                                          <p:stCondLst>
                                            <p:cond delay="0"/>
                                          </p:stCondLst>
                                        </p:cTn>
                                        <p:tgtEl>
                                          <p:spTgt spid="7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75"/>
                                        </p:tgtEl>
                                        <p:attrNameLst>
                                          <p:attrName>style.visibility</p:attrName>
                                        </p:attrNameLst>
                                      </p:cBhvr>
                                      <p:to>
                                        <p:strVal val="visible"/>
                                      </p:to>
                                    </p:set>
                                    <p:anim calcmode="lin" valueType="num">
                                      <p:cBhvr>
                                        <p:cTn id="16" dur="1000" fill="hold"/>
                                        <p:tgtEl>
                                          <p:spTgt spid="75"/>
                                        </p:tgtEl>
                                        <p:attrNameLst>
                                          <p:attrName>ppt_w</p:attrName>
                                        </p:attrNameLst>
                                      </p:cBhvr>
                                      <p:tavLst>
                                        <p:tav tm="0">
                                          <p:val>
                                            <p:fltVal val="0"/>
                                          </p:val>
                                        </p:tav>
                                        <p:tav tm="100000">
                                          <p:val>
                                            <p:strVal val="#ppt_w"/>
                                          </p:val>
                                        </p:tav>
                                      </p:tavLst>
                                    </p:anim>
                                    <p:anim calcmode="lin" valueType="num">
                                      <p:cBhvr>
                                        <p:cTn id="17" dur="1000" fill="hold"/>
                                        <p:tgtEl>
                                          <p:spTgt spid="75"/>
                                        </p:tgtEl>
                                        <p:attrNameLst>
                                          <p:attrName>ppt_h</p:attrName>
                                        </p:attrNameLst>
                                      </p:cBhvr>
                                      <p:tavLst>
                                        <p:tav tm="0">
                                          <p:val>
                                            <p:fltVal val="0"/>
                                          </p:val>
                                        </p:tav>
                                        <p:tav tm="100000">
                                          <p:val>
                                            <p:strVal val="#ppt_h"/>
                                          </p:val>
                                        </p:tav>
                                      </p:tavLst>
                                    </p:anim>
                                    <p:animEffect transition="in" filter="fade">
                                      <p:cBhvr>
                                        <p:cTn id="18" dur="1000"/>
                                        <p:tgtEl>
                                          <p:spTgt spid="75"/>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xit" presetSubtype="0" fill="hold" nodeType="clickEffect">
                                  <p:stCondLst>
                                    <p:cond delay="0"/>
                                  </p:stCondLst>
                                  <p:childTnLst>
                                    <p:anim calcmode="lin" valueType="num">
                                      <p:cBhvr>
                                        <p:cTn id="22" dur="1000"/>
                                        <p:tgtEl>
                                          <p:spTgt spid="75"/>
                                        </p:tgtEl>
                                        <p:attrNameLst>
                                          <p:attrName>ppt_w</p:attrName>
                                        </p:attrNameLst>
                                      </p:cBhvr>
                                      <p:tavLst>
                                        <p:tav tm="0">
                                          <p:val>
                                            <p:strVal val="ppt_w"/>
                                          </p:val>
                                        </p:tav>
                                        <p:tav tm="100000">
                                          <p:val>
                                            <p:fltVal val="0"/>
                                          </p:val>
                                        </p:tav>
                                      </p:tavLst>
                                    </p:anim>
                                    <p:anim calcmode="lin" valueType="num">
                                      <p:cBhvr>
                                        <p:cTn id="23" dur="1000"/>
                                        <p:tgtEl>
                                          <p:spTgt spid="75"/>
                                        </p:tgtEl>
                                        <p:attrNameLst>
                                          <p:attrName>ppt_h</p:attrName>
                                        </p:attrNameLst>
                                      </p:cBhvr>
                                      <p:tavLst>
                                        <p:tav tm="0">
                                          <p:val>
                                            <p:strVal val="ppt_h"/>
                                          </p:val>
                                        </p:tav>
                                        <p:tav tm="100000">
                                          <p:val>
                                            <p:fltVal val="0"/>
                                          </p:val>
                                        </p:tav>
                                      </p:tavLst>
                                    </p:anim>
                                    <p:anim calcmode="lin" valueType="num">
                                      <p:cBhvr>
                                        <p:cTn id="24" dur="1000"/>
                                        <p:tgtEl>
                                          <p:spTgt spid="75"/>
                                        </p:tgtEl>
                                        <p:attrNameLst>
                                          <p:attrName>style.rotation</p:attrName>
                                        </p:attrNameLst>
                                      </p:cBhvr>
                                      <p:tavLst>
                                        <p:tav tm="0">
                                          <p:val>
                                            <p:fltVal val="0"/>
                                          </p:val>
                                        </p:tav>
                                        <p:tav tm="100000">
                                          <p:val>
                                            <p:fltVal val="90"/>
                                          </p:val>
                                        </p:tav>
                                      </p:tavLst>
                                    </p:anim>
                                    <p:animEffect transition="out" filter="fade">
                                      <p:cBhvr>
                                        <p:cTn id="25" dur="1000"/>
                                        <p:tgtEl>
                                          <p:spTgt spid="75"/>
                                        </p:tgtEl>
                                      </p:cBhvr>
                                    </p:animEffect>
                                    <p:set>
                                      <p:cBhvr>
                                        <p:cTn id="26" dur="1" fill="hold">
                                          <p:stCondLst>
                                            <p:cond delay="999"/>
                                          </p:stCondLst>
                                        </p:cTn>
                                        <p:tgtEl>
                                          <p:spTgt spid="75"/>
                                        </p:tgtEl>
                                        <p:attrNameLst>
                                          <p:attrName>style.visibility</p:attrName>
                                        </p:attrNameLst>
                                      </p:cBhvr>
                                      <p:to>
                                        <p:strVal val="hidden"/>
                                      </p:to>
                                    </p:set>
                                  </p:childTnLst>
                                </p:cTn>
                              </p:par>
                              <p:par>
                                <p:cTn id="27" presetID="31" presetClass="exit" presetSubtype="0" fill="hold" grpId="0" nodeType="withEffect">
                                  <p:stCondLst>
                                    <p:cond delay="0"/>
                                  </p:stCondLst>
                                  <p:childTnLst>
                                    <p:anim calcmode="lin" valueType="num">
                                      <p:cBhvr>
                                        <p:cTn id="28" dur="1000"/>
                                        <p:tgtEl>
                                          <p:spTgt spid="73"/>
                                        </p:tgtEl>
                                        <p:attrNameLst>
                                          <p:attrName>ppt_w</p:attrName>
                                        </p:attrNameLst>
                                      </p:cBhvr>
                                      <p:tavLst>
                                        <p:tav tm="0">
                                          <p:val>
                                            <p:strVal val="ppt_w"/>
                                          </p:val>
                                        </p:tav>
                                        <p:tav tm="100000">
                                          <p:val>
                                            <p:fltVal val="0"/>
                                          </p:val>
                                        </p:tav>
                                      </p:tavLst>
                                    </p:anim>
                                    <p:anim calcmode="lin" valueType="num">
                                      <p:cBhvr>
                                        <p:cTn id="29" dur="1000"/>
                                        <p:tgtEl>
                                          <p:spTgt spid="73"/>
                                        </p:tgtEl>
                                        <p:attrNameLst>
                                          <p:attrName>ppt_h</p:attrName>
                                        </p:attrNameLst>
                                      </p:cBhvr>
                                      <p:tavLst>
                                        <p:tav tm="0">
                                          <p:val>
                                            <p:strVal val="ppt_h"/>
                                          </p:val>
                                        </p:tav>
                                        <p:tav tm="100000">
                                          <p:val>
                                            <p:fltVal val="0"/>
                                          </p:val>
                                        </p:tav>
                                      </p:tavLst>
                                    </p:anim>
                                    <p:anim calcmode="lin" valueType="num">
                                      <p:cBhvr>
                                        <p:cTn id="30" dur="1000"/>
                                        <p:tgtEl>
                                          <p:spTgt spid="73"/>
                                        </p:tgtEl>
                                        <p:attrNameLst>
                                          <p:attrName>style.rotation</p:attrName>
                                        </p:attrNameLst>
                                      </p:cBhvr>
                                      <p:tavLst>
                                        <p:tav tm="0">
                                          <p:val>
                                            <p:fltVal val="0"/>
                                          </p:val>
                                        </p:tav>
                                        <p:tav tm="100000">
                                          <p:val>
                                            <p:fltVal val="90"/>
                                          </p:val>
                                        </p:tav>
                                      </p:tavLst>
                                    </p:anim>
                                    <p:animEffect transition="out" filter="fade">
                                      <p:cBhvr>
                                        <p:cTn id="31" dur="1000"/>
                                        <p:tgtEl>
                                          <p:spTgt spid="73"/>
                                        </p:tgtEl>
                                      </p:cBhvr>
                                    </p:animEffect>
                                    <p:set>
                                      <p:cBhvr>
                                        <p:cTn id="32" dur="1" fill="hold">
                                          <p:stCondLst>
                                            <p:cond delay="999"/>
                                          </p:stCondLst>
                                        </p:cTn>
                                        <p:tgtEl>
                                          <p:spTgt spid="7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3" grpId="1" animBg="1"/>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AutoShape 2" descr="data:image/jpeg;base64,/9j/4AAQSkZJRgABAQAAAQABAAD/2wCEAAkGBwgHBgkIBwgKCgkLDRYPDQwMDRsUFRAWIB0iIiAdHx8kKDQsJCYxJx8fLT0tMTU3Ojo6Iys/RD84QzQ5OjcBCgoKDQwNGg8PGjclHyU3Nzc3Nzc3Nzc3Nzc3Nzc3Nzc3Nzc3Nzc3Nzc3Nzc3Nzc3Nzc3Nzc3Nzc3Nzc3Nzc3N//AABEIAIAAzQMBEQACEQEDEQH/xAAcAAEAAQUBAQAAAAAAAAAAAAAABQEDBAYHAgj/xABKEAABAwMBAwQKDQoHAAAAAAABAAIDBAURBgcSMRMhUYEUIkFCYXFykbHBCBUXNjdDVXN0k6GyszI1UmJ1osLR0uIWJSdkgpSk/8QAGgEBAAIDAQAAAAAAAAAAAAAAAAMEAQIFBv/EAD0RAQABAgMDBwkGBQUAAAAAAAABAgMEBRESMVEUITNBcYGhEzI0YZGxwdHwBhUWNVJyIiNTYoIkQkOSsv/aAAwDAQACEQMRAD8A7igICAgICAgICAgICAgICAgICAgICAgICAgICAgICAgICAgICAgICAgICAgICAgICAgICAgICAgICAgICAgICAgICAgICAgICAgICAgICAgICAgICAgICAgICAgICAgICAgICAgICAgICAgICAgICAgICAg8TSshjdJK9rGNBLnOOAB0kpMxHPLMRNU6Q1ar2hWGnc5rJZqjHfQx5afETgKvVircOrRkuLqjWYiO1hP2nWoHDaC4O/4xj+Nacrp4Snj7P4id9VPj8lo7UKHuWut63MHrTldPBv8Ah+713I8fkp7qFJ8l1P1jFjlkcGfw/c/qR4qe6hSfJdR9a1OWRwPw/c/qR4qjahR9211fU9n805ZTwY/D9z+pHiuDafbe+ttePFyf9SzyunhLE/Z+/wDrp8fkvxbSbK8jfhrYvKiB+64rMYujr1RVZFiY3TTPf84hsVnvdBeYnSW+pZKGkbzRzOZnhkHnCnouU1+bLm4jC3sNVs3adEkt1cQEBAQEBAQEEJqrVFr0rSRVd5kljgkk5MPZEX4djPPjhwKC9p2+0Go7XHc7TK6WlkJa1zmFpy04PMfCghabaLpyq1F7QU9TPJceyHU/JtgdjfbkO58YwMHnQbcOCCqAgoeCDnG1m7SRR01sjeWxvaZp8d0cGjxcT1BUsXX/ALXo8gw8TNV6Y590fFAR6E1DJG2RlPDuuGRmYZwVDGGuTGroznOEpnTWfY9f4B1FnBp6f68JyW5wY++cHxn2S16sppaGrmpahobNC4seBz84UM0zTOkujauU3KIrp3Ss5Rul6DTd0uFrfc6WKN1KwOJcZAD2uc83Ut6bVdVO1G5TvZhYtXYs1zO12cUODzKNdVymjBlDVn2C5yWe701bE7AY7Eg/SYT2wPV6lvbqmirWFfF4enEWardXXu7Xeo3BwBHAjIK67wD2gICAgICAgINT2pWY33Q10pI2707I+XhA4lzO2x1gEdaDnOwrUsdv0lqKCpf2tuBrWZ5+1LTkedv7yCM2AWt101bcL/UjeNKw7riPjZc5OfFvedB2Ks11pWhrDRVV+oI52ndc3lQQ09BI5h1oJ6CoiqIWTQSMkie3eZIxwc1w6QRxCCMtGqbFe6l1NabrSVc7YzI6OGQOIbkDPnI86CtNqex1dzda6a60kte0ua6nbIC8EcRjwIOY7UJOV1XNGT2rKaNnMenJ9a5uJ57j2OSxs4SJ4zKZ0nrW53G+W+1zR04gl3mFzWnew1jiO7+qpbV+qa4plRx+VWbViu9TM6x8ZSmvtV1+nq2lio2wFksTnuMrSecHHSpL96q3MaK2V5daxdFVVevNPU57eaS7STz3O4W6ogbPJvukdE5rMnxqnXFc/wAUw9BhruHimLNuuJ0hj+1Vy7D7NNBU9ibm+Z+SO5u9Oeha7FWmunMmnE2dvye1G1u01dF0Uf8ATepP6lV/ErtnoJ73m8z/ADKn/H4Oessd4dQdnNttT2KG5Mu53OnHHHhwqcW69NdHoqsZh4ueT242vruYDA57mtY1znOOGtaCST0AdK0WJnTek5tO3yGnNRLaatsQGd7cyceFo5x5lJNquOeYVacdhaqtim5Gv13Ip3bNcO4RhRzHMtROkvoCwTdkWS3zn42lif52grr0TrTDwGKp2L9dPCZ96QWyAQEBAQEBAQUc1r2lrhkEYIPdQfI+pY6vSWotR2WA8nBO50BaO7CXiRn2ADrKDpun4qjR+wavutNllbXASh4OC0SPbG0g+Bpz4yg1LQuz2i1JoS8Xyoqp46umfI2Brcbg3GNfl3Tnex1IN29jndJ6mz3O2TPc+Klka+IOOQwPByB4MjPnQap7HH37137Lk/FiQZeiPh4r/n6n1oJPaE8nWdzB710YH1TD61zb/SS9rlXNgrff75edAe/S0+XJ+E9Ys9JDOaehXO7/ANQmtsv5wovosnpUuM3wpfZ7o6u2GxbR/eM3wyQekKXEdC5+TxHLva8O+CR2Pkw+hJ6DuI/No/caBlEOz+SZ0bZRGalxjdweAXcx8aWJ0s69pmtO3mERx2fgzNCaiqNRUlW6shhjdDIGgRcC0jK2sXZuROvUhzPB0YSumKJmdY62v7OrRAzU95lLGltE8xQD9HLnegNA61Fh6I259ToZviapw1qnXzuefZHxTVn1VUV2s62yywwtp4uUEbmntu0I4+PnUlF6ZuTSpYjLqLWCpvxM6zp4tD2g0MNv1VUx07Q2OVrZgwDAaXcQOsE9aq36Yi5MO9lV6q7haZq6tY9jq+jjnSlnP+yiH7gV615kdjy2Yel3f3T70wpFQQEBAQEBAQEHzh7IiCOHWdNLG3D5qJrnnpIc4D7EHTNrdNFR7IK6lp2BkMMVLGxo7jRLGAEGu7G/ghv3z1T+CxBg+xp437xQ/wAaCE9jj79679lyfixIMvRHw8V/z9T60EltDBbrS5k986Mj6pi5t+P5kvZ5VP8Ao6O/3y8bP+fWlq8uT8J6WekhnM/Q7nd74TW2c/5jQ/RJPSpcXvhT+z/R1dsNi2ke8Vvl0/pClxHQqGU+nf8AZR3wRu/Zh9Cf8PcxT+bR+5a0R8GlV5FV6XLFnofa3zH8xp/x+DH2N89Fc/nWfdWmE3Skz/z6OyWVs8/PmpvpQ9L1vY86rtQ5p0Fjs+SlTrHTtsvFUz2rkFZFI9kk0VOzJOec5486zN6imqdI5yjLcXdtU/xxsz1ay0bWl5p75fOzaWOWOMwsjxKMHIz/ADVa9VFdWsO5l+Hrw1jydU9cuu6N5tJ2b6FD9wK7a8yOx5XH+lXP3T70ypFQQEBAQEBAQEHzr7I733W/6APvuQdZ2n2you+zm50VGwvndDHI1gGS7ce15A8OGlBx3QWv7bp3Z9erLVRTPrJ3yPg3W9q7fY1uCe5ggoNu9jhbZ4LTdblIxzYamVkcRI5n7mckdZwg55sl1LR6N1LWVt0hqHb1FJTsiiZl7pd9hDcdz8khBM7MKqordsclVWUxpqiZ1Q+SA8YyRw6kGybUYzHrCY45pIInD7R6lQvx/MeuyerXCR2yxdnvv1tPlyfhPWlrpIS5n6Hc7vfCb2z5NzoQOJpH/eUuK6lPIOjr7Ybhqe1zai0jBS258W/KIZGOkcQ0tGDxA6FPcomu3pDk4TEU4XFzXcjdrC3eaSOg2b1lHDMJmQUDo+VHBxAwftSqIi1MRwbYe5NzMaa5jTWphbPo+X2eyQl7YxIalhe7g3JcMla2I1tadqXNKtnHxVpu2Wbs+07Waco6xlc+Fz5pQ5vJOyN0DGVmxam3E6oszxtGLrpmiNNI6+KA2cXWA6ovkBe3NXIZYDn8vde7OOog+dR2Ko25jiu5rYqjDWqv08098Ql7TpOqo9a114mkhdSS77o28XEv5+ceDnUlNmYuTVKrfzCi5gqbMRO1Gmvc0PaPWQVGqat9MQ5sEbYnFvAubku9OOoqtfmNudHaym3VThadrfM6+12LT0BpbFbac/FUkTOfwNAV2iNKYh5bE17d+urjM+9ILdAICAgICAgICCHu+mLHeqhtRdrTSVkzWbjZJow4hvR9pQSzQGjAHMOYINartn+k66tdWVNho3TudvOcGbocekgEA+tBsNNTQ0lPHT0sMcMEbQ1kUTA1rB0ADgEENFo3TcV3dd47LRtry/lOW5Pvj3wHDPhwgv0+mbHS3J1zprVSxV7nOcahkYDyXcTnwoNH2wWuQSUV1jZlmDBMQOBzlpPjy4eZVMRTuqehyS/GlVmd++HPKSsqKGpjqqOZ0NRGSWSN4tyMH7CQq0TpOsO5XTTcpmiuNYlduN1r7rKyW5VclS+MbrHPxlo6BgBZmZq86dWtqzbsxpbjRkxajvUNvFBDc6llIG7oja4AgdAdxA8AKzt1aaao6sHh6q/KVURr9d3g8e3t1Fv9rhcJ+wuT5PkObd3ejh61jbq0015m3JbPlPKbMbW/VSlvt1o6J1FS180VK7eBhbjdO9x7ndWYqqiNIkrw1muvylVMa8V2PUt8ZQdgtutUKXd3dzeGQOje/Kx4Mpt1xGmrWcHhpr25ojX66tyMjkfE9skT3RvYctewkFp6QRzgrVZnniYnniUxLq7UUtOad94quTIwcFrXEeUBvfat5uVzGmqpGAwsTtRbjXv+engw7HbpbxeKWgiaXGaQB5xnDM5cT4AFimjanRLiL8WbU3J6tz6IiaGNDQMBowF0t3M8Lve0BAQEBAQEBAQEBAQEBAQWqmniqoHwVEbJYpGlr2PGWuHQQsTETvbU1VUztUzpLTq3ZjYqh5dA+rpMnO7DIC3zOBUE4emd0upbznE0xpVpP16tEc/ZPSfF3iqHlxNPowscmjinjPbnXRHtlb9yZncvT+umH9Scn9baM9q/R4vPuTdF6/8AL/cscm9bP37/AGeKnuTH5aH/AFv7k5P6z78/s8XobJh316d1U39ycm9bH37P6PF6bslh7+9THyado9JKzyaOLX78q/RHtZMWyi2AgzXOveOhu43P7pTk0cWs55e6qY8fm2mwaatlgjc23Qbr3YD5Xnee4dBJ9Cmot00bnNxOMvYmdbk/JMLdWEBAQEBAQEBAQEBAQEBAQEBAQEBAQEBAQEBAQEBAQEBAQEBAQEBAQEBAQEBAQEBAQEBAQEBAQEBAQEBAQEBAQEBAQEBAQEBAQEBAQEBAQEBAQEBAQEBAQEBAQEBAQEBAQEBAQEBAQEBAQEBAQf/Z"/>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sk-SK">
              <a:latin typeface="Calibri" pitchFamily="34" charset="0"/>
            </a:endParaRPr>
          </a:p>
        </p:txBody>
      </p:sp>
      <p:sp>
        <p:nvSpPr>
          <p:cNvPr id="20482" name="AutoShape 4" descr="data:image/jpeg;base64,/9j/4AAQSkZJRgABAQAAAQABAAD/2wCEAAkGBwgHBgkIBwgKCgkLDRYPDQwMDRsUFRAWIB0iIiAdHx8kKDQsJCYxJx8fLT0tMTU3Ojo6Iys/RD84QzQ5OjcBCgoKDQwNGg8PGjclHyU3Nzc3Nzc3Nzc3Nzc3Nzc3Nzc3Nzc3Nzc3Nzc3Nzc3Nzc3Nzc3Nzc3Nzc3Nzc3Nzc3N//AABEIAIAAzQMBEQACEQEDEQH/xAAcAAEAAQUBAQAAAAAAAAAAAAAABQEDBAYHAgj/xABKEAABAwMBAwQKDQoHAAAAAAABAAIDBAURBgcSMRMhUYEUIkFCYXFykbHBCBUXNjdDVXN0k6GyszI1UmJ1osLR0uIWJSdkgpSk/8QAGgEBAAIDAQAAAAAAAAAAAAAAAAMEAQIFBv/EAD0RAQABAgMDBwkGBQUAAAAAAAABAgMEBRESMVEUITNBcYGhEzI0YZGxwdHwBhUWNVJyIiNTYoIkQkOSsv/aAAwDAQACEQMRAD8A7igICAgICAgICAgICAgICAgICAgICAgICAgICAgICAgICAgICAgICAgICAgICAgICAgICAgICAgICAgICAgICAgICAgICAgICAgICAgICAgICAgICAgICAgICAgICAgICAgICAgICAgICAgICAgICAgICAg8TSshjdJK9rGNBLnOOAB0kpMxHPLMRNU6Q1ar2hWGnc5rJZqjHfQx5afETgKvVircOrRkuLqjWYiO1hP2nWoHDaC4O/4xj+Nacrp4Snj7P4id9VPj8lo7UKHuWut63MHrTldPBv8Ah+713I8fkp7qFJ8l1P1jFjlkcGfw/c/qR4qe6hSfJdR9a1OWRwPw/c/qR4qjahR9211fU9n805ZTwY/D9z+pHiuDafbe+ttePFyf9SzyunhLE/Z+/wDrp8fkvxbSbK8jfhrYvKiB+64rMYujr1RVZFiY3TTPf84hsVnvdBeYnSW+pZKGkbzRzOZnhkHnCnouU1+bLm4jC3sNVs3adEkt1cQEBAQEBAQEEJqrVFr0rSRVd5kljgkk5MPZEX4djPPjhwKC9p2+0Go7XHc7TK6WlkJa1zmFpy04PMfCghabaLpyq1F7QU9TPJceyHU/JtgdjfbkO58YwMHnQbcOCCqAgoeCDnG1m7SRR01sjeWxvaZp8d0cGjxcT1BUsXX/ALXo8gw8TNV6Y590fFAR6E1DJG2RlPDuuGRmYZwVDGGuTGroznOEpnTWfY9f4B1FnBp6f68JyW5wY++cHxn2S16sppaGrmpahobNC4seBz84UM0zTOkujauU3KIrp3Ss5Rul6DTd0uFrfc6WKN1KwOJcZAD2uc83Ut6bVdVO1G5TvZhYtXYs1zO12cUODzKNdVymjBlDVn2C5yWe701bE7AY7Eg/SYT2wPV6lvbqmirWFfF4enEWardXXu7Xeo3BwBHAjIK67wD2gICAgICAgINT2pWY33Q10pI2707I+XhA4lzO2x1gEdaDnOwrUsdv0lqKCpf2tuBrWZ5+1LTkedv7yCM2AWt101bcL/UjeNKw7riPjZc5OfFvedB2Ks11pWhrDRVV+oI52ndc3lQQ09BI5h1oJ6CoiqIWTQSMkie3eZIxwc1w6QRxCCMtGqbFe6l1NabrSVc7YzI6OGQOIbkDPnI86CtNqex1dzda6a60kte0ua6nbIC8EcRjwIOY7UJOV1XNGT2rKaNnMenJ9a5uJ57j2OSxs4SJ4zKZ0nrW53G+W+1zR04gl3mFzWnew1jiO7+qpbV+qa4plRx+VWbViu9TM6x8ZSmvtV1+nq2lio2wFksTnuMrSecHHSpL96q3MaK2V5daxdFVVevNPU57eaS7STz3O4W6ogbPJvukdE5rMnxqnXFc/wAUw9BhruHimLNuuJ0hj+1Vy7D7NNBU9ibm+Z+SO5u9Oeha7FWmunMmnE2dvye1G1u01dF0Uf8ATepP6lV/ErtnoJ73m8z/ADKn/H4Oessd4dQdnNttT2KG5Mu53OnHHHhwqcW69NdHoqsZh4ueT242vruYDA57mtY1znOOGtaCST0AdK0WJnTek5tO3yGnNRLaatsQGd7cyceFo5x5lJNquOeYVacdhaqtim5Gv13Ip3bNcO4RhRzHMtROkvoCwTdkWS3zn42lif52grr0TrTDwGKp2L9dPCZ96QWyAQEBAQEBAQUc1r2lrhkEYIPdQfI+pY6vSWotR2WA8nBO50BaO7CXiRn2ADrKDpun4qjR+wavutNllbXASh4OC0SPbG0g+Bpz4yg1LQuz2i1JoS8Xyoqp46umfI2Brcbg3GNfl3Tnex1IN29jndJ6mz3O2TPc+Klka+IOOQwPByB4MjPnQap7HH37137Lk/FiQZeiPh4r/n6n1oJPaE8nWdzB710YH1TD61zb/SS9rlXNgrff75edAe/S0+XJ+E9Ys9JDOaehXO7/ANQmtsv5wovosnpUuM3wpfZ7o6u2GxbR/eM3wyQekKXEdC5+TxHLva8O+CR2Pkw+hJ6DuI/No/caBlEOz+SZ0bZRGalxjdweAXcx8aWJ0s69pmtO3mERx2fgzNCaiqNRUlW6shhjdDIGgRcC0jK2sXZuROvUhzPB0YSumKJmdY62v7OrRAzU95lLGltE8xQD9HLnegNA61Fh6I259ToZviapw1qnXzuefZHxTVn1VUV2s62yywwtp4uUEbmntu0I4+PnUlF6ZuTSpYjLqLWCpvxM6zp4tD2g0MNv1VUx07Q2OVrZgwDAaXcQOsE9aq36Yi5MO9lV6q7haZq6tY9jq+jjnSlnP+yiH7gV615kdjy2Yel3f3T70wpFQQEBAQEBAQEHzh7IiCOHWdNLG3D5qJrnnpIc4D7EHTNrdNFR7IK6lp2BkMMVLGxo7jRLGAEGu7G/ghv3z1T+CxBg+xp437xQ/wAaCE9jj79679lyfixIMvRHw8V/z9T60EltDBbrS5k986Mj6pi5t+P5kvZ5VP8Ao6O/3y8bP+fWlq8uT8J6WekhnM/Q7nd74TW2c/5jQ/RJPSpcXvhT+z/R1dsNi2ke8Vvl0/pClxHQqGU+nf8AZR3wRu/Zh9Cf8PcxT+bR+5a0R8GlV5FV6XLFnofa3zH8xp/x+DH2N89Fc/nWfdWmE3Skz/z6OyWVs8/PmpvpQ9L1vY86rtQ5p0Fjs+SlTrHTtsvFUz2rkFZFI9kk0VOzJOec5486zN6imqdI5yjLcXdtU/xxsz1ay0bWl5p75fOzaWOWOMwsjxKMHIz/ADVa9VFdWsO5l+Hrw1jydU9cuu6N5tJ2b6FD9wK7a8yOx5XH+lXP3T70ypFQQEBAQEBAQEHzr7I733W/6APvuQdZ2n2you+zm50VGwvndDHI1gGS7ce15A8OGlBx3QWv7bp3Z9erLVRTPrJ3yPg3W9q7fY1uCe5ggoNu9jhbZ4LTdblIxzYamVkcRI5n7mckdZwg55sl1LR6N1LWVt0hqHb1FJTsiiZl7pd9hDcdz8khBM7MKqordsclVWUxpqiZ1Q+SA8YyRw6kGybUYzHrCY45pIInD7R6lQvx/MeuyerXCR2yxdnvv1tPlyfhPWlrpIS5n6Hc7vfCb2z5NzoQOJpH/eUuK6lPIOjr7Ybhqe1zai0jBS258W/KIZGOkcQ0tGDxA6FPcomu3pDk4TEU4XFzXcjdrC3eaSOg2b1lHDMJmQUDo+VHBxAwftSqIi1MRwbYe5NzMaa5jTWphbPo+X2eyQl7YxIalhe7g3JcMla2I1tadqXNKtnHxVpu2Wbs+07Waco6xlc+Fz5pQ5vJOyN0DGVmxam3E6oszxtGLrpmiNNI6+KA2cXWA6ovkBe3NXIZYDn8vde7OOog+dR2Ko25jiu5rYqjDWqv08098Ql7TpOqo9a114mkhdSS77o28XEv5+ceDnUlNmYuTVKrfzCi5gqbMRO1Gmvc0PaPWQVGqat9MQ5sEbYnFvAubku9OOoqtfmNudHaym3VThadrfM6+12LT0BpbFbac/FUkTOfwNAV2iNKYh5bE17d+urjM+9ILdAICAgICAgICCHu+mLHeqhtRdrTSVkzWbjZJow4hvR9pQSzQGjAHMOYINartn+k66tdWVNho3TudvOcGbocekgEA+tBsNNTQ0lPHT0sMcMEbQ1kUTA1rB0ADgEENFo3TcV3dd47LRtry/lOW5Pvj3wHDPhwgv0+mbHS3J1zprVSxV7nOcahkYDyXcTnwoNH2wWuQSUV1jZlmDBMQOBzlpPjy4eZVMRTuqehyS/GlVmd++HPKSsqKGpjqqOZ0NRGSWSN4tyMH7CQq0TpOsO5XTTcpmiuNYlduN1r7rKyW5VclS+MbrHPxlo6BgBZmZq86dWtqzbsxpbjRkxajvUNvFBDc6llIG7oja4AgdAdxA8AKzt1aaao6sHh6q/KVURr9d3g8e3t1Fv9rhcJ+wuT5PkObd3ejh61jbq0015m3JbPlPKbMbW/VSlvt1o6J1FS180VK7eBhbjdO9x7ndWYqqiNIkrw1muvylVMa8V2PUt8ZQdgtutUKXd3dzeGQOje/Kx4Mpt1xGmrWcHhpr25ojX66tyMjkfE9skT3RvYctewkFp6QRzgrVZnniYnniUxLq7UUtOad94quTIwcFrXEeUBvfat5uVzGmqpGAwsTtRbjXv+engw7HbpbxeKWgiaXGaQB5xnDM5cT4AFimjanRLiL8WbU3J6tz6IiaGNDQMBowF0t3M8Lve0BAQEBAQEBAQEBAQEBAQWqmniqoHwVEbJYpGlr2PGWuHQQsTETvbU1VUztUzpLTq3ZjYqh5dA+rpMnO7DIC3zOBUE4emd0upbznE0xpVpP16tEc/ZPSfF3iqHlxNPowscmjinjPbnXRHtlb9yZncvT+umH9Scn9baM9q/R4vPuTdF6/8AL/cscm9bP37/AGeKnuTH5aH/AFv7k5P6z78/s8XobJh316d1U39ycm9bH37P6PF6bslh7+9THyado9JKzyaOLX78q/RHtZMWyi2AgzXOveOhu43P7pTk0cWs55e6qY8fm2mwaatlgjc23Qbr3YD5Xnee4dBJ9Cmot00bnNxOMvYmdbk/JMLdWEBAQEBAQEBAQEBAQEBAQEBAQEBAQEBAQEBAQEBAQEBAQEBAQEBAQEBAQEBAQEBAQEBAQEBAQEBAQEBAQEBAQEBAQEBAQEBAQEBAQEBAQEBAQEBAQEBAQEBAQEBAQEBAQEBAQEBAQEBAQEBAQf/Z"/>
          <p:cNvSpPr>
            <a:spLocks noChangeAspect="1" noChangeArrowheads="1"/>
          </p:cNvSpPr>
          <p:nvPr/>
        </p:nvSpPr>
        <p:spPr bwMode="auto">
          <a:xfrm>
            <a:off x="307975" y="7938"/>
            <a:ext cx="304800" cy="304800"/>
          </a:xfrm>
          <a:prstGeom prst="rect">
            <a:avLst/>
          </a:prstGeom>
          <a:noFill/>
          <a:ln w="9525">
            <a:noFill/>
            <a:miter lim="800000"/>
            <a:headEnd/>
            <a:tailEnd/>
          </a:ln>
        </p:spPr>
        <p:txBody>
          <a:bodyPr/>
          <a:lstStyle/>
          <a:p>
            <a:endParaRPr lang="sk-SK">
              <a:latin typeface="Calibri" pitchFamily="34" charset="0"/>
            </a:endParaRPr>
          </a:p>
        </p:txBody>
      </p:sp>
      <p:sp>
        <p:nvSpPr>
          <p:cNvPr id="20483" name="AutoShape 7" descr="data:image/jpeg;base64,/9j/4AAQSkZJRgABAQAAAQABAAD/2wCEAAkGBwgHBgkIBwgKCgkLDRYPDQwMDRsUFRAWIB0iIiAdHx8kKDQsJCYxJx8fLT0tMTU3Ojo6Iys/RD84QzQ5OjcBCgoKDQwNGg8PGjclHyU3Nzc3Nzc3Nzc3Nzc3Nzc3Nzc3Nzc3Nzc3Nzc3Nzc3Nzc3Nzc3Nzc3Nzc3Nzc3Nzc3N//AABEIAHgBIAMBEQACEQEDEQH/xAAcAAEAAQUBAQAAAAAAAAAAAAAAAQIFBgcIAwT/xABDEAABBAECAwQGBAoKAwAAAAABAAIDEQQFBhIhMQcTQVEiM2FxcsEjRZHRFBYyUmKBgpOhsRUkNkNVZHN0srMXN0L/xAAbAQEAAgMBAQAAAAAAAAAAAAAAAQUDBAcCBv/EADURAQABAwIDBQUHBAMAAAAAAAABAgMRBDEFEiETQVFhgRUzU3GRIjI0scHR8CNDoeEUJJL/2gAMAwEAAhEDEQA/AN4oCAgICAgICAgICAgICAgICCD1Qc0xeqZ8IVVTtDqFW8qlKBAQEBAQEBAQEBAQEBAQEBB0qrRzAQEBAQEBAQEBAQEBAQEBAQQeoUDmmL1TPhCq6dodQq3lUpQICAgICAgICAgICAgICAgIOlVaOYCAgICAgICAgICAgICAgICCD4KBzTEfo2fCFV07Q6hVvKq1KC0C0C0C0C0C0C0C0C0C0C0C0C0C0C0C0HSqtHMBAQEBAQEBAQEBAQEBAQEBBBUDmeP1bPhCq6dodPneValAgICAgIIQSgICByQEBAQEBAQdLK0cxEBAQEBBBQa+yNy6jofaFqmBrGYXaRLprs3C4mNaI+BtvbYFno48zyFIK9h7omj2Zj61vXWIYXZ073wHILIw1nRrRQF8gT4nmgyyTXtJiwcfNk1PEbiZLxHBOZm8EjjdBp8SaP2IPeDUsKfUJ8CHMhkzMcNdNA14L4wRYJHhYpB9iAgICAgIIKDmeP1bPhCqqdodOq3lUpQICAg98LFmzsyDExhc07wxgPSz5+zxUxGZxDxdu02qJuVbRGW3tO7O9AxYWtysd+ZKPypJJHAE/CCBS3abFEPjb3HNZcqzTPLHlEfnuuLdl7aZ00bG/aaT/Mr12Nvwa08V1s/3Jeo2lt0fUuD+4Cdlb8IefaWs+LP1DtLbp+pcH9yE7G34Qe0tZ8Wr6vN+zNtv66Ni/str+Sdjb8HqOK62P7krfqHZ5t/JheMfGfiTV6MkUrjR+EkgrzVYonZntcc1lurNVXNHyhqDUcKbTc/IwckVNjvLHV0PkR7CKK0pjlnD7OzdpvW4uUbT/P8AT51DIICAgIOl1aOZCAgICAgINT9v+mifTNJzYn93O3JONxjrwStLSPcgr1fR8Mdo+0NEyYIpsLE0t/BC4W3i6XX6h9iDDWER9neNis9VBu1scbbvhbbig2BtT/3FvI/5fE/6moNjoCAgICAggoOZo/Vt+EKqp2dNq3lUpQICAgyXs3hE28sK/wC7a9499V81ls+8hV8Zq5dFX54hvNb74dDuiCw5+6dL03Wv6Lz5jjyGJsrZJOTCCSKvw6eKxzdpirllu29Bfu2e2txmNsd6+Mc1zQ5pBB5gg9Vk3aU9N1aCD0QaS7ToxFvDI4RXeRRvPvoj5LQve8l9twSrm0UfOWKrEthAQEBB0wrRzMQEBAQEEcQQYj2lbbzt0aVhYumugbJDmxzuMzi0cLetUDzQfNvfbmt5Wu6VuHbMuGM/BjfC+LLsNkY7yIHUG/tQY/P2b6u3YGPpcGViTawzU26jK9xIic/nYur8fLwQX3ZW2Ne0zdus65r2Rhzv1GGFt43EOFzWgEUR0FUDfOroXSDOg6zXNBKAgICAggqCXMsfq2+4Krp2dMq3lNqUFoFoFoMs7L/7Ywf6EnyWWz7yPVU8b/BVfOG7lvvikO6INM9rV/jY3w/qUf8AyetG/wC8fZ8B/CdPGf0V9n8O6w9jtH9DTyQXfhV9yR48I638Km1FefssXFp0GP6v3vLf1bij4u7bx0XULoULW6+RSeiDSvar/bGT/bR/NaF/3kvtOBfg/Wf0YhaxLctAtAtAtB00rRzQQEBAQQehQYDvbM1bUNfh29oeWMR/4OciV5kMfF4VxAWFhuTVM8sLfQUWLVmb96nPXDGdW2tujT8DIzs3Uo3xQRmRzW5khcQOtAjmsVVqqIzMrGzr9JcriiijrPlH7sQdmTEkunlP7ZWLrKz5KPCPouOrYOo6PFgy5OR6ObCJ4u7mcaaaq+nPmvU0zT3texfs35qimnacbQ+Nmq5rB6GdlN59GzOHzUZlm7K1O9MfRsHst3Ln5eoT6Zn5MmSzuu8idK7ic0jqL8R71ns1TtKk4tpLdFEXKIx3dGzQthQpQEBAQQVBLmOM/Rt9wVZTtDpk7yqtSgtAtAtBk3ZtMIt54Vn1jXxj38N/JZLP34VfGI5tHV6S3qt98Qgi0FlzdraVn6yNVz4BkTtjbGxsnNjQCTfD0J5+KxzapmrmluW9dftWexoqxGc+a8hgaKbyHkFkae6pBB6INIdp8zZd45HDz7uKNh94BPzWhe95L7XglM06OM98yxS1jWxaBaBaBaDptWbmggICAgg9EGiO1qdw3jlgOILceMCjXgVqXt5fUcKx/wAeM+K/77jjy9f2hhz8ToMiNkcrA4jia5zARY9hK919ZphpaGvks3q43j/b4svbekx/jkG47x/RjGHE+mf6FtJN8/S6eNpyRmWejWXpmz1+9v0jxZBLhaLqs+1tO1bGyJpsjSx3LmS8LI6YCSaNk/wXrFM4iWhRev2ou125xGev+WM6Roei4Wj5eq63jZOc1uoHBihieW8NGuLkRZ+5eIppiMysL2rvVXIt2piOmZ/Nc9B0uHb/AGrs0/Ee84zsV0kfGbIa4XV+NEL1TEU3MQxX79V/Qc1W+W2GrOoUoCAgIIKgcwxn6NvuCrI2dKneVVhSgsIFhAsIPbDy5sLLgysZwbPBIHxnqLHPn5jraROJzDzct03aJoq2no3FpfaVoWXCw5b5MKevTjkaSGn4h1W7Goond8fe4JqqJ+xHNHkuTd87Zd9b4499/cpi9bnvYJ4XrPhyr/HXbZ+ucX7T9y9dpR4vPszWfDk/HXbX+M432n7k7SjxT7M1nw5UHfG2R9cY591/cvM3rfiey9b8OVv1LtH0DGgecaZ+XKB6LI2Giff0CidRRGzPa4Lqq6oiuOWPRp7Uc2fUc/Izsojvsh5e/h6AnwHsAoLSmczl9fZt02aIt07Q+awjIWECwgWECwg6dVm5sICAgIIPRBz/ANsdxb0yPJ+NG7+BC1rsdZfScLq/6/qyHeU1bq2USeQMXX42L1V1mGlpZ/oXo/neuOrY2TjY++8qaItiyo2GEl35YDTZry5/zXuYmOZitXaapsRE9Y/d9GDi5U+tbPzYoi7Gx9M4ZZAeTCYxVqIjM0y8TdiLV2nPWZj9Vt0bO1M7Vz27akvNbrUnFwAEiNzuZo/q+xeYzy9PFluxb7amb23LH5KtHjn/APL7I8nPOdLDgnjlLA0jl+TQ5cr/AIpETNx6rqj/AIOIjEZbWCzqlKAgICCD1CSOYI/Vt+EKrjZ0md1SlAgICD2x8aTIbMYmhxijMjm3zIHWh40pw8V3Ioxnv/MfjyR48Mzm02YuEYB5urxryvl7UxOMpiuKqppjeN3lzBIIII6g+Ch6zD6dPwX584himxo3ucGsE8vBxkmgBy580iMsV29FqMzEzHlGVGXinFk4DPjzHxMEnEG+w8uqnEJouRX3THz6EOM+eCeVlEQcJc3xdxOoAImq5TTVTTPfn/EZeA68FHiuuGud+Veah7z08g+XiDRvwQEBAQEBB08rNzcQEBAQCg1l2sbG1DcE+PqWjRslyI4+7mhLw0vb4EE8r9hWOunPVY6HV02c017Nd5ezt8SPjdl6ZqErovVnvhIWe70jS8ctXg36dXpozh5ZGhb6k77vsDW5O+aGy8XG7jA6A8+Y5lOWoi/pI6xhVFom+wW93g642md2Py20z80ez2JirwO20nkrwNo76xnufgaZqGM93ImOURX7/SCctXgivV6aqPtdWx+yvZWp6JlZWra8ODMnbwMiMge4C7LnOBPM+Vr3RTMdZaGs1NF2Ioo2hskLIr0oCAgIIPUJI5ei9Wz3BVkbOkTurUoEBAQeuLlPwchmVDRfGb4XCw4eII8iLB9hTrHV4uW4uUTRVtP8+uV8e9x1rVcfApssMT8XADXCw1kjRTSeriwPPmbNc6Xqd5w0sRFmiq5tMxNXrE7+WcfqqeyWeB2NPcmrPwnNdG51yGpo3Maf0+EONdaoeQUZ7pRE00zzU9LcVen3ZzPyzjyy8mQuxNS25HOBG9hYZAXC2f1l5p3kaIPPzSOmP53sk1Rct3pp6x1x/wCIfLgxPycXVsaCMyZD3RvZG0W5wa88VefUdFHXEsldcUVW66pxH7xGF3LMjHw5MXHlaM4adAwMjkHHxCRxc1v6QF2Bz6r34+jTzRVXFdUfZ5qu7yxEz5Z2MZ7g8x5HeSat+ANa4RSATcXeuJF/nd3wcutDzUd3VNUR0mOlvm9No6/LOfLKy69K6XOaZMaWCRsTWuEzre4j/wCne0/JRLc0tPLb3z17tvktyhsCAgICDp9WTnAgICAgICCKQKQRRQTSAEEoCAgICCD1CiRy9F6pnwhV0bOjqkBAQEDwQKFUeY8kMycLa4aHD5IZkoDp9iEzmchANAgEe1MHWNkcLaqhXkQmDKaFVQryTBnvAAOQ6ICAgICAg6gVk5wICAgICAgICAgICAgICAgIIPUIOXIz9Gz4Qq2NnR1dogtAtAtAtAtAtAtAtAtAtAtAtAtAtAtAtB1CrJzkQEBAQEBAQEBAQEBAQEBAQQeoQcuR+rZ8IVbGzo6pECAgICAgICAgICAgICAgICDqJWTnIgICAgICAgICAgICAgICAgg9Qg5cj9Wz4Qq2NnR1SIEBAQEBAQEBAQEBAQEBAQEH/9k="/>
          <p:cNvSpPr>
            <a:spLocks noChangeAspect="1" noChangeArrowheads="1"/>
          </p:cNvSpPr>
          <p:nvPr/>
        </p:nvSpPr>
        <p:spPr bwMode="auto">
          <a:xfrm>
            <a:off x="460375" y="160338"/>
            <a:ext cx="304800" cy="304800"/>
          </a:xfrm>
          <a:prstGeom prst="rect">
            <a:avLst/>
          </a:prstGeom>
          <a:noFill/>
          <a:ln w="9525">
            <a:noFill/>
            <a:miter lim="800000"/>
            <a:headEnd/>
            <a:tailEnd/>
          </a:ln>
        </p:spPr>
        <p:txBody>
          <a:bodyPr/>
          <a:lstStyle/>
          <a:p>
            <a:endParaRPr lang="sk-SK">
              <a:latin typeface="Calibri" pitchFamily="34" charset="0"/>
            </a:endParaRPr>
          </a:p>
        </p:txBody>
      </p:sp>
      <p:sp>
        <p:nvSpPr>
          <p:cNvPr id="6"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úrovne podľa </a:t>
            </a:r>
            <a:r>
              <a:rPr lang="sk-SK" sz="2800" b="1" dirty="0" err="1" smtClean="0">
                <a:solidFill>
                  <a:schemeClr val="accent1">
                    <a:lumMod val="50000"/>
                  </a:schemeClr>
                </a:solidFill>
              </a:rPr>
              <a:t>Blooma</a:t>
            </a:r>
            <a:r>
              <a:rPr lang="sk-SK" sz="2800" b="1" dirty="0" smtClean="0">
                <a:solidFill>
                  <a:schemeClr val="accent1">
                    <a:lumMod val="50000"/>
                  </a:schemeClr>
                </a:solidFill>
              </a:rPr>
              <a:t> v</a:t>
            </a:r>
            <a:endParaRPr lang="sk-SK" sz="2800" b="1" dirty="0">
              <a:solidFill>
                <a:srgbClr val="C00000"/>
              </a:solidFill>
            </a:endParaRPr>
          </a:p>
        </p:txBody>
      </p:sp>
      <p:grpSp>
        <p:nvGrpSpPr>
          <p:cNvPr id="10" name="Skupina 9"/>
          <p:cNvGrpSpPr>
            <a:grpSpLocks/>
          </p:cNvGrpSpPr>
          <p:nvPr/>
        </p:nvGrpSpPr>
        <p:grpSpPr bwMode="auto">
          <a:xfrm>
            <a:off x="1947863" y="981075"/>
            <a:ext cx="4756150" cy="865188"/>
            <a:chOff x="1947105" y="980728"/>
            <a:chExt cx="4757149" cy="865741"/>
          </a:xfrm>
        </p:grpSpPr>
        <p:sp>
          <p:nvSpPr>
            <p:cNvPr id="20488" name="BlokTextu 6"/>
            <p:cNvSpPr txBox="1">
              <a:spLocks noChangeArrowheads="1"/>
            </p:cNvSpPr>
            <p:nvPr/>
          </p:nvSpPr>
          <p:spPr bwMode="auto">
            <a:xfrm>
              <a:off x="1947105" y="980728"/>
              <a:ext cx="1976823" cy="523220"/>
            </a:xfrm>
            <a:prstGeom prst="rect">
              <a:avLst/>
            </a:prstGeom>
            <a:noFill/>
            <a:ln w="9525">
              <a:noFill/>
              <a:miter lim="800000"/>
              <a:headEnd/>
              <a:tailEnd/>
            </a:ln>
          </p:spPr>
          <p:txBody>
            <a:bodyPr wrap="none">
              <a:spAutoFit/>
            </a:bodyPr>
            <a:lstStyle/>
            <a:p>
              <a:r>
                <a:rPr lang="sk-SK" sz="2800" b="1">
                  <a:solidFill>
                    <a:srgbClr val="0ED489"/>
                  </a:solidFill>
                  <a:latin typeface="Calibri" pitchFamily="34" charset="0"/>
                </a:rPr>
                <a:t>matematike</a:t>
              </a:r>
            </a:p>
          </p:txBody>
        </p:sp>
        <p:sp>
          <p:nvSpPr>
            <p:cNvPr id="20489" name="BlokTextu 7">
              <a:hlinkClick r:id="rId2" action="ppaction://hlinksldjump"/>
            </p:cNvPr>
            <p:cNvSpPr txBox="1">
              <a:spLocks noChangeArrowheads="1"/>
            </p:cNvSpPr>
            <p:nvPr/>
          </p:nvSpPr>
          <p:spPr bwMode="auto">
            <a:xfrm>
              <a:off x="4788024" y="980728"/>
              <a:ext cx="1916230" cy="523220"/>
            </a:xfrm>
            <a:prstGeom prst="rect">
              <a:avLst/>
            </a:prstGeom>
            <a:noFill/>
            <a:ln w="9525">
              <a:noFill/>
              <a:miter lim="800000"/>
              <a:headEnd/>
              <a:tailEnd/>
            </a:ln>
          </p:spPr>
          <p:txBody>
            <a:bodyPr wrap="none">
              <a:spAutoFit/>
            </a:bodyPr>
            <a:lstStyle/>
            <a:p>
              <a:r>
                <a:rPr lang="sk-SK" sz="2800" b="1">
                  <a:solidFill>
                    <a:srgbClr val="0ED489"/>
                  </a:solidFill>
                  <a:latin typeface="Calibri" pitchFamily="34" charset="0"/>
                </a:rPr>
                <a:t>informatike</a:t>
              </a:r>
            </a:p>
          </p:txBody>
        </p:sp>
        <p:sp>
          <p:nvSpPr>
            <p:cNvPr id="9" name="Tlačidlo akcie: Koniec 8">
              <a:hlinkClick r:id="rId2" action="ppaction://hlinksldjump" highlightClick="1"/>
            </p:cNvPr>
            <p:cNvSpPr/>
            <p:nvPr/>
          </p:nvSpPr>
          <p:spPr>
            <a:xfrm>
              <a:off x="5435575" y="1485876"/>
              <a:ext cx="504931" cy="360593"/>
            </a:xfrm>
            <a:prstGeom prst="actionButtonEnd">
              <a:avLst/>
            </a:prstGeom>
            <a:solidFill>
              <a:srgbClr val="0ED489"/>
            </a:solidFill>
            <a:ln>
              <a:solidFill>
                <a:srgbClr val="0ED48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sk-SK"/>
            </a:p>
          </p:txBody>
        </p:sp>
      </p:grpSp>
      <p:pic>
        <p:nvPicPr>
          <p:cNvPr id="1026" name="Picture 2"/>
          <p:cNvPicPr>
            <a:picLocks noChangeAspect="1" noChangeArrowheads="1"/>
          </p:cNvPicPr>
          <p:nvPr/>
        </p:nvPicPr>
        <p:blipFill>
          <a:blip r:embed="rId3"/>
          <a:srcRect/>
          <a:stretch>
            <a:fillRect/>
          </a:stretch>
        </p:blipFill>
        <p:spPr bwMode="auto">
          <a:xfrm>
            <a:off x="563563" y="1539875"/>
            <a:ext cx="4008437" cy="5019675"/>
          </a:xfrm>
          <a:prstGeom prst="rect">
            <a:avLst/>
          </a:prstGeom>
          <a:noFill/>
          <a:ln w="9525">
            <a:noFill/>
            <a:miter lim="800000"/>
            <a:headEnd/>
            <a:tailEnd/>
          </a:ln>
        </p:spPr>
      </p:pic>
      <p:sp>
        <p:nvSpPr>
          <p:cNvPr id="5" name="Zástupný symbol čísla snímky 4"/>
          <p:cNvSpPr>
            <a:spLocks noGrp="1"/>
          </p:cNvSpPr>
          <p:nvPr>
            <p:ph type="sldNum" sz="quarter" idx="12"/>
          </p:nvPr>
        </p:nvSpPr>
        <p:spPr/>
        <p:txBody>
          <a:bodyPr/>
          <a:lstStyle/>
          <a:p>
            <a:pPr>
              <a:defRPr/>
            </a:pPr>
            <a:fld id="{AEAEC089-1E57-4DAF-85B2-3F92697354D9}" type="slidenum">
              <a:rPr lang="sk-SK"/>
              <a:pPr>
                <a:defRPr/>
              </a:pPr>
              <a:t>6</a:t>
            </a:fld>
            <a:endParaRPr lang="sk-SK"/>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a:t>
            </a:r>
            <a:r>
              <a:rPr lang="sk-SK" sz="2800" b="1" dirty="0">
                <a:solidFill>
                  <a:schemeClr val="accent1">
                    <a:lumMod val="50000"/>
                  </a:schemeClr>
                </a:solidFill>
              </a:rPr>
              <a:t>úrovne podľa </a:t>
            </a:r>
            <a:r>
              <a:rPr lang="sk-SK" sz="2800" b="1" dirty="0" err="1" smtClean="0">
                <a:solidFill>
                  <a:srgbClr val="002060"/>
                </a:solidFill>
              </a:rPr>
              <a:t>Blooma</a:t>
            </a:r>
            <a:r>
              <a:rPr lang="sk-SK" sz="2800" b="1" dirty="0" smtClean="0">
                <a:solidFill>
                  <a:srgbClr val="002060"/>
                </a:solidFill>
              </a:rPr>
              <a:t> </a:t>
            </a:r>
            <a:r>
              <a:rPr lang="en-US" sz="2800" b="1" dirty="0" smtClean="0">
                <a:solidFill>
                  <a:srgbClr val="002060"/>
                </a:solidFill>
              </a:rPr>
              <a:t>1</a:t>
            </a:r>
            <a:endParaRPr lang="sk-SK" sz="2800" b="1" dirty="0">
              <a:solidFill>
                <a:srgbClr val="002060"/>
              </a:solidFill>
            </a:endParaRPr>
          </a:p>
        </p:txBody>
      </p:sp>
      <p:sp>
        <p:nvSpPr>
          <p:cNvPr id="21506" name="BlokTextu 3"/>
          <p:cNvSpPr txBox="1">
            <a:spLocks noChangeArrowheads="1"/>
          </p:cNvSpPr>
          <p:nvPr/>
        </p:nvSpPr>
        <p:spPr bwMode="auto">
          <a:xfrm>
            <a:off x="900113" y="1268413"/>
            <a:ext cx="7632700" cy="923925"/>
          </a:xfrm>
          <a:prstGeom prst="rect">
            <a:avLst/>
          </a:prstGeom>
          <a:noFill/>
          <a:ln w="9525">
            <a:noFill/>
            <a:miter lim="800000"/>
            <a:headEnd/>
            <a:tailEnd/>
          </a:ln>
        </p:spPr>
        <p:txBody>
          <a:bodyPr>
            <a:spAutoFit/>
          </a:bodyPr>
          <a:lstStyle/>
          <a:p>
            <a:r>
              <a:rPr lang="sk-SK" b="1">
                <a:latin typeface="Calibri" pitchFamily="34" charset="0"/>
              </a:rPr>
              <a:t>Pôvodná úloha, Testovanie 9, 2012</a:t>
            </a:r>
            <a:endParaRPr lang="sk-SK">
              <a:latin typeface="Calibri" pitchFamily="34" charset="0"/>
            </a:endParaRPr>
          </a:p>
          <a:p>
            <a:endParaRPr lang="sk-SK">
              <a:latin typeface="Calibri" pitchFamily="34" charset="0"/>
            </a:endParaRPr>
          </a:p>
          <a:p>
            <a:endParaRPr lang="sk-SK">
              <a:latin typeface="Calibri" pitchFamily="34" charset="0"/>
            </a:endParaRPr>
          </a:p>
        </p:txBody>
      </p:sp>
      <p:pic>
        <p:nvPicPr>
          <p:cNvPr id="21507" name="Obrázok 4"/>
          <p:cNvPicPr>
            <a:picLocks noChangeAspect="1" noChangeArrowheads="1"/>
          </p:cNvPicPr>
          <p:nvPr/>
        </p:nvPicPr>
        <p:blipFill>
          <a:blip r:embed="rId2"/>
          <a:srcRect/>
          <a:stretch>
            <a:fillRect/>
          </a:stretch>
        </p:blipFill>
        <p:spPr bwMode="auto">
          <a:xfrm>
            <a:off x="900113" y="1700213"/>
            <a:ext cx="7848600" cy="1152525"/>
          </a:xfrm>
          <a:prstGeom prst="rect">
            <a:avLst/>
          </a:prstGeom>
          <a:noFill/>
          <a:ln w="9525">
            <a:noFill/>
            <a:miter lim="800000"/>
            <a:headEnd/>
            <a:tailEnd/>
          </a:ln>
        </p:spPr>
      </p:pic>
      <p:grpSp>
        <p:nvGrpSpPr>
          <p:cNvPr id="9" name="Skupina 8"/>
          <p:cNvGrpSpPr>
            <a:grpSpLocks/>
          </p:cNvGrpSpPr>
          <p:nvPr/>
        </p:nvGrpSpPr>
        <p:grpSpPr bwMode="auto">
          <a:xfrm>
            <a:off x="900113" y="3357563"/>
            <a:ext cx="2519362" cy="719137"/>
            <a:chOff x="899592" y="3645024"/>
            <a:chExt cx="2520280" cy="720080"/>
          </a:xfrm>
        </p:grpSpPr>
        <p:sp>
          <p:nvSpPr>
            <p:cNvPr id="21518" name="BlokTextu 5"/>
            <p:cNvSpPr txBox="1">
              <a:spLocks noChangeArrowheads="1"/>
            </p:cNvSpPr>
            <p:nvPr/>
          </p:nvSpPr>
          <p:spPr bwMode="auto">
            <a:xfrm>
              <a:off x="899592" y="3645024"/>
              <a:ext cx="2520280" cy="369332"/>
            </a:xfrm>
            <a:prstGeom prst="rect">
              <a:avLst/>
            </a:prstGeom>
            <a:noFill/>
            <a:ln w="9525">
              <a:noFill/>
              <a:miter lim="800000"/>
              <a:headEnd/>
              <a:tailEnd/>
            </a:ln>
          </p:spPr>
          <p:txBody>
            <a:bodyPr>
              <a:spAutoFit/>
            </a:bodyPr>
            <a:lstStyle/>
            <a:p>
              <a:r>
                <a:rPr lang="sk-SK">
                  <a:latin typeface="Calibri" pitchFamily="34" charset="0"/>
                </a:rPr>
                <a:t>Téma: </a:t>
              </a:r>
              <a:r>
                <a:rPr lang="sk-SK" b="1">
                  <a:solidFill>
                    <a:srgbClr val="0ED489"/>
                  </a:solidFill>
                  <a:latin typeface="Calibri" pitchFamily="34" charset="0"/>
                </a:rPr>
                <a:t>T1</a:t>
              </a:r>
            </a:p>
          </p:txBody>
        </p:sp>
        <p:sp>
          <p:nvSpPr>
            <p:cNvPr id="21519" name="BlokTextu 6"/>
            <p:cNvSpPr txBox="1">
              <a:spLocks noChangeArrowheads="1"/>
            </p:cNvSpPr>
            <p:nvPr/>
          </p:nvSpPr>
          <p:spPr bwMode="auto">
            <a:xfrm>
              <a:off x="899592" y="3995772"/>
              <a:ext cx="2520280" cy="369332"/>
            </a:xfrm>
            <a:prstGeom prst="rect">
              <a:avLst/>
            </a:prstGeom>
            <a:noFill/>
            <a:ln w="9525">
              <a:noFill/>
              <a:miter lim="800000"/>
              <a:headEnd/>
              <a:tailEnd/>
            </a:ln>
          </p:spPr>
          <p:txBody>
            <a:bodyPr>
              <a:spAutoFit/>
            </a:bodyPr>
            <a:lstStyle/>
            <a:p>
              <a:r>
                <a:rPr lang="sk-SK">
                  <a:latin typeface="Calibri" pitchFamily="34" charset="0"/>
                </a:rPr>
                <a:t>Výkon: </a:t>
              </a:r>
              <a:r>
                <a:rPr lang="sk-SK" b="1">
                  <a:solidFill>
                    <a:srgbClr val="0ED489"/>
                  </a:solidFill>
                  <a:latin typeface="Calibri" pitchFamily="34" charset="0"/>
                </a:rPr>
                <a:t>V3</a:t>
              </a:r>
            </a:p>
          </p:txBody>
        </p:sp>
      </p:grpSp>
      <p:sp>
        <p:nvSpPr>
          <p:cNvPr id="8" name="BlokTextu 7"/>
          <p:cNvSpPr txBox="1">
            <a:spLocks noChangeArrowheads="1"/>
          </p:cNvSpPr>
          <p:nvPr/>
        </p:nvSpPr>
        <p:spPr bwMode="auto">
          <a:xfrm>
            <a:off x="900113" y="4076700"/>
            <a:ext cx="2519362" cy="369888"/>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P3</a:t>
            </a:r>
          </a:p>
        </p:txBody>
      </p:sp>
      <p:sp>
        <p:nvSpPr>
          <p:cNvPr id="10" name="BlokTextu 9"/>
          <p:cNvSpPr txBox="1">
            <a:spLocks noChangeArrowheads="1"/>
          </p:cNvSpPr>
          <p:nvPr/>
        </p:nvSpPr>
        <p:spPr bwMode="auto">
          <a:xfrm>
            <a:off x="831850" y="4605338"/>
            <a:ext cx="7848600" cy="1200150"/>
          </a:xfrm>
          <a:prstGeom prst="rect">
            <a:avLst/>
          </a:prstGeom>
          <a:noFill/>
          <a:ln w="9525">
            <a:noFill/>
            <a:miter lim="800000"/>
            <a:headEnd/>
            <a:tailEnd/>
          </a:ln>
        </p:spPr>
        <p:txBody>
          <a:bodyPr>
            <a:spAutoFit/>
          </a:bodyPr>
          <a:lstStyle/>
          <a:p>
            <a:pPr algn="just"/>
            <a:r>
              <a:rPr lang="sk-SK" b="1" i="1">
                <a:solidFill>
                  <a:srgbClr val="002060"/>
                </a:solidFill>
                <a:latin typeface="Calibri" pitchFamily="34" charset="0"/>
              </a:rPr>
              <a:t>Kognitívne procesy:</a:t>
            </a:r>
          </a:p>
          <a:p>
            <a:pPr algn="just"/>
            <a:r>
              <a:rPr lang="sk-SK" i="1">
                <a:solidFill>
                  <a:srgbClr val="002060"/>
                </a:solidFill>
                <a:latin typeface="Calibri" pitchFamily="34" charset="0"/>
              </a:rPr>
              <a:t>Žiak pracuje/počíta len s údajmi, ktoré sú v zadaní </a:t>
            </a:r>
            <a:r>
              <a:rPr lang="en-US" i="1">
                <a:solidFill>
                  <a:srgbClr val="002060"/>
                </a:solidFill>
                <a:latin typeface="Calibri" pitchFamily="34" charset="0"/>
              </a:rPr>
              <a:t>= aplik</a:t>
            </a:r>
            <a:r>
              <a:rPr lang="sk-SK" i="1">
                <a:solidFill>
                  <a:srgbClr val="002060"/>
                </a:solidFill>
                <a:latin typeface="Calibri" pitchFamily="34" charset="0"/>
              </a:rPr>
              <a:t>ácia, t.j. aplikuje svoje vedomosti na výpočet percent v slovnej úlohe.</a:t>
            </a:r>
          </a:p>
          <a:p>
            <a:endParaRPr lang="sk-SK">
              <a:latin typeface="Calibri" pitchFamily="34" charset="0"/>
            </a:endParaRPr>
          </a:p>
        </p:txBody>
      </p:sp>
      <p:grpSp>
        <p:nvGrpSpPr>
          <p:cNvPr id="14" name="Skupina 13"/>
          <p:cNvGrpSpPr>
            <a:grpSpLocks/>
          </p:cNvGrpSpPr>
          <p:nvPr/>
        </p:nvGrpSpPr>
        <p:grpSpPr bwMode="auto">
          <a:xfrm>
            <a:off x="314325" y="2852738"/>
            <a:ext cx="8515350" cy="3671887"/>
            <a:chOff x="377206" y="2996952"/>
            <a:chExt cx="8516227" cy="3672408"/>
          </a:xfrm>
        </p:grpSpPr>
        <p:sp>
          <p:nvSpPr>
            <p:cNvPr id="2" name="Obdĺžnik 1"/>
            <p:cNvSpPr/>
            <p:nvPr/>
          </p:nvSpPr>
          <p:spPr>
            <a:xfrm>
              <a:off x="377206" y="2996952"/>
              <a:ext cx="4113637" cy="3672408"/>
            </a:xfrm>
            <a:prstGeom prst="rect">
              <a:avLst/>
            </a:prstGeom>
            <a:solidFill>
              <a:srgbClr val="0ED489"/>
            </a:solidFill>
            <a:ln>
              <a:solidFill>
                <a:srgbClr val="0CB07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sk-SK" sz="2000" b="1" dirty="0">
                  <a:solidFill>
                    <a:srgbClr val="002060"/>
                  </a:solidFill>
                </a:rPr>
                <a:t>Procedurálne poznatky sú:</a:t>
              </a:r>
            </a:p>
            <a:p>
              <a:pPr marL="285750" indent="-285750" algn="just" fontAlgn="auto">
                <a:spcBef>
                  <a:spcPts val="0"/>
                </a:spcBef>
                <a:spcAft>
                  <a:spcPts val="0"/>
                </a:spcAft>
                <a:buFont typeface="Arial" panose="020B0604020202020204" pitchFamily="34" charset="0"/>
                <a:buChar char="•"/>
                <a:defRPr/>
              </a:pPr>
              <a:r>
                <a:rPr lang="sk-SK" dirty="0"/>
                <a:t>Postupnosť krokov na vyriešenie úlohy. </a:t>
              </a:r>
              <a:r>
                <a:rPr lang="sk-SK" sz="1100" dirty="0"/>
                <a:t>(</a:t>
              </a:r>
              <a:r>
                <a:rPr lang="sk-SK" sz="1100" dirty="0" err="1"/>
                <a:t>Rittle-Johnson</a:t>
              </a:r>
              <a:r>
                <a:rPr lang="sk-SK" sz="1100" dirty="0"/>
                <a:t> </a:t>
              </a:r>
              <a:r>
                <a:rPr lang="en-US" sz="1100" dirty="0"/>
                <a:t>&amp; Wagner, 1999</a:t>
              </a:r>
              <a:r>
                <a:rPr lang="sk-SK" sz="1100" dirty="0"/>
                <a:t>)</a:t>
              </a:r>
              <a:endParaRPr lang="en-US" sz="1100" dirty="0"/>
            </a:p>
            <a:p>
              <a:pPr marL="285750" indent="-285750" algn="just" fontAlgn="auto">
                <a:spcBef>
                  <a:spcPts val="0"/>
                </a:spcBef>
                <a:spcAft>
                  <a:spcPts val="0"/>
                </a:spcAft>
                <a:buFont typeface="Arial" panose="020B0604020202020204" pitchFamily="34" charset="0"/>
                <a:buChar char="•"/>
                <a:defRPr/>
              </a:pPr>
              <a:r>
                <a:rPr lang="en-US" dirty="0"/>
                <a:t>U</a:t>
              </a:r>
              <a:r>
                <a:rPr lang="sk-SK" dirty="0" err="1"/>
                <a:t>čenie</a:t>
              </a:r>
              <a:r>
                <a:rPr lang="sk-SK" dirty="0"/>
                <a:t> (sa), ktoré zahŕňa iba memorovanie operácií bez porozumenia ich základného významu. </a:t>
              </a:r>
              <a:r>
                <a:rPr lang="sk-SK" sz="1100" dirty="0"/>
                <a:t>(</a:t>
              </a:r>
              <a:r>
                <a:rPr lang="sk-SK" sz="1100" dirty="0" err="1"/>
                <a:t>Arslan</a:t>
              </a:r>
              <a:r>
                <a:rPr lang="sk-SK" sz="1100" dirty="0"/>
                <a:t>, 2010)</a:t>
              </a:r>
            </a:p>
            <a:p>
              <a:pPr marL="285750" indent="-285750" algn="just" fontAlgn="auto">
                <a:spcBef>
                  <a:spcPts val="0"/>
                </a:spcBef>
                <a:spcAft>
                  <a:spcPts val="0"/>
                </a:spcAft>
                <a:buFont typeface="Arial" panose="020B0604020202020204" pitchFamily="34" charset="0"/>
                <a:buChar char="•"/>
                <a:defRPr/>
              </a:pPr>
              <a:r>
                <a:rPr lang="sk-SK" dirty="0"/>
                <a:t>Vykonávanie postupu  bez toho, aby žiaci rozumeli jeho dôvodom.</a:t>
              </a:r>
            </a:p>
            <a:p>
              <a:pPr marL="285750" indent="-285750" algn="just" fontAlgn="auto">
                <a:spcBef>
                  <a:spcPts val="0"/>
                </a:spcBef>
                <a:spcAft>
                  <a:spcPts val="0"/>
                </a:spcAft>
                <a:buFont typeface="Arial" panose="020B0604020202020204" pitchFamily="34" charset="0"/>
                <a:buChar char="•"/>
                <a:defRPr/>
              </a:pPr>
              <a:r>
                <a:rPr lang="sk-SK" dirty="0"/>
                <a:t>Vedieť </a:t>
              </a:r>
              <a:r>
                <a:rPr lang="sk-SK" u="sng" dirty="0">
                  <a:solidFill>
                    <a:srgbClr val="002060"/>
                  </a:solidFill>
                </a:rPr>
                <a:t>čo</a:t>
              </a:r>
              <a:r>
                <a:rPr lang="sk-SK" dirty="0"/>
                <a:t> treba robiť.</a:t>
              </a:r>
              <a:endParaRPr lang="sk-SK" dirty="0"/>
            </a:p>
          </p:txBody>
        </p:sp>
        <p:sp>
          <p:nvSpPr>
            <p:cNvPr id="13" name="Obdĺžnik 12"/>
            <p:cNvSpPr/>
            <p:nvPr/>
          </p:nvSpPr>
          <p:spPr>
            <a:xfrm>
              <a:off x="4698826" y="2996952"/>
              <a:ext cx="4194607" cy="3672408"/>
            </a:xfrm>
            <a:prstGeom prst="rect">
              <a:avLst/>
            </a:prstGeom>
            <a:solidFill>
              <a:srgbClr val="0ED489"/>
            </a:solidFill>
            <a:ln>
              <a:solidFill>
                <a:srgbClr val="0CB07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sk-SK" sz="2000" b="1" dirty="0">
                  <a:solidFill>
                    <a:srgbClr val="002060"/>
                  </a:solidFill>
                </a:rPr>
                <a:t>Konceptuálne poznatky sú:</a:t>
              </a:r>
            </a:p>
            <a:p>
              <a:pPr marL="285750" indent="-285750" algn="just" fontAlgn="auto">
                <a:spcBef>
                  <a:spcPts val="0"/>
                </a:spcBef>
                <a:spcAft>
                  <a:spcPts val="0"/>
                </a:spcAft>
                <a:buFont typeface="Arial" panose="020B0604020202020204" pitchFamily="34" charset="0"/>
                <a:buChar char="•"/>
                <a:defRPr/>
              </a:pPr>
              <a:r>
                <a:rPr lang="sk-SK" dirty="0"/>
                <a:t>Explicitné alebo implicitné pochopenie </a:t>
              </a:r>
              <a:r>
                <a:rPr lang="sk-SK" dirty="0"/>
                <a:t>princípov daného poznatku a vzájomných vzťahov </a:t>
              </a:r>
              <a:r>
                <a:rPr lang="sk-SK" dirty="0"/>
                <a:t>medzi </a:t>
              </a:r>
              <a:r>
                <a:rPr lang="sk-SK" dirty="0"/>
                <a:t>poznatkami. </a:t>
              </a:r>
              <a:r>
                <a:rPr lang="sk-SK" sz="1100" dirty="0"/>
                <a:t>(</a:t>
              </a:r>
              <a:r>
                <a:rPr lang="sk-SK" sz="1100" dirty="0" err="1"/>
                <a:t>Rittle-Johnson</a:t>
              </a:r>
              <a:r>
                <a:rPr lang="sk-SK" sz="1100" dirty="0"/>
                <a:t> </a:t>
              </a:r>
              <a:r>
                <a:rPr lang="en-US" sz="1100" dirty="0"/>
                <a:t>&amp; Wagner, 1999</a:t>
              </a:r>
              <a:r>
                <a:rPr lang="sk-SK" sz="1100" dirty="0"/>
                <a:t>)</a:t>
              </a:r>
              <a:endParaRPr lang="en-US" sz="1100" dirty="0"/>
            </a:p>
            <a:p>
              <a:pPr marL="285750" indent="-285750" algn="just" fontAlgn="auto">
                <a:spcBef>
                  <a:spcPts val="0"/>
                </a:spcBef>
                <a:spcAft>
                  <a:spcPts val="0"/>
                </a:spcAft>
                <a:buFont typeface="Arial" panose="020B0604020202020204" pitchFamily="34" charset="0"/>
                <a:buChar char="•"/>
                <a:defRPr/>
              </a:pPr>
              <a:r>
                <a:rPr lang="sk-SK" dirty="0"/>
                <a:t>Učenie (sa), ktoré zahŕňa porozumenie  a interpretáciu pojmov  a vzťahov medzi nimi. </a:t>
              </a:r>
              <a:r>
                <a:rPr lang="sk-SK" sz="1100" dirty="0"/>
                <a:t>(</a:t>
              </a:r>
              <a:r>
                <a:rPr lang="sk-SK" sz="1100" dirty="0" err="1"/>
                <a:t>Arslan</a:t>
              </a:r>
              <a:r>
                <a:rPr lang="sk-SK" sz="1100" dirty="0"/>
                <a:t>, 2010</a:t>
              </a:r>
              <a:r>
                <a:rPr lang="sk-SK" sz="1100" dirty="0"/>
                <a:t>)</a:t>
              </a:r>
            </a:p>
            <a:p>
              <a:pPr marL="285750" indent="-285750" algn="just" fontAlgn="auto">
                <a:spcBef>
                  <a:spcPts val="0"/>
                </a:spcBef>
                <a:spcAft>
                  <a:spcPts val="0"/>
                </a:spcAft>
                <a:buFont typeface="Arial" panose="020B0604020202020204" pitchFamily="34" charset="0"/>
                <a:buChar char="•"/>
                <a:defRPr/>
              </a:pPr>
              <a:r>
                <a:rPr lang="sk-SK" dirty="0"/>
                <a:t>Porozumenie pojmom aby sme vyriešili danú úlohu (pričom žiak použije ľubovoľnú procedúru/postup).</a:t>
              </a:r>
            </a:p>
            <a:p>
              <a:pPr marL="285750" indent="-285750" algn="just" fontAlgn="auto">
                <a:spcBef>
                  <a:spcPts val="0"/>
                </a:spcBef>
                <a:spcAft>
                  <a:spcPts val="0"/>
                </a:spcAft>
                <a:buFont typeface="Arial" panose="020B0604020202020204" pitchFamily="34" charset="0"/>
                <a:buChar char="•"/>
                <a:defRPr/>
              </a:pPr>
              <a:r>
                <a:rPr lang="sk-SK" dirty="0"/>
                <a:t>Porozumenie </a:t>
              </a:r>
              <a:r>
                <a:rPr lang="sk-SK" u="sng" dirty="0">
                  <a:solidFill>
                    <a:srgbClr val="002060"/>
                  </a:solidFill>
                </a:rPr>
                <a:t>prečo</a:t>
              </a:r>
              <a:r>
                <a:rPr lang="sk-SK" dirty="0">
                  <a:solidFill>
                    <a:srgbClr val="002060"/>
                  </a:solidFill>
                </a:rPr>
                <a:t> </a:t>
              </a:r>
              <a:r>
                <a:rPr lang="sk-SK" dirty="0"/>
                <a:t>to robím.</a:t>
              </a:r>
              <a:endParaRPr lang="sk-SK" dirty="0"/>
            </a:p>
          </p:txBody>
        </p:sp>
      </p:grpSp>
      <p:grpSp>
        <p:nvGrpSpPr>
          <p:cNvPr id="17" name="Skupina 16"/>
          <p:cNvGrpSpPr>
            <a:grpSpLocks/>
          </p:cNvGrpSpPr>
          <p:nvPr/>
        </p:nvGrpSpPr>
        <p:grpSpPr bwMode="auto">
          <a:xfrm>
            <a:off x="314325" y="3141663"/>
            <a:ext cx="8721725" cy="3455987"/>
            <a:chOff x="313886" y="3140967"/>
            <a:chExt cx="8722610" cy="3456385"/>
          </a:xfrm>
        </p:grpSpPr>
        <p:sp>
          <p:nvSpPr>
            <p:cNvPr id="15" name="Zaoblený obdĺžnik 14"/>
            <p:cNvSpPr/>
            <p:nvPr/>
          </p:nvSpPr>
          <p:spPr>
            <a:xfrm>
              <a:off x="313886" y="3140967"/>
              <a:ext cx="4113630" cy="3456385"/>
            </a:xfrm>
            <a:prstGeom prst="roundRect">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sk-SK" b="1" dirty="0">
                  <a:solidFill>
                    <a:srgbClr val="002060"/>
                  </a:solidFill>
                </a:rPr>
                <a:t>Úlohy na procedurálne poznatky:</a:t>
              </a:r>
            </a:p>
            <a:p>
              <a:pPr algn="ctr" fontAlgn="auto">
                <a:spcBef>
                  <a:spcPts val="0"/>
                </a:spcBef>
                <a:spcAft>
                  <a:spcPts val="0"/>
                </a:spcAft>
                <a:defRPr/>
              </a:pPr>
              <a:endParaRPr lang="sk-SK" b="1" dirty="0">
                <a:solidFill>
                  <a:srgbClr val="002060"/>
                </a:solidFill>
              </a:endParaRPr>
            </a:p>
            <a:p>
              <a:pPr marL="342900" indent="-342900" algn="just" fontAlgn="auto">
                <a:spcBef>
                  <a:spcPts val="0"/>
                </a:spcBef>
                <a:spcAft>
                  <a:spcPts val="0"/>
                </a:spcAft>
                <a:buFontTx/>
                <a:buAutoNum type="arabicPeriod"/>
                <a:defRPr/>
              </a:pPr>
              <a:r>
                <a:rPr lang="sk-SK" dirty="0">
                  <a:solidFill>
                    <a:srgbClr val="002060"/>
                  </a:solidFill>
                </a:rPr>
                <a:t>Odmeraj obvod miestnosti.</a:t>
              </a:r>
            </a:p>
            <a:p>
              <a:pPr marL="342900" indent="-342900" algn="just" fontAlgn="auto">
                <a:spcBef>
                  <a:spcPts val="0"/>
                </a:spcBef>
                <a:spcAft>
                  <a:spcPts val="0"/>
                </a:spcAft>
                <a:buFontTx/>
                <a:buAutoNum type="arabicPeriod"/>
                <a:defRPr/>
              </a:pPr>
              <a:r>
                <a:rPr lang="sk-SK" dirty="0">
                  <a:solidFill>
                    <a:srgbClr val="002060"/>
                  </a:solidFill>
                </a:rPr>
                <a:t>Ak spíš 7,5 hodiny denne, koľko percent dňa prespíš?</a:t>
              </a:r>
            </a:p>
            <a:p>
              <a:pPr marL="342900" indent="-342900" algn="just" fontAlgn="auto">
                <a:spcBef>
                  <a:spcPts val="0"/>
                </a:spcBef>
                <a:spcAft>
                  <a:spcPts val="0"/>
                </a:spcAft>
                <a:buFontTx/>
                <a:buAutoNum type="arabicPeriod"/>
                <a:defRPr/>
              </a:pPr>
              <a:r>
                <a:rPr lang="sk-SK" dirty="0">
                  <a:solidFill>
                    <a:srgbClr val="002060"/>
                  </a:solidFill>
                </a:rPr>
                <a:t>Vynásob 24 x 8.</a:t>
              </a:r>
            </a:p>
            <a:p>
              <a:pPr marL="342900" indent="-342900" algn="just" fontAlgn="auto">
                <a:spcBef>
                  <a:spcPts val="0"/>
                </a:spcBef>
                <a:spcAft>
                  <a:spcPts val="0"/>
                </a:spcAft>
                <a:buFontTx/>
                <a:buAutoNum type="arabicPeriod"/>
                <a:defRPr/>
              </a:pPr>
              <a:r>
                <a:rPr lang="sk-SK" dirty="0">
                  <a:solidFill>
                    <a:srgbClr val="002060"/>
                  </a:solidFill>
                </a:rPr>
                <a:t>Zostav rovnicu na vyriešenie tejto úlohy.</a:t>
              </a:r>
            </a:p>
            <a:p>
              <a:pPr marL="342900" indent="-342900" algn="just" fontAlgn="auto">
                <a:spcBef>
                  <a:spcPts val="0"/>
                </a:spcBef>
                <a:spcAft>
                  <a:spcPts val="0"/>
                </a:spcAft>
                <a:buFontTx/>
                <a:buAutoNum type="arabicPeriod"/>
                <a:defRPr/>
              </a:pPr>
              <a:endParaRPr lang="sk-SK" dirty="0">
                <a:solidFill>
                  <a:srgbClr val="002060"/>
                </a:solidFill>
              </a:endParaRPr>
            </a:p>
            <a:p>
              <a:pPr marL="342900" indent="-342900" algn="just" fontAlgn="auto">
                <a:spcBef>
                  <a:spcPts val="0"/>
                </a:spcBef>
                <a:spcAft>
                  <a:spcPts val="0"/>
                </a:spcAft>
                <a:buFontTx/>
                <a:buAutoNum type="arabicPeriod"/>
                <a:defRPr/>
              </a:pPr>
              <a:endParaRPr lang="sk-SK" dirty="0">
                <a:solidFill>
                  <a:srgbClr val="002060"/>
                </a:solidFill>
              </a:endParaRPr>
            </a:p>
            <a:p>
              <a:pPr marL="342900" indent="-342900" algn="just" fontAlgn="auto">
                <a:spcBef>
                  <a:spcPts val="0"/>
                </a:spcBef>
                <a:spcAft>
                  <a:spcPts val="0"/>
                </a:spcAft>
                <a:buFontTx/>
                <a:buAutoNum type="arabicPeriod"/>
                <a:defRPr/>
              </a:pPr>
              <a:endParaRPr lang="sk-SK" dirty="0">
                <a:solidFill>
                  <a:srgbClr val="002060"/>
                </a:solidFill>
              </a:endParaRPr>
            </a:p>
          </p:txBody>
        </p:sp>
        <p:sp>
          <p:nvSpPr>
            <p:cNvPr id="16" name="Zaoblený obdĺžnik 15"/>
            <p:cNvSpPr/>
            <p:nvPr/>
          </p:nvSpPr>
          <p:spPr>
            <a:xfrm>
              <a:off x="4716471" y="3140967"/>
              <a:ext cx="4320025" cy="3454798"/>
            </a:xfrm>
            <a:prstGeom prst="roundRect">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sk-SK" b="1" dirty="0">
                  <a:solidFill>
                    <a:srgbClr val="002060"/>
                  </a:solidFill>
                </a:rPr>
                <a:t>Úlohy na konceptuálne poznatky:</a:t>
              </a:r>
            </a:p>
            <a:p>
              <a:pPr algn="ctr" fontAlgn="auto">
                <a:spcBef>
                  <a:spcPts val="0"/>
                </a:spcBef>
                <a:spcAft>
                  <a:spcPts val="0"/>
                </a:spcAft>
                <a:defRPr/>
              </a:pPr>
              <a:endParaRPr lang="sk-SK" b="1" dirty="0">
                <a:solidFill>
                  <a:srgbClr val="002060"/>
                </a:solidFill>
              </a:endParaRPr>
            </a:p>
            <a:p>
              <a:pPr marL="342900" indent="-342900" algn="just" fontAlgn="auto">
                <a:spcBef>
                  <a:spcPts val="0"/>
                </a:spcBef>
                <a:spcAft>
                  <a:spcPts val="0"/>
                </a:spcAft>
                <a:buFontTx/>
                <a:buAutoNum type="arabicPeriod"/>
                <a:defRPr/>
              </a:pPr>
              <a:r>
                <a:rPr lang="sk-SK" dirty="0">
                  <a:solidFill>
                    <a:srgbClr val="002060"/>
                  </a:solidFill>
                </a:rPr>
                <a:t>Odhadni obvod miestnosti. Zdôvodni svoj odhad.</a:t>
              </a:r>
            </a:p>
            <a:p>
              <a:pPr marL="342900" indent="-342900" algn="just" fontAlgn="auto">
                <a:spcBef>
                  <a:spcPts val="0"/>
                </a:spcBef>
                <a:spcAft>
                  <a:spcPts val="0"/>
                </a:spcAft>
                <a:buFontTx/>
                <a:buAutoNum type="arabicPeriod"/>
                <a:defRPr/>
              </a:pPr>
              <a:r>
                <a:rPr lang="sk-SK" dirty="0">
                  <a:solidFill>
                    <a:srgbClr val="002060"/>
                  </a:solidFill>
                </a:rPr>
                <a:t>Je rozumné tvrdiť, že väčšina ľudí spí 30 % dňa? Prečo áno alebo prečo nie?</a:t>
              </a:r>
            </a:p>
            <a:p>
              <a:pPr marL="342900" indent="-342900" algn="just" fontAlgn="auto">
                <a:spcBef>
                  <a:spcPts val="0"/>
                </a:spcBef>
                <a:spcAft>
                  <a:spcPts val="0"/>
                </a:spcAft>
                <a:buFontTx/>
                <a:buAutoNum type="arabicPeriod"/>
                <a:defRPr/>
              </a:pPr>
              <a:r>
                <a:rPr lang="sk-SK" dirty="0">
                  <a:solidFill>
                    <a:srgbClr val="002060"/>
                  </a:solidFill>
                </a:rPr>
                <a:t>Spamäti vynásob 24 x 8. Vysvetli svoj postup. Skús nájsť aj iný spôsob.</a:t>
              </a:r>
            </a:p>
            <a:p>
              <a:pPr marL="342900" indent="-342900" algn="just" fontAlgn="auto">
                <a:spcBef>
                  <a:spcPts val="0"/>
                </a:spcBef>
                <a:spcAft>
                  <a:spcPts val="0"/>
                </a:spcAft>
                <a:buFontTx/>
                <a:buAutoNum type="arabicPeriod"/>
                <a:defRPr/>
              </a:pPr>
              <a:r>
                <a:rPr lang="sk-SK" dirty="0">
                  <a:solidFill>
                    <a:srgbClr val="002060"/>
                  </a:solidFill>
                </a:rPr>
                <a:t>Vytvor úlohu, ktorá sa vyrieši pomocou tejto rovnice. Ako vieš povedať, či to máš dobre?</a:t>
              </a:r>
              <a:endParaRPr lang="sk-SK" dirty="0">
                <a:solidFill>
                  <a:srgbClr val="002060"/>
                </a:solidFill>
              </a:endParaRPr>
            </a:p>
          </p:txBody>
        </p:sp>
      </p:grpSp>
      <p:sp>
        <p:nvSpPr>
          <p:cNvPr id="11" name="Zástupný symbol čísla snímky 10"/>
          <p:cNvSpPr>
            <a:spLocks noGrp="1"/>
          </p:cNvSpPr>
          <p:nvPr>
            <p:ph type="sldNum" sz="quarter" idx="12"/>
          </p:nvPr>
        </p:nvSpPr>
        <p:spPr/>
        <p:txBody>
          <a:bodyPr/>
          <a:lstStyle/>
          <a:p>
            <a:pPr>
              <a:defRPr/>
            </a:pPr>
            <a:fld id="{E1A6CD06-45A8-44C6-99B6-FD2C0DB0D62F}" type="slidenum">
              <a:rPr lang="sk-SK"/>
              <a:pPr>
                <a:defRPr/>
              </a:pPr>
              <a:t>7</a:t>
            </a:fld>
            <a:endParaRPr lang="sk-SK"/>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1000" fill="hold"/>
                                        <p:tgtEl>
                                          <p:spTgt spid="14"/>
                                        </p:tgtEl>
                                        <p:attrNameLst>
                                          <p:attrName>ppt_x</p:attrName>
                                        </p:attrNameLst>
                                      </p:cBhvr>
                                      <p:tavLst>
                                        <p:tav tm="0">
                                          <p:val>
                                            <p:strVal val="#ppt_x"/>
                                          </p:val>
                                        </p:tav>
                                        <p:tav tm="100000">
                                          <p:val>
                                            <p:strVal val="#ppt_x"/>
                                          </p:val>
                                        </p:tav>
                                      </p:tavLst>
                                    </p:anim>
                                    <p:anim calcmode="lin" valueType="num">
                                      <p:cBhvr additive="base">
                                        <p:cTn id="14" dur="1000" fill="hold"/>
                                        <p:tgtEl>
                                          <p:spTgt spid="14"/>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ppt_w</p:attrName>
                                        </p:attrNameLst>
                                      </p:cBhvr>
                                      <p:tavLst>
                                        <p:tav tm="0">
                                          <p:val>
                                            <p:fltVal val="0"/>
                                          </p:val>
                                        </p:tav>
                                        <p:tav tm="100000">
                                          <p:val>
                                            <p:strVal val="#ppt_w"/>
                                          </p:val>
                                        </p:tav>
                                      </p:tavLst>
                                    </p:anim>
                                    <p:anim calcmode="lin" valueType="num">
                                      <p:cBhvr>
                                        <p:cTn id="20" dur="1000" fill="hold"/>
                                        <p:tgtEl>
                                          <p:spTgt spid="17"/>
                                        </p:tgtEl>
                                        <p:attrNameLst>
                                          <p:attrName>ppt_h</p:attrName>
                                        </p:attrNameLst>
                                      </p:cBhvr>
                                      <p:tavLst>
                                        <p:tav tm="0">
                                          <p:val>
                                            <p:fltVal val="0"/>
                                          </p:val>
                                        </p:tav>
                                        <p:tav tm="100000">
                                          <p:val>
                                            <p:strVal val="#ppt_h"/>
                                          </p:val>
                                        </p:tav>
                                      </p:tavLst>
                                    </p:anim>
                                    <p:anim calcmode="lin" valueType="num">
                                      <p:cBhvr>
                                        <p:cTn id="21" dur="1000" fill="hold"/>
                                        <p:tgtEl>
                                          <p:spTgt spid="17"/>
                                        </p:tgtEl>
                                        <p:attrNameLst>
                                          <p:attrName>style.rotation</p:attrName>
                                        </p:attrNameLst>
                                      </p:cBhvr>
                                      <p:tavLst>
                                        <p:tav tm="0">
                                          <p:val>
                                            <p:fltVal val="90"/>
                                          </p:val>
                                        </p:tav>
                                        <p:tav tm="100000">
                                          <p:val>
                                            <p:fltVal val="0"/>
                                          </p:val>
                                        </p:tav>
                                      </p:tavLst>
                                    </p:anim>
                                    <p:animEffect transition="in" filter="fade">
                                      <p:cBhvr>
                                        <p:cTn id="22" dur="10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 calcmode="lin" valueType="num">
                                      <p:cBhvr additive="base">
                                        <p:cTn id="2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0">
                                            <p:txEl>
                                              <p:pRg st="1" end="1"/>
                                            </p:txEl>
                                          </p:spTgt>
                                        </p:tgtEl>
                                        <p:attrNameLst>
                                          <p:attrName>style.visibility</p:attrName>
                                        </p:attrNameLst>
                                      </p:cBhvr>
                                      <p:to>
                                        <p:strVal val="visible"/>
                                      </p:to>
                                    </p:set>
                                    <p:anim calcmode="lin" valueType="num">
                                      <p:cBhvr additive="base">
                                        <p:cTn id="33"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8">
                                            <p:txEl>
                                              <p:pRg st="0" end="0"/>
                                            </p:txEl>
                                          </p:spTgt>
                                        </p:tgtEl>
                                        <p:attrNameLst>
                                          <p:attrName>style.visibility</p:attrName>
                                        </p:attrNameLst>
                                      </p:cBhvr>
                                      <p:to>
                                        <p:strVal val="visible"/>
                                      </p:to>
                                    </p:set>
                                    <p:anim calcmode="lin" valueType="num">
                                      <p:cBhvr additive="base">
                                        <p:cTn id="3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10"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úrovne podľa </a:t>
            </a:r>
            <a:r>
              <a:rPr lang="sk-SK" sz="2800" b="1" dirty="0" err="1" smtClean="0">
                <a:solidFill>
                  <a:srgbClr val="002060"/>
                </a:solidFill>
              </a:rPr>
              <a:t>Blooma</a:t>
            </a:r>
            <a:r>
              <a:rPr lang="en-US" sz="2800" b="1" dirty="0" smtClean="0">
                <a:solidFill>
                  <a:srgbClr val="002060"/>
                </a:solidFill>
              </a:rPr>
              <a:t> 1</a:t>
            </a:r>
            <a:endParaRPr lang="sk-SK" sz="2800" b="1" dirty="0">
              <a:solidFill>
                <a:srgbClr val="002060"/>
              </a:solidFill>
            </a:endParaRPr>
          </a:p>
        </p:txBody>
      </p:sp>
      <p:sp>
        <p:nvSpPr>
          <p:cNvPr id="22530" name="BlokTextu 3"/>
          <p:cNvSpPr txBox="1">
            <a:spLocks noChangeArrowheads="1"/>
          </p:cNvSpPr>
          <p:nvPr/>
        </p:nvSpPr>
        <p:spPr bwMode="auto">
          <a:xfrm>
            <a:off x="900113" y="2384425"/>
            <a:ext cx="7632700" cy="1968500"/>
          </a:xfrm>
          <a:prstGeom prst="rect">
            <a:avLst/>
          </a:prstGeom>
          <a:noFill/>
          <a:ln w="9525">
            <a:noFill/>
            <a:miter lim="800000"/>
            <a:headEnd/>
            <a:tailEnd/>
          </a:ln>
        </p:spPr>
        <p:txBody>
          <a:bodyPr>
            <a:spAutoFit/>
          </a:bodyPr>
          <a:lstStyle/>
          <a:p>
            <a:pPr algn="just"/>
            <a:r>
              <a:rPr lang="sk-SK">
                <a:latin typeface="Calibri" pitchFamily="34" charset="0"/>
              </a:rPr>
              <a:t>Počítačová zostava má veľkoobchodnú cenu 1 200 eur. Maloobchodná cena je o 20 % vyššia ako veľkoobchodná cena. </a:t>
            </a:r>
            <a:r>
              <a:rPr lang="sk-SK" b="1" i="1">
                <a:solidFill>
                  <a:srgbClr val="0ED489"/>
                </a:solidFill>
                <a:latin typeface="Calibri" pitchFamily="34" charset="0"/>
              </a:rPr>
              <a:t>Napíš, koľko percent tvorí maloobchodná cena vzhľadom na veľkoobchodnú cenu.</a:t>
            </a:r>
          </a:p>
          <a:p>
            <a:pPr algn="just"/>
            <a:endParaRPr lang="sk-SK" b="1" i="1">
              <a:solidFill>
                <a:srgbClr val="0ED489"/>
              </a:solidFill>
              <a:latin typeface="Calibri" pitchFamily="34" charset="0"/>
            </a:endParaRPr>
          </a:p>
          <a:p>
            <a:pPr algn="just"/>
            <a:r>
              <a:rPr lang="sk-SK" sz="1400" i="1">
                <a:latin typeface="Calibri" pitchFamily="34" charset="0"/>
              </a:rPr>
              <a:t>Odpoveď: Maloobchodná cena vzhľadom na veľkoobchodnú cenu tvorí ...... %.</a:t>
            </a:r>
          </a:p>
          <a:p>
            <a:endParaRPr lang="sk-SK">
              <a:latin typeface="Calibri" pitchFamily="34" charset="0"/>
            </a:endParaRPr>
          </a:p>
          <a:p>
            <a:endParaRPr lang="sk-SK">
              <a:latin typeface="Calibri" pitchFamily="34" charset="0"/>
            </a:endParaRPr>
          </a:p>
        </p:txBody>
      </p:sp>
      <p:grpSp>
        <p:nvGrpSpPr>
          <p:cNvPr id="9" name="Skupina 8"/>
          <p:cNvGrpSpPr>
            <a:grpSpLocks/>
          </p:cNvGrpSpPr>
          <p:nvPr/>
        </p:nvGrpSpPr>
        <p:grpSpPr bwMode="auto">
          <a:xfrm>
            <a:off x="900113" y="3789363"/>
            <a:ext cx="2519362" cy="719137"/>
            <a:chOff x="899592" y="3645024"/>
            <a:chExt cx="2520280" cy="720080"/>
          </a:xfrm>
        </p:grpSpPr>
        <p:sp>
          <p:nvSpPr>
            <p:cNvPr id="22537" name="BlokTextu 5"/>
            <p:cNvSpPr txBox="1">
              <a:spLocks noChangeArrowheads="1"/>
            </p:cNvSpPr>
            <p:nvPr/>
          </p:nvSpPr>
          <p:spPr bwMode="auto">
            <a:xfrm>
              <a:off x="899592" y="3645024"/>
              <a:ext cx="2520280" cy="369332"/>
            </a:xfrm>
            <a:prstGeom prst="rect">
              <a:avLst/>
            </a:prstGeom>
            <a:noFill/>
            <a:ln w="9525">
              <a:noFill/>
              <a:miter lim="800000"/>
              <a:headEnd/>
              <a:tailEnd/>
            </a:ln>
          </p:spPr>
          <p:txBody>
            <a:bodyPr>
              <a:spAutoFit/>
            </a:bodyPr>
            <a:lstStyle/>
            <a:p>
              <a:r>
                <a:rPr lang="sk-SK">
                  <a:latin typeface="Calibri" pitchFamily="34" charset="0"/>
                </a:rPr>
                <a:t>Téma: </a:t>
              </a:r>
              <a:r>
                <a:rPr lang="sk-SK" b="1">
                  <a:solidFill>
                    <a:srgbClr val="0ED489"/>
                  </a:solidFill>
                  <a:latin typeface="Calibri" pitchFamily="34" charset="0"/>
                </a:rPr>
                <a:t>T1</a:t>
              </a:r>
            </a:p>
          </p:txBody>
        </p:sp>
        <p:sp>
          <p:nvSpPr>
            <p:cNvPr id="22538" name="BlokTextu 6"/>
            <p:cNvSpPr txBox="1">
              <a:spLocks noChangeArrowheads="1"/>
            </p:cNvSpPr>
            <p:nvPr/>
          </p:nvSpPr>
          <p:spPr bwMode="auto">
            <a:xfrm>
              <a:off x="899592" y="3995772"/>
              <a:ext cx="2520280" cy="369332"/>
            </a:xfrm>
            <a:prstGeom prst="rect">
              <a:avLst/>
            </a:prstGeom>
            <a:noFill/>
            <a:ln w="9525">
              <a:noFill/>
              <a:miter lim="800000"/>
              <a:headEnd/>
              <a:tailEnd/>
            </a:ln>
          </p:spPr>
          <p:txBody>
            <a:bodyPr>
              <a:spAutoFit/>
            </a:bodyPr>
            <a:lstStyle/>
            <a:p>
              <a:r>
                <a:rPr lang="sk-SK">
                  <a:latin typeface="Calibri" pitchFamily="34" charset="0"/>
                </a:rPr>
                <a:t>Výkon: </a:t>
              </a:r>
              <a:r>
                <a:rPr lang="sk-SK" b="1">
                  <a:solidFill>
                    <a:srgbClr val="0ED489"/>
                  </a:solidFill>
                  <a:latin typeface="Calibri" pitchFamily="34" charset="0"/>
                </a:rPr>
                <a:t>V4</a:t>
              </a:r>
            </a:p>
          </p:txBody>
        </p:sp>
      </p:grpSp>
      <p:sp>
        <p:nvSpPr>
          <p:cNvPr id="8" name="BlokTextu 7"/>
          <p:cNvSpPr txBox="1">
            <a:spLocks noChangeArrowheads="1"/>
          </p:cNvSpPr>
          <p:nvPr/>
        </p:nvSpPr>
        <p:spPr bwMode="auto">
          <a:xfrm>
            <a:off x="900113" y="4437063"/>
            <a:ext cx="2519362" cy="369887"/>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K2</a:t>
            </a:r>
          </a:p>
        </p:txBody>
      </p:sp>
      <p:pic>
        <p:nvPicPr>
          <p:cNvPr id="22533" name="Obrázok 10"/>
          <p:cNvPicPr>
            <a:picLocks noChangeAspect="1" noChangeArrowheads="1"/>
          </p:cNvPicPr>
          <p:nvPr/>
        </p:nvPicPr>
        <p:blipFill>
          <a:blip r:embed="rId2"/>
          <a:srcRect/>
          <a:stretch>
            <a:fillRect/>
          </a:stretch>
        </p:blipFill>
        <p:spPr bwMode="auto">
          <a:xfrm>
            <a:off x="827088" y="1125538"/>
            <a:ext cx="7848600" cy="1150937"/>
          </a:xfrm>
          <a:prstGeom prst="rect">
            <a:avLst/>
          </a:prstGeom>
          <a:noFill/>
          <a:ln w="9525">
            <a:noFill/>
            <a:miter lim="800000"/>
            <a:headEnd/>
            <a:tailEnd/>
          </a:ln>
        </p:spPr>
      </p:pic>
      <p:sp>
        <p:nvSpPr>
          <p:cNvPr id="10" name="Zahnutá šípka doprava 9"/>
          <p:cNvSpPr/>
          <p:nvPr/>
        </p:nvSpPr>
        <p:spPr>
          <a:xfrm>
            <a:off x="107950" y="1773238"/>
            <a:ext cx="611188" cy="1223962"/>
          </a:xfrm>
          <a:prstGeom prst="curvedRightArrow">
            <a:avLst/>
          </a:prstGeom>
          <a:solidFill>
            <a:srgbClr val="0ED489"/>
          </a:solidFill>
          <a:ln>
            <a:solidFill>
              <a:srgbClr val="0ED48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sk-SK">
              <a:solidFill>
                <a:schemeClr val="tx1"/>
              </a:solidFill>
            </a:endParaRPr>
          </a:p>
        </p:txBody>
      </p:sp>
      <p:sp>
        <p:nvSpPr>
          <p:cNvPr id="12" name="BlokTextu 11"/>
          <p:cNvSpPr txBox="1">
            <a:spLocks noChangeArrowheads="1"/>
          </p:cNvSpPr>
          <p:nvPr/>
        </p:nvSpPr>
        <p:spPr bwMode="auto">
          <a:xfrm>
            <a:off x="900113" y="5026025"/>
            <a:ext cx="7848600" cy="923925"/>
          </a:xfrm>
          <a:prstGeom prst="rect">
            <a:avLst/>
          </a:prstGeom>
          <a:noFill/>
          <a:ln w="9525">
            <a:noFill/>
            <a:miter lim="800000"/>
            <a:headEnd/>
            <a:tailEnd/>
          </a:ln>
        </p:spPr>
        <p:txBody>
          <a:bodyPr>
            <a:spAutoFit/>
          </a:bodyPr>
          <a:lstStyle/>
          <a:p>
            <a:pPr algn="just"/>
            <a:r>
              <a:rPr lang="sk-SK" i="1">
                <a:solidFill>
                  <a:srgbClr val="002060"/>
                </a:solidFill>
                <a:latin typeface="Calibri" pitchFamily="34" charset="0"/>
              </a:rPr>
              <a:t>Žiak vie identifikovať základ, ktorý tvorí 100 %, ku ktorému iba pripočíta 20 %, t.j. rozumie vzťahu základ - počet percent.</a:t>
            </a:r>
          </a:p>
          <a:p>
            <a:endParaRPr lang="sk-SK">
              <a:latin typeface="Calibri" pitchFamily="34" charset="0"/>
            </a:endParaRPr>
          </a:p>
        </p:txBody>
      </p:sp>
      <p:sp>
        <p:nvSpPr>
          <p:cNvPr id="2" name="Zástupný symbol čísla snímky 1"/>
          <p:cNvSpPr>
            <a:spLocks noGrp="1"/>
          </p:cNvSpPr>
          <p:nvPr>
            <p:ph type="sldNum" sz="quarter" idx="12"/>
          </p:nvPr>
        </p:nvSpPr>
        <p:spPr/>
        <p:txBody>
          <a:bodyPr/>
          <a:lstStyle/>
          <a:p>
            <a:pPr>
              <a:defRPr/>
            </a:pPr>
            <a:fld id="{73439206-995C-4F69-841F-1E483BB0DA04}" type="slidenum">
              <a:rPr lang="sk-SK"/>
              <a:pPr>
                <a:defRPr/>
              </a:pPr>
              <a:t>8</a:t>
            </a:fld>
            <a:endParaRPr lang="sk-SK"/>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anim calcmode="lin" valueType="num">
                                      <p:cBhvr additive="base">
                                        <p:cTn id="19"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12"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1"/>
          <p:cNvSpPr txBox="1">
            <a:spLocks/>
          </p:cNvSpPr>
          <p:nvPr/>
        </p:nvSpPr>
        <p:spPr>
          <a:xfrm>
            <a:off x="457200" y="274638"/>
            <a:ext cx="8229600"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sk-SK" sz="2800" b="1" dirty="0" smtClean="0">
                <a:solidFill>
                  <a:schemeClr val="accent1">
                    <a:lumMod val="50000"/>
                  </a:schemeClr>
                </a:solidFill>
              </a:rPr>
              <a:t>Určovanie kognitívnej úrovne podľa </a:t>
            </a:r>
            <a:r>
              <a:rPr lang="sk-SK" sz="2800" b="1" dirty="0" err="1" smtClean="0">
                <a:solidFill>
                  <a:srgbClr val="002060"/>
                </a:solidFill>
              </a:rPr>
              <a:t>Blooma</a:t>
            </a:r>
            <a:r>
              <a:rPr lang="en-US" sz="2800" b="1" dirty="0" smtClean="0">
                <a:solidFill>
                  <a:srgbClr val="002060"/>
                </a:solidFill>
              </a:rPr>
              <a:t> 1</a:t>
            </a:r>
            <a:endParaRPr lang="sk-SK" sz="2800" b="1" dirty="0">
              <a:solidFill>
                <a:srgbClr val="002060"/>
              </a:solidFill>
            </a:endParaRPr>
          </a:p>
        </p:txBody>
      </p:sp>
      <p:sp>
        <p:nvSpPr>
          <p:cNvPr id="23554" name="BlokTextu 3"/>
          <p:cNvSpPr txBox="1">
            <a:spLocks noChangeArrowheads="1"/>
          </p:cNvSpPr>
          <p:nvPr/>
        </p:nvSpPr>
        <p:spPr bwMode="auto">
          <a:xfrm>
            <a:off x="900113" y="1052513"/>
            <a:ext cx="7632700" cy="2308225"/>
          </a:xfrm>
          <a:prstGeom prst="rect">
            <a:avLst/>
          </a:prstGeom>
          <a:noFill/>
          <a:ln w="9525">
            <a:noFill/>
            <a:miter lim="800000"/>
            <a:headEnd/>
            <a:tailEnd/>
          </a:ln>
        </p:spPr>
        <p:txBody>
          <a:bodyPr>
            <a:spAutoFit/>
          </a:bodyPr>
          <a:lstStyle/>
          <a:p>
            <a:r>
              <a:rPr lang="sk-SK">
                <a:latin typeface="Calibri" pitchFamily="34" charset="0"/>
              </a:rPr>
              <a:t>Ktoré spojenie najlepšie interpretuje slovné spojenie </a:t>
            </a:r>
            <a:r>
              <a:rPr lang="sk-SK" i="1">
                <a:latin typeface="Calibri" pitchFamily="34" charset="0"/>
              </a:rPr>
              <a:t>20 % žiakov ...</a:t>
            </a:r>
            <a:r>
              <a:rPr lang="sk-SK">
                <a:latin typeface="Calibri" pitchFamily="34" charset="0"/>
              </a:rPr>
              <a:t>?</a:t>
            </a:r>
          </a:p>
          <a:p>
            <a:endParaRPr lang="sk-SK">
              <a:latin typeface="Calibri" pitchFamily="34" charset="0"/>
            </a:endParaRPr>
          </a:p>
          <a:p>
            <a:r>
              <a:rPr lang="sk-SK">
                <a:latin typeface="Calibri" pitchFamily="34" charset="0"/>
              </a:rPr>
              <a:t>(A) 20 žiakov triedy ...</a:t>
            </a:r>
          </a:p>
          <a:p>
            <a:r>
              <a:rPr lang="sk-SK">
                <a:latin typeface="Calibri" pitchFamily="34" charset="0"/>
              </a:rPr>
              <a:t>(B) Každý 20-ty žiak ...</a:t>
            </a:r>
          </a:p>
          <a:p>
            <a:r>
              <a:rPr lang="sk-SK">
                <a:latin typeface="Calibri" pitchFamily="34" charset="0"/>
              </a:rPr>
              <a:t>(C) Zo sto žiakov 20 žiakov ....</a:t>
            </a:r>
          </a:p>
          <a:p>
            <a:r>
              <a:rPr lang="sk-SK">
                <a:latin typeface="Calibri" pitchFamily="34" charset="0"/>
              </a:rPr>
              <a:t>(D) 1,2 násobok počtu žiakov ... </a:t>
            </a:r>
          </a:p>
          <a:p>
            <a:endParaRPr lang="sk-SK">
              <a:latin typeface="Calibri" pitchFamily="34" charset="0"/>
            </a:endParaRPr>
          </a:p>
          <a:p>
            <a:endParaRPr lang="sk-SK">
              <a:latin typeface="Calibri" pitchFamily="34" charset="0"/>
            </a:endParaRPr>
          </a:p>
        </p:txBody>
      </p:sp>
      <p:grpSp>
        <p:nvGrpSpPr>
          <p:cNvPr id="5" name="Skupina 8"/>
          <p:cNvGrpSpPr>
            <a:grpSpLocks/>
          </p:cNvGrpSpPr>
          <p:nvPr/>
        </p:nvGrpSpPr>
        <p:grpSpPr bwMode="auto">
          <a:xfrm>
            <a:off x="900113" y="3141663"/>
            <a:ext cx="2519362" cy="719137"/>
            <a:chOff x="899592" y="3645024"/>
            <a:chExt cx="2520280" cy="720080"/>
          </a:xfrm>
        </p:grpSpPr>
        <p:sp>
          <p:nvSpPr>
            <p:cNvPr id="23559" name="BlokTextu 5"/>
            <p:cNvSpPr txBox="1">
              <a:spLocks noChangeArrowheads="1"/>
            </p:cNvSpPr>
            <p:nvPr/>
          </p:nvSpPr>
          <p:spPr bwMode="auto">
            <a:xfrm>
              <a:off x="899592" y="3645024"/>
              <a:ext cx="2520280" cy="369332"/>
            </a:xfrm>
            <a:prstGeom prst="rect">
              <a:avLst/>
            </a:prstGeom>
            <a:noFill/>
            <a:ln w="9525">
              <a:noFill/>
              <a:miter lim="800000"/>
              <a:headEnd/>
              <a:tailEnd/>
            </a:ln>
          </p:spPr>
          <p:txBody>
            <a:bodyPr>
              <a:spAutoFit/>
            </a:bodyPr>
            <a:lstStyle/>
            <a:p>
              <a:r>
                <a:rPr lang="sk-SK">
                  <a:latin typeface="Calibri" pitchFamily="34" charset="0"/>
                </a:rPr>
                <a:t>Téma: </a:t>
              </a:r>
              <a:r>
                <a:rPr lang="sk-SK" b="1">
                  <a:solidFill>
                    <a:srgbClr val="0ED489"/>
                  </a:solidFill>
                  <a:latin typeface="Calibri" pitchFamily="34" charset="0"/>
                </a:rPr>
                <a:t>T1</a:t>
              </a:r>
            </a:p>
          </p:txBody>
        </p:sp>
        <p:sp>
          <p:nvSpPr>
            <p:cNvPr id="23560" name="BlokTextu 6"/>
            <p:cNvSpPr txBox="1">
              <a:spLocks noChangeArrowheads="1"/>
            </p:cNvSpPr>
            <p:nvPr/>
          </p:nvSpPr>
          <p:spPr bwMode="auto">
            <a:xfrm>
              <a:off x="899592" y="3995772"/>
              <a:ext cx="2520280" cy="369332"/>
            </a:xfrm>
            <a:prstGeom prst="rect">
              <a:avLst/>
            </a:prstGeom>
            <a:noFill/>
            <a:ln w="9525">
              <a:noFill/>
              <a:miter lim="800000"/>
              <a:headEnd/>
              <a:tailEnd/>
            </a:ln>
          </p:spPr>
          <p:txBody>
            <a:bodyPr>
              <a:spAutoFit/>
            </a:bodyPr>
            <a:lstStyle/>
            <a:p>
              <a:r>
                <a:rPr lang="sk-SK">
                  <a:latin typeface="Calibri" pitchFamily="34" charset="0"/>
                </a:rPr>
                <a:t>Výkon: </a:t>
              </a:r>
              <a:r>
                <a:rPr lang="sk-SK" b="1">
                  <a:solidFill>
                    <a:srgbClr val="0ED489"/>
                  </a:solidFill>
                  <a:latin typeface="Calibri" pitchFamily="34" charset="0"/>
                </a:rPr>
                <a:t>V3</a:t>
              </a:r>
            </a:p>
          </p:txBody>
        </p:sp>
      </p:grpSp>
      <p:sp>
        <p:nvSpPr>
          <p:cNvPr id="8" name="BlokTextu 7"/>
          <p:cNvSpPr txBox="1">
            <a:spLocks noChangeArrowheads="1"/>
          </p:cNvSpPr>
          <p:nvPr/>
        </p:nvSpPr>
        <p:spPr bwMode="auto">
          <a:xfrm>
            <a:off x="900113" y="3860800"/>
            <a:ext cx="2519362" cy="369888"/>
          </a:xfrm>
          <a:prstGeom prst="rect">
            <a:avLst/>
          </a:prstGeom>
          <a:noFill/>
          <a:ln w="9525">
            <a:noFill/>
            <a:miter lim="800000"/>
            <a:headEnd/>
            <a:tailEnd/>
          </a:ln>
        </p:spPr>
        <p:txBody>
          <a:bodyPr>
            <a:spAutoFit/>
          </a:bodyPr>
          <a:lstStyle/>
          <a:p>
            <a:r>
              <a:rPr lang="sk-SK">
                <a:latin typeface="Calibri" pitchFamily="34" charset="0"/>
              </a:rPr>
              <a:t>Kognitívna úroveň: </a:t>
            </a:r>
            <a:r>
              <a:rPr lang="sk-SK" b="1">
                <a:solidFill>
                  <a:srgbClr val="002060"/>
                </a:solidFill>
                <a:latin typeface="Calibri" pitchFamily="34" charset="0"/>
              </a:rPr>
              <a:t>K2</a:t>
            </a:r>
          </a:p>
        </p:txBody>
      </p:sp>
      <p:sp>
        <p:nvSpPr>
          <p:cNvPr id="9" name="BlokTextu 8"/>
          <p:cNvSpPr txBox="1">
            <a:spLocks noChangeArrowheads="1"/>
          </p:cNvSpPr>
          <p:nvPr/>
        </p:nvSpPr>
        <p:spPr bwMode="auto">
          <a:xfrm>
            <a:off x="900113" y="4810125"/>
            <a:ext cx="7848600" cy="646113"/>
          </a:xfrm>
          <a:prstGeom prst="rect">
            <a:avLst/>
          </a:prstGeom>
          <a:noFill/>
          <a:ln w="9525">
            <a:noFill/>
            <a:miter lim="800000"/>
            <a:headEnd/>
            <a:tailEnd/>
          </a:ln>
        </p:spPr>
        <p:txBody>
          <a:bodyPr>
            <a:spAutoFit/>
          </a:bodyPr>
          <a:lstStyle/>
          <a:p>
            <a:pPr algn="just"/>
            <a:r>
              <a:rPr lang="sk-SK" i="1">
                <a:solidFill>
                  <a:srgbClr val="002060"/>
                </a:solidFill>
                <a:latin typeface="Calibri" pitchFamily="34" charset="0"/>
              </a:rPr>
              <a:t>Žiak rozumie, čo znamená 20 % zo základu.</a:t>
            </a:r>
          </a:p>
          <a:p>
            <a:endParaRPr lang="sk-SK">
              <a:latin typeface="Calibri" pitchFamily="34" charset="0"/>
            </a:endParaRPr>
          </a:p>
        </p:txBody>
      </p:sp>
      <p:sp>
        <p:nvSpPr>
          <p:cNvPr id="2" name="Zástupný symbol čísla snímky 1"/>
          <p:cNvSpPr>
            <a:spLocks noGrp="1"/>
          </p:cNvSpPr>
          <p:nvPr>
            <p:ph type="sldNum" sz="quarter" idx="12"/>
          </p:nvPr>
        </p:nvSpPr>
        <p:spPr/>
        <p:txBody>
          <a:bodyPr/>
          <a:lstStyle/>
          <a:p>
            <a:pPr>
              <a:defRPr/>
            </a:pPr>
            <a:fld id="{AC9A82F3-B879-47FE-A7FC-72C4EE3E2894}" type="slidenum">
              <a:rPr lang="sk-SK"/>
              <a:pPr>
                <a:defRPr/>
              </a:pPr>
              <a:t>9</a:t>
            </a:fld>
            <a:endParaRPr lang="sk-SK"/>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 calcmode="lin" valueType="num">
                                      <p:cBhvr additive="base">
                                        <p:cTn id="19"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9" grpId="0" build="allAtOnce"/>
    </p:bldLst>
  </p:timing>
</p:sld>
</file>

<file path=ppt/theme/theme1.xml><?xml version="1.0" encoding="utf-8"?>
<a:theme xmlns:a="http://schemas.openxmlformats.org/drawingml/2006/main" name="Motív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ív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Motív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1793</TotalTime>
  <Words>2559</Words>
  <Application>Microsoft Office PowerPoint</Application>
  <PresentationFormat>On-screen Show (4:3)</PresentationFormat>
  <Paragraphs>585</Paragraphs>
  <Slides>46</Slides>
  <Notes>1</Notes>
  <HiddenSlides>0</HiddenSlides>
  <MMClips>0</MMClips>
  <ScaleCrop>false</ScaleCrop>
  <HeadingPairs>
    <vt:vector size="8" baseType="variant">
      <vt:variant>
        <vt:lpstr>Použité písma</vt:lpstr>
      </vt:variant>
      <vt:variant>
        <vt:i4>5</vt:i4>
      </vt:variant>
      <vt:variant>
        <vt:lpstr>Šablóna návrhu</vt:lpstr>
      </vt:variant>
      <vt:variant>
        <vt:i4>1</vt:i4>
      </vt:variant>
      <vt:variant>
        <vt:lpstr>Vložené servery OLE</vt:lpstr>
      </vt:variant>
      <vt:variant>
        <vt:i4>1</vt:i4>
      </vt:variant>
      <vt:variant>
        <vt:lpstr>Nadpisy snímok</vt:lpstr>
      </vt:variant>
      <vt:variant>
        <vt:i4>46</vt:i4>
      </vt:variant>
    </vt:vector>
  </HeadingPairs>
  <TitlesOfParts>
    <vt:vector size="53" baseType="lpstr">
      <vt:lpstr>Calibri</vt:lpstr>
      <vt:lpstr>Arial</vt:lpstr>
      <vt:lpstr>Kristen ITC</vt:lpstr>
      <vt:lpstr>Times New Roman</vt:lpstr>
      <vt:lpstr>Berlin Sans FB Demi</vt:lpstr>
      <vt:lpstr>Motív Office</vt:lpstr>
      <vt:lpstr>Equation</vt:lpstr>
      <vt:lpstr>Snímka 1</vt:lpstr>
      <vt:lpstr>Kto sme a čo budeme dnes robiť</vt:lpstr>
      <vt:lpstr>Kto sme a čo budeme dnes robiť</vt:lpstr>
      <vt:lpstr>Snímka 4</vt:lpstr>
      <vt:lpstr>Snímka 5</vt:lpstr>
      <vt:lpstr>Snímka 6</vt:lpstr>
      <vt:lpstr>Snímka 7</vt:lpstr>
      <vt:lpstr>Snímka 8</vt:lpstr>
      <vt:lpstr>Snímka 9</vt:lpstr>
      <vt:lpstr>Snímka 10</vt:lpstr>
      <vt:lpstr>Snímka 11</vt:lpstr>
      <vt:lpstr>Snímka 12</vt:lpstr>
      <vt:lpstr>Snímka 13</vt:lpstr>
      <vt:lpstr>Snímka 14</vt:lpstr>
      <vt:lpstr>Snímka 15</vt:lpstr>
      <vt:lpstr>Snímka 16</vt:lpstr>
      <vt:lpstr>Snímka 17</vt:lpstr>
      <vt:lpstr>Snímka 18</vt:lpstr>
      <vt:lpstr>Snímka 19</vt:lpstr>
      <vt:lpstr>Snímka 20</vt:lpstr>
      <vt:lpstr>Snímka 21</vt:lpstr>
      <vt:lpstr>Snímka 22</vt:lpstr>
      <vt:lpstr>Snímka 23</vt:lpstr>
      <vt:lpstr>Snímka 24</vt:lpstr>
      <vt:lpstr>Snímka 25</vt:lpstr>
      <vt:lpstr>Snímka 26</vt:lpstr>
      <vt:lpstr>Snímka 27</vt:lpstr>
      <vt:lpstr>Snímka 28</vt:lpstr>
      <vt:lpstr>Snímka 29</vt:lpstr>
      <vt:lpstr>Snímka 30</vt:lpstr>
      <vt:lpstr>Snímka 31</vt:lpstr>
      <vt:lpstr>Snímka 32</vt:lpstr>
      <vt:lpstr>Snímka 33</vt:lpstr>
      <vt:lpstr>Snímka 34</vt:lpstr>
      <vt:lpstr>Snímka 35</vt:lpstr>
      <vt:lpstr>Snímka 36</vt:lpstr>
      <vt:lpstr>Snímka 37</vt:lpstr>
      <vt:lpstr>Snímka 38</vt:lpstr>
      <vt:lpstr>Snímka 39</vt:lpstr>
      <vt:lpstr>Snímka 40</vt:lpstr>
      <vt:lpstr>Snímka 41</vt:lpstr>
      <vt:lpstr>Snímka 42</vt:lpstr>
      <vt:lpstr>Snímka 43</vt:lpstr>
      <vt:lpstr>Snímka 44</vt:lpstr>
      <vt:lpstr>Snímka 45</vt:lpstr>
      <vt:lpstr>Snímka 46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Snímka 1</dc:title>
  <dc:creator>dusan</dc:creator>
  <cp:lastModifiedBy>Lulu</cp:lastModifiedBy>
  <cp:revision>129</cp:revision>
  <cp:lastPrinted>2014-08-06T16:56:22Z</cp:lastPrinted>
  <dcterms:created xsi:type="dcterms:W3CDTF">2014-06-26T14:50:33Z</dcterms:created>
  <dcterms:modified xsi:type="dcterms:W3CDTF">2014-10-04T20:23:41Z</dcterms:modified>
</cp:coreProperties>
</file>