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Default Extension="docx" ContentType="application/vnd.openxmlformats-officedocument.wordprocessingml.document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notesSlides/notesSlide18.xml" ContentType="application/vnd.openxmlformats-officedocument.presentationml.notes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7"/>
  </p:notesMasterIdLst>
  <p:sldIdLst>
    <p:sldId id="256" r:id="rId2"/>
    <p:sldId id="259" r:id="rId3"/>
    <p:sldId id="367" r:id="rId4"/>
    <p:sldId id="349" r:id="rId5"/>
    <p:sldId id="263" r:id="rId6"/>
    <p:sldId id="265" r:id="rId7"/>
    <p:sldId id="279" r:id="rId8"/>
    <p:sldId id="280" r:id="rId9"/>
    <p:sldId id="369" r:id="rId10"/>
    <p:sldId id="295" r:id="rId11"/>
    <p:sldId id="350" r:id="rId12"/>
    <p:sldId id="337" r:id="rId13"/>
    <p:sldId id="365" r:id="rId14"/>
    <p:sldId id="366" r:id="rId15"/>
    <p:sldId id="345" r:id="rId16"/>
    <p:sldId id="339" r:id="rId17"/>
    <p:sldId id="269" r:id="rId18"/>
    <p:sldId id="267" r:id="rId19"/>
    <p:sldId id="283" r:id="rId20"/>
    <p:sldId id="370" r:id="rId21"/>
    <p:sldId id="296" r:id="rId22"/>
    <p:sldId id="297" r:id="rId23"/>
    <p:sldId id="302" r:id="rId24"/>
    <p:sldId id="351" r:id="rId25"/>
    <p:sldId id="352" r:id="rId26"/>
    <p:sldId id="353" r:id="rId27"/>
    <p:sldId id="303" r:id="rId28"/>
    <p:sldId id="304" r:id="rId29"/>
    <p:sldId id="308" r:id="rId30"/>
    <p:sldId id="306" r:id="rId31"/>
    <p:sldId id="270" r:id="rId32"/>
    <p:sldId id="284" r:id="rId33"/>
    <p:sldId id="282" r:id="rId34"/>
    <p:sldId id="271" r:id="rId35"/>
    <p:sldId id="371" r:id="rId36"/>
    <p:sldId id="372" r:id="rId37"/>
    <p:sldId id="298" r:id="rId38"/>
    <p:sldId id="299" r:id="rId39"/>
    <p:sldId id="313" r:id="rId40"/>
    <p:sldId id="355" r:id="rId41"/>
    <p:sldId id="356" r:id="rId42"/>
    <p:sldId id="360" r:id="rId43"/>
    <p:sldId id="361" r:id="rId44"/>
    <p:sldId id="314" r:id="rId45"/>
    <p:sldId id="315" r:id="rId46"/>
    <p:sldId id="320" r:id="rId47"/>
    <p:sldId id="272" r:id="rId48"/>
    <p:sldId id="274" r:id="rId49"/>
    <p:sldId id="285" r:id="rId50"/>
    <p:sldId id="286" r:id="rId51"/>
    <p:sldId id="288" r:id="rId52"/>
    <p:sldId id="289" r:id="rId53"/>
    <p:sldId id="290" r:id="rId54"/>
    <p:sldId id="291" r:id="rId55"/>
    <p:sldId id="292" r:id="rId56"/>
    <p:sldId id="373" r:id="rId57"/>
    <p:sldId id="374" r:id="rId58"/>
    <p:sldId id="294" r:id="rId59"/>
    <p:sldId id="275" r:id="rId60"/>
    <p:sldId id="324" r:id="rId61"/>
    <p:sldId id="325" r:id="rId62"/>
    <p:sldId id="301" r:id="rId63"/>
    <p:sldId id="375" r:id="rId64"/>
    <p:sldId id="376" r:id="rId65"/>
    <p:sldId id="357" r:id="rId66"/>
    <p:sldId id="358" r:id="rId67"/>
    <p:sldId id="334" r:id="rId68"/>
    <p:sldId id="333" r:id="rId69"/>
    <p:sldId id="277" r:id="rId70"/>
    <p:sldId id="336" r:id="rId71"/>
    <p:sldId id="377" r:id="rId72"/>
    <p:sldId id="378" r:id="rId73"/>
    <p:sldId id="346" r:id="rId74"/>
    <p:sldId id="364" r:id="rId75"/>
    <p:sldId id="368" r:id="rId76"/>
  </p:sldIdLst>
  <p:sldSz cx="9144000" cy="6858000" type="screen4x3"/>
  <p:notesSz cx="6858000" cy="9144000"/>
  <p:defaultTextStyle>
    <a:defPPr>
      <a:defRPr lang="sk-SK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ana Kucharová" initials="" lastIdx="7" clrIdx="0"/>
  <p:cmAuthor id="1" name="hraskova" initials="" lastIdx="1" clrIdx="1"/>
  <p:cmAuthor id="2" name="Jana Kucharova" initials="" lastIdx="1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99"/>
    <a:srgbClr val="008000"/>
    <a:srgbClr val="0066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78" autoAdjust="0"/>
    <p:restoredTop sz="93143" autoAdjust="0"/>
  </p:normalViewPr>
  <p:slideViewPr>
    <p:cSldViewPr>
      <p:cViewPr>
        <p:scale>
          <a:sx n="70" d="100"/>
          <a:sy n="70" d="100"/>
        </p:scale>
        <p:origin x="-134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-3822" y="-12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commentAuthors" Target="commentAuthors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hlavičky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3" name="Zástupný symbol dátum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3FE2C180-915B-45AE-AB9A-EF46E5A8BDE0}" type="datetimeFigureOut">
              <a:rPr lang="sk-SK"/>
              <a:pPr>
                <a:defRPr/>
              </a:pPr>
              <a:t>4. 10. 2014</a:t>
            </a:fld>
            <a:endParaRPr lang="sk-SK"/>
          </a:p>
        </p:txBody>
      </p:sp>
      <p:sp>
        <p:nvSpPr>
          <p:cNvPr id="4" name="Zástupný symbol obrazu snímky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k-SK" noProof="0"/>
          </a:p>
        </p:txBody>
      </p:sp>
      <p:sp>
        <p:nvSpPr>
          <p:cNvPr id="5" name="Zástupný symbol poznámo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k-SK" noProof="0" smtClean="0"/>
              <a:t>Upravte štýl predlohy textu.</a:t>
            </a:r>
          </a:p>
          <a:p>
            <a:pPr lvl="1"/>
            <a:r>
              <a:rPr lang="sk-SK" noProof="0" smtClean="0"/>
              <a:t>Druhá úroveň</a:t>
            </a:r>
          </a:p>
          <a:p>
            <a:pPr lvl="2"/>
            <a:r>
              <a:rPr lang="sk-SK" noProof="0" smtClean="0"/>
              <a:t>Tretia úroveň</a:t>
            </a:r>
          </a:p>
          <a:p>
            <a:pPr lvl="3"/>
            <a:r>
              <a:rPr lang="sk-SK" noProof="0" smtClean="0"/>
              <a:t>Štvrtá úroveň</a:t>
            </a:r>
          </a:p>
          <a:p>
            <a:pPr lvl="4"/>
            <a:r>
              <a:rPr lang="sk-SK" noProof="0" smtClean="0"/>
              <a:t>Piata úroveň</a:t>
            </a:r>
            <a:endParaRPr lang="sk-SK" noProof="0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4AEF352-4632-41D4-8FFF-61A8B66B8C01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Zástupný symbol obrazu snímky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Zástupný symbol poznámo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sk-SK" smtClean="0"/>
          </a:p>
        </p:txBody>
      </p:sp>
      <p:sp>
        <p:nvSpPr>
          <p:cNvPr id="16387" name="Zástupný symbol čísla snímky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1DA3B11-7D2F-4960-A26F-99E168EF2B1E}" type="slidenum">
              <a:rPr lang="sk-SK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sk-SK">
              <a:cs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Zástupný symbol obrazu snímky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38" name="Zástupný symbol poznámo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sk-SK" smtClean="0"/>
          </a:p>
        </p:txBody>
      </p:sp>
      <p:sp>
        <p:nvSpPr>
          <p:cNvPr id="91139" name="Zástupný symbol čísla snímky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B7FA4F1-F28D-44CF-8D47-34077D205F1C}" type="slidenum">
              <a:rPr lang="sk-SK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65</a:t>
            </a:fld>
            <a:endParaRPr lang="sk-SK">
              <a:cs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Zástupný symbol obrazu snímky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6" name="Zástupný symbol poznámo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sk-SK" smtClean="0"/>
          </a:p>
        </p:txBody>
      </p:sp>
      <p:sp>
        <p:nvSpPr>
          <p:cNvPr id="93187" name="Zástupný symbol čísla snímky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3E06599-4B31-496C-AC60-82809396DFB7}" type="slidenum">
              <a:rPr lang="sk-SK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66</a:t>
            </a:fld>
            <a:endParaRPr lang="sk-SK">
              <a:cs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Zástupný symbol obrazu snímky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4" name="Zástupný symbol poznámo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sk-SK" smtClean="0"/>
          </a:p>
        </p:txBody>
      </p:sp>
      <p:sp>
        <p:nvSpPr>
          <p:cNvPr id="95235" name="Zástupný symbol čísla snímky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EBBFA3D-A2A3-4A7B-B45D-76A4917C7E73}" type="slidenum">
              <a:rPr lang="sk-SK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67</a:t>
            </a:fld>
            <a:endParaRPr lang="sk-SK">
              <a:cs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Zástupný symbol obrazu snímky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2" name="Zástupný symbol poznámo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sk-SK" smtClean="0"/>
          </a:p>
        </p:txBody>
      </p:sp>
      <p:sp>
        <p:nvSpPr>
          <p:cNvPr id="97283" name="Zástupný symbol čísla snímky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AFDF9BA-ED78-40F2-B43A-ACCEA1D49A5D}" type="slidenum">
              <a:rPr lang="sk-SK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68</a:t>
            </a:fld>
            <a:endParaRPr lang="sk-SK">
              <a:cs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Zástupný symbol obrazu snímky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9330" name="Zástupný symbol poznámo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sk-SK" smtClean="0"/>
          </a:p>
        </p:txBody>
      </p:sp>
      <p:sp>
        <p:nvSpPr>
          <p:cNvPr id="99331" name="Zástupný symbol čísla snímky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0808359-D8C1-43DD-B1D0-39F4E2D66E6D}" type="slidenum">
              <a:rPr lang="sk-SK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69</a:t>
            </a:fld>
            <a:endParaRPr lang="sk-SK">
              <a:cs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Zástupný symbol obrazu snímky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1378" name="Zástupný symbol poznámo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sk-SK" smtClean="0"/>
          </a:p>
        </p:txBody>
      </p:sp>
      <p:sp>
        <p:nvSpPr>
          <p:cNvPr id="101379" name="Zástupný symbol čísla snímky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EECCBA7-DBF8-4D9F-BE85-C73CE7FD6AEE}" type="slidenum">
              <a:rPr lang="sk-SK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70</a:t>
            </a:fld>
            <a:endParaRPr lang="sk-SK">
              <a:cs typeface="Ari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Zástupný symbol obrazu snímky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3426" name="Zástupný symbol poznámo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sk-SK" smtClean="0"/>
          </a:p>
        </p:txBody>
      </p:sp>
      <p:sp>
        <p:nvSpPr>
          <p:cNvPr id="103427" name="Zástupný symbol čísla snímky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26B9A4E-7552-451C-82F7-B2718D2A7FDF}" type="slidenum">
              <a:rPr lang="sk-SK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71</a:t>
            </a:fld>
            <a:endParaRPr lang="sk-SK">
              <a:cs typeface="Arial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Zástupný symbol obrazu snímky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5474" name="Zástupný symbol poznámo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sk-SK" smtClean="0"/>
          </a:p>
        </p:txBody>
      </p:sp>
      <p:sp>
        <p:nvSpPr>
          <p:cNvPr id="105475" name="Zástupný symbol čísla snímky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38B88E8-79DA-4441-A0D8-B531B3FD2ABE}" type="slidenum">
              <a:rPr lang="sk-SK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72</a:t>
            </a:fld>
            <a:endParaRPr lang="sk-SK">
              <a:cs typeface="Arial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Zástupný symbol obrazu snímky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7522" name="Zástupný symbol poznámo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sk-SK" smtClean="0"/>
          </a:p>
        </p:txBody>
      </p:sp>
      <p:sp>
        <p:nvSpPr>
          <p:cNvPr id="107523" name="Zástupný symbol čísla snímky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4770E04-2580-420A-87FE-01552D3ADE84}" type="slidenum">
              <a:rPr lang="sk-SK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73</a:t>
            </a:fld>
            <a:endParaRPr lang="sk-SK">
              <a:cs typeface="Arial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Zástupný symbol obrazu snímky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9570" name="Zástupný symbol poznámo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sk-SK" smtClean="0"/>
          </a:p>
        </p:txBody>
      </p:sp>
      <p:sp>
        <p:nvSpPr>
          <p:cNvPr id="109571" name="Zástupný symbol čísla snímky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0875797-33B2-4553-9DF7-0399AE44F6F0}" type="slidenum">
              <a:rPr lang="sk-SK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74</a:t>
            </a:fld>
            <a:endParaRPr lang="sk-SK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Zástupný symbol obrazu snímky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Zástupný symbol poznámo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sk-SK" smtClean="0"/>
          </a:p>
        </p:txBody>
      </p:sp>
      <p:sp>
        <p:nvSpPr>
          <p:cNvPr id="18435" name="Zástupný symbol čísla snímky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A80A55F-E7BD-40DA-8BEF-6FB8D61903CA}" type="slidenum">
              <a:rPr lang="sk-SK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sk-SK">
              <a:cs typeface="Arial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Zástupný symbol obrazu snímky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1618" name="Zástupný symbol poznámo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sk-SK" smtClean="0"/>
          </a:p>
        </p:txBody>
      </p:sp>
      <p:sp>
        <p:nvSpPr>
          <p:cNvPr id="111619" name="Zástupný symbol čísla snímky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7EA1F76-9F48-47F6-B037-6ECA9017A3C7}" type="slidenum">
              <a:rPr lang="sk-SK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75</a:t>
            </a:fld>
            <a:endParaRPr lang="sk-SK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Zástupný symbol obrazu snímky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Zástupný symbol poznámo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sk-SK" smtClean="0"/>
          </a:p>
        </p:txBody>
      </p:sp>
      <p:sp>
        <p:nvSpPr>
          <p:cNvPr id="20483" name="Zástupný symbol čísla snímky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6A6182C-63B3-47E7-B687-C13720C66E56}" type="slidenum">
              <a:rPr lang="sk-SK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sk-SK"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Zástupný symbol obrazu snímky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0" name="Zástupný symbol poznámo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sk-SK" smtClean="0"/>
          </a:p>
        </p:txBody>
      </p:sp>
      <p:sp>
        <p:nvSpPr>
          <p:cNvPr id="78851" name="Zástupný symbol čísla snímky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2BF9359-9553-420C-A669-01E37A1E1FA2}" type="slidenum">
              <a:rPr lang="sk-SK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59</a:t>
            </a:fld>
            <a:endParaRPr lang="sk-SK"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Zástupný symbol obrazu snímky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8" name="Zástupný symbol poznámo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sk-SK" smtClean="0"/>
          </a:p>
        </p:txBody>
      </p:sp>
      <p:sp>
        <p:nvSpPr>
          <p:cNvPr id="80899" name="Zástupný symbol čísla snímky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0CA6427-D71C-4B87-8C9F-A5E5D7C5A4D7}" type="slidenum">
              <a:rPr lang="sk-SK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60</a:t>
            </a:fld>
            <a:endParaRPr lang="sk-SK"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Zástupný symbol obrazu snímky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6" name="Zástupný symbol poznámo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sk-SK" smtClean="0"/>
          </a:p>
        </p:txBody>
      </p:sp>
      <p:sp>
        <p:nvSpPr>
          <p:cNvPr id="82947" name="Zástupný symbol čísla snímky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87141ED-0D9C-47BD-B557-C30752F2DC9C}" type="slidenum">
              <a:rPr lang="sk-SK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61</a:t>
            </a:fld>
            <a:endParaRPr lang="sk-SK"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Zástupný symbol obrazu snímky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4" name="Zástupný symbol poznámo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sk-SK" smtClean="0"/>
          </a:p>
        </p:txBody>
      </p:sp>
      <p:sp>
        <p:nvSpPr>
          <p:cNvPr id="84995" name="Zástupný symbol čísla snímky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1628A8D-9888-4F9C-AD48-A7819DCD3B93}" type="slidenum">
              <a:rPr lang="sk-SK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62</a:t>
            </a:fld>
            <a:endParaRPr lang="sk-SK">
              <a:cs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Zástupný symbol obrazu snímky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2" name="Zástupný symbol poznámo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sk-SK" smtClean="0"/>
          </a:p>
        </p:txBody>
      </p:sp>
      <p:sp>
        <p:nvSpPr>
          <p:cNvPr id="87043" name="Zástupný symbol čísla snímky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B3293AA-7C18-4754-BA4E-5AF870F7E874}" type="slidenum">
              <a:rPr lang="sk-SK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63</a:t>
            </a:fld>
            <a:endParaRPr lang="sk-SK">
              <a:cs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Zástupný symbol obrazu snímky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9090" name="Zástupný symbol poznámo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sk-SK" smtClean="0"/>
          </a:p>
        </p:txBody>
      </p:sp>
      <p:sp>
        <p:nvSpPr>
          <p:cNvPr id="89091" name="Zástupný symbol čísla snímky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67AFE96-142D-43EE-BF18-D87780F7E36A}" type="slidenum">
              <a:rPr lang="sk-SK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64</a:t>
            </a:fld>
            <a:endParaRPr lang="sk-SK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k-SK" smtClean="0"/>
              <a:t>Kliknite sem a upravte štýl predlohy podnadpisov.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324B-23AC-4F88-997C-6C8A332EF783}" type="datetimeFigureOut">
              <a:rPr lang="sk-SK"/>
              <a:pPr>
                <a:defRPr/>
              </a:pPr>
              <a:t>4. 10. 2014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B8ED1-0AAC-4E29-A845-02544BDB8050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02E10-324C-4CEE-8A8A-2255BDEF4B61}" type="datetimeFigureOut">
              <a:rPr lang="sk-SK"/>
              <a:pPr>
                <a:defRPr/>
              </a:pPr>
              <a:t>4. 10. 2014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F9A084-BCE1-49AB-89CE-436F1D807FCC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FC4FD9-BB27-4744-9517-514D94CEB239}" type="datetimeFigureOut">
              <a:rPr lang="sk-SK"/>
              <a:pPr>
                <a:defRPr/>
              </a:pPr>
              <a:t>4. 10. 2014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D77E5-8852-49BE-87BE-26F79B6F314F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C5DEA4-9F60-4863-BA1B-F467C0705D4B}" type="datetimeFigureOut">
              <a:rPr lang="sk-SK"/>
              <a:pPr>
                <a:defRPr/>
              </a:pPr>
              <a:t>4. 10. 2014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12910F-BF3F-4CDE-A0DD-F267B90DEF6F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9BD4AC-41AD-496B-B9FE-D297C13C4860}" type="datetimeFigureOut">
              <a:rPr lang="sk-SK"/>
              <a:pPr>
                <a:defRPr/>
              </a:pPr>
              <a:t>4. 10. 2014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677A69-91C3-419C-A3A3-FD641D34B673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5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BAD39E-DE6D-4526-9903-4A053C13C113}" type="datetimeFigureOut">
              <a:rPr lang="sk-SK"/>
              <a:pPr>
                <a:defRPr/>
              </a:pPr>
              <a:t>4. 10. 2014</a:t>
            </a:fld>
            <a:endParaRPr lang="sk-SK"/>
          </a:p>
        </p:txBody>
      </p:sp>
      <p:sp>
        <p:nvSpPr>
          <p:cNvPr id="6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7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161AA1-611A-44A1-B19B-B99A2B47E663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5" name="Zástupný symbol tex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6" name="Zástupný symbol obsah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7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C3EE65-174E-4107-8B44-A55AC425AFEA}" type="datetimeFigureOut">
              <a:rPr lang="sk-SK"/>
              <a:pPr>
                <a:defRPr/>
              </a:pPr>
              <a:t>4. 10. 2014</a:t>
            </a:fld>
            <a:endParaRPr lang="sk-SK"/>
          </a:p>
        </p:txBody>
      </p:sp>
      <p:sp>
        <p:nvSpPr>
          <p:cNvPr id="8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9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DD110-5E44-4CB5-BBE8-A7138FF011C7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BE1378-FD56-4747-92C1-0BD45973926E}" type="datetimeFigureOut">
              <a:rPr lang="sk-SK"/>
              <a:pPr>
                <a:defRPr/>
              </a:pPr>
              <a:t>4. 10. 2014</a:t>
            </a:fld>
            <a:endParaRPr lang="sk-SK"/>
          </a:p>
        </p:txBody>
      </p:sp>
      <p:sp>
        <p:nvSpPr>
          <p:cNvPr id="4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5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9F870D-E0C1-4098-9004-CA0B13E48922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27510-F970-4042-B34A-B137EAABE563}" type="datetimeFigureOut">
              <a:rPr lang="sk-SK"/>
              <a:pPr>
                <a:defRPr/>
              </a:pPr>
              <a:t>4. 10. 2014</a:t>
            </a:fld>
            <a:endParaRPr lang="sk-SK"/>
          </a:p>
        </p:txBody>
      </p:sp>
      <p:sp>
        <p:nvSpPr>
          <p:cNvPr id="3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4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767E2-A436-40AA-ABBA-47016A0C35CA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5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D17C95-3655-402F-AE81-9C488AC2667B}" type="datetimeFigureOut">
              <a:rPr lang="sk-SK"/>
              <a:pPr>
                <a:defRPr/>
              </a:pPr>
              <a:t>4. 10. 2014</a:t>
            </a:fld>
            <a:endParaRPr lang="sk-SK"/>
          </a:p>
        </p:txBody>
      </p:sp>
      <p:sp>
        <p:nvSpPr>
          <p:cNvPr id="6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7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4139EE-3330-4C48-9188-3E44B90D676E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obrázka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k-SK" noProof="0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5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4D4811-9957-45DC-BD52-AB01DB35930D}" type="datetimeFigureOut">
              <a:rPr lang="sk-SK"/>
              <a:pPr>
                <a:defRPr/>
              </a:pPr>
              <a:t>4. 10. 2014</a:t>
            </a:fld>
            <a:endParaRPr lang="sk-SK"/>
          </a:p>
        </p:txBody>
      </p:sp>
      <p:sp>
        <p:nvSpPr>
          <p:cNvPr id="6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7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F3C597-5B15-4890-B794-B5BE24274616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nadpisu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k-SK" smtClean="0"/>
              <a:t>Kliknite sem a upravte štýl predlohy nadpisov.</a:t>
            </a:r>
          </a:p>
        </p:txBody>
      </p:sp>
      <p:sp>
        <p:nvSpPr>
          <p:cNvPr id="1027" name="Zástupný symbol textu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8A4760E-5D63-4886-A3A5-1C2B3390A8F4}" type="datetimeFigureOut">
              <a:rPr lang="sk-SK"/>
              <a:pPr>
                <a:defRPr/>
              </a:pPr>
              <a:t>4. 10. 2014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29B9CB6-90FF-4AD3-9CE2-EC6839BFAD1D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1.xml"/><Relationship Id="rId6" Type="http://schemas.openxmlformats.org/officeDocument/2006/relationships/slide" Target="slide5.xml"/><Relationship Id="rId5" Type="http://schemas.openxmlformats.org/officeDocument/2006/relationships/package" Target="../embeddings/Microsoft_Word_Document11.docx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slide" Target="slide27.xml"/><Relationship Id="rId4" Type="http://schemas.openxmlformats.org/officeDocument/2006/relationships/slide" Target="slide2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slide" Target="slide3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slide" Target="slide3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slide" Target="slide3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slide" Target="slide42.xml"/><Relationship Id="rId5" Type="http://schemas.openxmlformats.org/officeDocument/2006/relationships/slide" Target="slide27.xml"/><Relationship Id="rId4" Type="http://schemas.openxmlformats.org/officeDocument/2006/relationships/slide" Target="slide3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slide" Target="slide4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slide" Target="slide4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slide" Target="slide60.xml"/><Relationship Id="rId5" Type="http://schemas.openxmlformats.org/officeDocument/2006/relationships/slide" Target="slide27.xml"/><Relationship Id="rId4" Type="http://schemas.openxmlformats.org/officeDocument/2006/relationships/slide" Target="slide5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slide" Target="slide12.xml"/><Relationship Id="rId4" Type="http://schemas.openxmlformats.org/officeDocument/2006/relationships/slide" Target="slide10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4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slide" Target="slide6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62.xml"/><Relationship Id="rId4" Type="http://schemas.openxmlformats.org/officeDocument/2006/relationships/slide" Target="slide4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18.png"/><Relationship Id="rId4" Type="http://schemas.openxmlformats.org/officeDocument/2006/relationships/image" Target="../media/image1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slide" Target="slide47.xml"/><Relationship Id="rId4" Type="http://schemas.openxmlformats.org/officeDocument/2006/relationships/image" Target="../media/image19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slide" Target="slide6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7.xml"/><Relationship Id="rId5" Type="http://schemas.openxmlformats.org/officeDocument/2006/relationships/slide" Target="slide65.xml"/><Relationship Id="rId4" Type="http://schemas.openxmlformats.org/officeDocument/2006/relationships/slide" Target="slide70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slide" Target="slide6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7.xml"/><Relationship Id="rId5" Type="http://schemas.openxmlformats.org/officeDocument/2006/relationships/slide" Target="slide65.xml"/><Relationship Id="rId4" Type="http://schemas.openxmlformats.org/officeDocument/2006/relationships/slide" Target="slide70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slide" Target="slide6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7.xml"/><Relationship Id="rId5" Type="http://schemas.openxmlformats.org/officeDocument/2006/relationships/slide" Target="slide65.xml"/><Relationship Id="rId4" Type="http://schemas.openxmlformats.org/officeDocument/2006/relationships/slide" Target="slide70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73.xml"/><Relationship Id="rId4" Type="http://schemas.openxmlformats.org/officeDocument/2006/relationships/slide" Target="slide2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69.xml"/><Relationship Id="rId4" Type="http://schemas.openxmlformats.org/officeDocument/2006/relationships/slide" Target="slide6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69.xml"/><Relationship Id="rId4" Type="http://schemas.openxmlformats.org/officeDocument/2006/relationships/slide" Target="slide6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slide" Target="slide69.xml"/><Relationship Id="rId4" Type="http://schemas.openxmlformats.org/officeDocument/2006/relationships/slide" Target="slide6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9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Obrázok 11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Nadpis 1"/>
          <p:cNvSpPr>
            <a:spLocks noGrp="1"/>
          </p:cNvSpPr>
          <p:nvPr/>
        </p:nvSpPr>
        <p:spPr>
          <a:xfrm>
            <a:off x="0" y="2643182"/>
            <a:ext cx="9144000" cy="200482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sk-SK" sz="3600" b="1" dirty="0" smtClean="0">
                <a:solidFill>
                  <a:schemeClr val="accent1">
                    <a:lumMod val="50000"/>
                  </a:schemeClr>
                </a:solidFill>
              </a:rPr>
              <a:t>Špecifiká určovania</a:t>
            </a:r>
            <a:br>
              <a:rPr lang="sk-SK" sz="36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sk-SK" sz="3600" b="1" dirty="0" smtClean="0">
                <a:solidFill>
                  <a:schemeClr val="accent1">
                    <a:lumMod val="50000"/>
                  </a:schemeClr>
                </a:solidFill>
              </a:rPr>
              <a:t>kognitívnych procesov podľa </a:t>
            </a:r>
            <a:r>
              <a:rPr lang="sk-SK" sz="3600" b="1" dirty="0" err="1" smtClean="0">
                <a:solidFill>
                  <a:schemeClr val="accent1">
                    <a:lumMod val="50000"/>
                  </a:schemeClr>
                </a:solidFill>
              </a:rPr>
              <a:t>Blooma</a:t>
            </a:r>
            <a:r>
              <a:rPr lang="sk-SK" sz="3600" b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sk-SK" sz="36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sk-SK" sz="3600" b="1" dirty="0" smtClean="0">
                <a:solidFill>
                  <a:schemeClr val="accent1">
                    <a:lumMod val="50000"/>
                  </a:schemeClr>
                </a:solidFill>
              </a:rPr>
              <a:t>pre vzdelávaciu oblasť Človek a príroda</a:t>
            </a:r>
            <a:endParaRPr lang="sk-SK" sz="3600" dirty="0"/>
          </a:p>
        </p:txBody>
      </p:sp>
      <p:sp>
        <p:nvSpPr>
          <p:cNvPr id="6" name="Podnadpis 2"/>
          <p:cNvSpPr>
            <a:spLocks noGrp="1"/>
          </p:cNvSpPr>
          <p:nvPr/>
        </p:nvSpPr>
        <p:spPr>
          <a:xfrm>
            <a:off x="0" y="4786313"/>
            <a:ext cx="9144000" cy="428625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sk-SK" sz="2400" dirty="0" smtClean="0">
                <a:solidFill>
                  <a:srgbClr val="C00000"/>
                </a:solidFill>
              </a:rPr>
              <a:t>Letná škola </a:t>
            </a:r>
            <a:r>
              <a:rPr lang="sk-SK" sz="2400" b="1" dirty="0" smtClean="0">
                <a:solidFill>
                  <a:srgbClr val="C00000"/>
                </a:solidFill>
              </a:rPr>
              <a:t>–</a:t>
            </a:r>
            <a:r>
              <a:rPr lang="sk-SK" sz="2400" dirty="0" smtClean="0">
                <a:solidFill>
                  <a:srgbClr val="C00000"/>
                </a:solidFill>
              </a:rPr>
              <a:t> august 2014</a:t>
            </a:r>
            <a:endParaRPr lang="sk-SK" sz="2400" dirty="0">
              <a:solidFill>
                <a:srgbClr val="C00000"/>
              </a:solidFill>
            </a:endParaRPr>
          </a:p>
        </p:txBody>
      </p:sp>
      <p:sp>
        <p:nvSpPr>
          <p:cNvPr id="7" name="Zástupný symbol päty 5"/>
          <p:cNvSpPr>
            <a:spLocks noGrp="1"/>
          </p:cNvSpPr>
          <p:nvPr/>
        </p:nvSpPr>
        <p:spPr>
          <a:xfrm>
            <a:off x="611188" y="6165850"/>
            <a:ext cx="8064500" cy="4318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>
            <a:defPPr>
              <a:defRPr lang="sk-SK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1600" dirty="0" smtClean="0">
                <a:solidFill>
                  <a:schemeClr val="tx1"/>
                </a:solidFill>
              </a:rPr>
              <a:t>Moderné vzdelávanie pre vedomostnú spoločnosť/Projekt je spolufinancovaný zo zdrojov EÚ</a:t>
            </a:r>
          </a:p>
        </p:txBody>
      </p:sp>
      <p:pic>
        <p:nvPicPr>
          <p:cNvPr id="14343" name="Obrázok 7" descr="OPV farebn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29438" y="571500"/>
            <a:ext cx="1857375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Obrázok 8" descr="EU-ESF-VERTICAL-COLOR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" y="500063"/>
            <a:ext cx="2214563" cy="200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Obrázok 9" descr="NUCEM_priehl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00500" y="1071563"/>
            <a:ext cx="1727200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6" name="Obrázok 10" descr="Zvysovanie kvality vzdel_priehl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86188" y="5210175"/>
            <a:ext cx="1571625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Obrázok 3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-33338"/>
            <a:ext cx="9150350" cy="689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009650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 </a:t>
            </a:r>
            <a:r>
              <a:rPr lang="sk-SK" sz="6700" b="1" dirty="0">
                <a:solidFill>
                  <a:srgbClr val="FF0000"/>
                </a:solidFill>
              </a:rPr>
              <a:t>Zapamätať </a:t>
            </a:r>
            <a:r>
              <a:rPr lang="sk-SK" sz="6700" b="1" dirty="0" smtClean="0">
                <a:solidFill>
                  <a:srgbClr val="FF0000"/>
                </a:solidFill>
              </a:rPr>
              <a:t>si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  </a:t>
            </a:r>
            <a:r>
              <a:rPr lang="sk-SK" sz="3200" b="1" dirty="0">
                <a:solidFill>
                  <a:srgbClr val="FF0000"/>
                </a:solidFill>
              </a:rPr>
              <a:t>reprodukovanie </a:t>
            </a:r>
            <a:r>
              <a:rPr lang="sk-SK" sz="3200" b="1" dirty="0" smtClean="0">
                <a:solidFill>
                  <a:srgbClr val="FF0000"/>
                </a:solidFill>
              </a:rPr>
              <a:t>prvkov učiva </a:t>
            </a:r>
            <a:r>
              <a:rPr lang="sk-SK" sz="3200" b="1" dirty="0">
                <a:solidFill>
                  <a:prstClr val="black"/>
                </a:solidFill>
              </a:rPr>
              <a:t/>
            </a:r>
            <a:br>
              <a:rPr lang="sk-SK" sz="3200" b="1" dirty="0">
                <a:solidFill>
                  <a:prstClr val="black"/>
                </a:solidFill>
              </a:rPr>
            </a:br>
            <a:endParaRPr lang="sk-SK" dirty="0"/>
          </a:p>
        </p:txBody>
      </p:sp>
      <p:sp>
        <p:nvSpPr>
          <p:cNvPr id="26627" name="Zástupný symbol obsahu 2"/>
          <p:cNvSpPr>
            <a:spLocks noGrp="1"/>
          </p:cNvSpPr>
          <p:nvPr>
            <p:ph idx="1"/>
          </p:nvPr>
        </p:nvSpPr>
        <p:spPr>
          <a:xfrm>
            <a:off x="457200" y="1196975"/>
            <a:ext cx="8362950" cy="540067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sk-SK" b="1" smtClean="0">
                <a:solidFill>
                  <a:srgbClr val="7030A0"/>
                </a:solidFill>
              </a:rPr>
              <a:t>Úloha – F1</a:t>
            </a:r>
          </a:p>
          <a:p>
            <a:pPr marL="0" indent="0">
              <a:buFont typeface="Arial" charset="0"/>
              <a:buNone/>
            </a:pPr>
            <a:r>
              <a:rPr lang="sk-SK" b="1" smtClean="0">
                <a:solidFill>
                  <a:schemeClr val="tx2"/>
                </a:solidFill>
              </a:rPr>
              <a:t>Ploskuľa mliečna patrí medzi ploskavce. Žije v sladkej vode. </a:t>
            </a:r>
          </a:p>
          <a:p>
            <a:pPr marL="0" indent="0">
              <a:buFont typeface="Arial" charset="0"/>
              <a:buNone/>
            </a:pPr>
            <a:r>
              <a:rPr lang="sk-SK" b="1" i="1" u="sng" smtClean="0">
                <a:solidFill>
                  <a:schemeClr val="tx2"/>
                </a:solidFill>
              </a:rPr>
              <a:t>Označte spôsob dýchania ploskule mliečnobielej</a:t>
            </a:r>
            <a:r>
              <a:rPr lang="sk-SK" b="1" smtClean="0">
                <a:solidFill>
                  <a:schemeClr val="tx2"/>
                </a:solidFill>
              </a:rPr>
              <a:t>.</a:t>
            </a:r>
          </a:p>
          <a:p>
            <a:pPr marL="0" indent="0">
              <a:buFont typeface="Arial" charset="0"/>
              <a:buNone/>
            </a:pPr>
            <a:r>
              <a:rPr lang="sk-SK" b="1" smtClean="0">
                <a:solidFill>
                  <a:srgbClr val="FF0000"/>
                </a:solidFill>
              </a:rPr>
              <a:t>a)celým povrchom tela</a:t>
            </a:r>
          </a:p>
          <a:p>
            <a:pPr marL="0" indent="0">
              <a:buFont typeface="Arial" charset="0"/>
              <a:buNone/>
            </a:pPr>
            <a:r>
              <a:rPr lang="sk-SK" b="1" smtClean="0">
                <a:solidFill>
                  <a:schemeClr val="tx2"/>
                </a:solidFill>
              </a:rPr>
              <a:t>b) vzdušnicami</a:t>
            </a:r>
          </a:p>
          <a:p>
            <a:pPr marL="0" indent="0">
              <a:buFont typeface="Arial" charset="0"/>
              <a:buNone/>
            </a:pPr>
            <a:r>
              <a:rPr lang="sk-SK" b="1" smtClean="0">
                <a:solidFill>
                  <a:schemeClr val="tx2"/>
                </a:solidFill>
              </a:rPr>
              <a:t>c) vonkajšími žiabrami</a:t>
            </a:r>
          </a:p>
          <a:p>
            <a:pPr marL="0" indent="0">
              <a:buFont typeface="Arial" charset="0"/>
              <a:buNone/>
            </a:pPr>
            <a:r>
              <a:rPr lang="sk-SK" b="1" smtClean="0">
                <a:solidFill>
                  <a:schemeClr val="tx2"/>
                </a:solidFill>
              </a:rPr>
              <a:t>d) pľúcnymi vačkami</a:t>
            </a:r>
          </a:p>
          <a:p>
            <a:pPr marL="0" indent="0">
              <a:buFont typeface="Arial" charset="0"/>
              <a:buNone/>
            </a:pPr>
            <a:r>
              <a:rPr lang="sk-SK" sz="2400" b="1" smtClean="0"/>
              <a:t>V : vybaviť si relevantné znalosti z dlhodobej pamäte</a:t>
            </a:r>
          </a:p>
          <a:p>
            <a:pPr marL="0" indent="0">
              <a:buFont typeface="Arial" charset="0"/>
              <a:buNone/>
            </a:pPr>
            <a:r>
              <a:rPr lang="sk-SK" sz="2800" b="1" smtClean="0"/>
              <a:t>   - </a:t>
            </a:r>
            <a:r>
              <a:rPr lang="sk-SK" sz="2400" b="1" smtClean="0"/>
              <a:t>základné prvky, ktoré musia študenti/žiaci vedieť</a:t>
            </a:r>
            <a:r>
              <a:rPr lang="sk-SK" sz="2800" b="1" smtClean="0"/>
              <a:t> </a:t>
            </a:r>
          </a:p>
        </p:txBody>
      </p:sp>
      <p:cxnSp>
        <p:nvCxnSpPr>
          <p:cNvPr id="16" name="Rovná spojovacia šípka 15"/>
          <p:cNvCxnSpPr/>
          <p:nvPr/>
        </p:nvCxnSpPr>
        <p:spPr>
          <a:xfrm>
            <a:off x="2411413" y="1557338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Obrázok 3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-33338"/>
            <a:ext cx="9150350" cy="689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009650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 </a:t>
            </a:r>
            <a:r>
              <a:rPr lang="sk-SK" sz="6700" b="1" dirty="0">
                <a:solidFill>
                  <a:srgbClr val="FF0000"/>
                </a:solidFill>
              </a:rPr>
              <a:t>Zapamätať </a:t>
            </a:r>
            <a:r>
              <a:rPr lang="sk-SK" sz="6700" b="1" dirty="0" smtClean="0">
                <a:solidFill>
                  <a:srgbClr val="FF0000"/>
                </a:solidFill>
              </a:rPr>
              <a:t>si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  </a:t>
            </a:r>
            <a:r>
              <a:rPr lang="sk-SK" sz="3200" b="1" dirty="0">
                <a:solidFill>
                  <a:srgbClr val="FF0000"/>
                </a:solidFill>
              </a:rPr>
              <a:t>reprodukovanie </a:t>
            </a:r>
            <a:r>
              <a:rPr lang="sk-SK" sz="3200" b="1" dirty="0" smtClean="0">
                <a:solidFill>
                  <a:srgbClr val="FF0000"/>
                </a:solidFill>
              </a:rPr>
              <a:t>prvkov učiva </a:t>
            </a:r>
            <a:r>
              <a:rPr lang="sk-SK" sz="3200" b="1" dirty="0">
                <a:solidFill>
                  <a:prstClr val="black"/>
                </a:solidFill>
              </a:rPr>
              <a:t/>
            </a:r>
            <a:br>
              <a:rPr lang="sk-SK" sz="3200" b="1" dirty="0">
                <a:solidFill>
                  <a:prstClr val="black"/>
                </a:solidFill>
              </a:rPr>
            </a:br>
            <a:endParaRPr lang="sk-SK" dirty="0"/>
          </a:p>
        </p:txBody>
      </p:sp>
      <p:sp>
        <p:nvSpPr>
          <p:cNvPr id="27651" name="Zástupný symbol obsahu 2"/>
          <p:cNvSpPr>
            <a:spLocks noGrp="1"/>
          </p:cNvSpPr>
          <p:nvPr>
            <p:ph idx="1"/>
          </p:nvPr>
        </p:nvSpPr>
        <p:spPr>
          <a:xfrm>
            <a:off x="457200" y="1196975"/>
            <a:ext cx="8258175" cy="5160963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sk-SK" smtClean="0">
                <a:solidFill>
                  <a:schemeClr val="tx2"/>
                </a:solidFill>
              </a:rPr>
              <a:t>Na Slovensku sa v povodí rieky Dunaj a Morava nachádzajú lužné lesy. Dreviny lužného lesa môžeme rozdeliť na mäkké a tvrdé.</a:t>
            </a:r>
          </a:p>
          <a:p>
            <a:pPr marL="0" indent="0">
              <a:buFont typeface="Arial" charset="0"/>
              <a:buNone/>
            </a:pPr>
            <a:r>
              <a:rPr lang="sk-SK" b="1" smtClean="0">
                <a:solidFill>
                  <a:schemeClr val="tx2"/>
                </a:solidFill>
              </a:rPr>
              <a:t>Z uvedených drevín vyberte tú, ktorá patrí medzi dreviny lužného lesa.</a:t>
            </a:r>
          </a:p>
          <a:p>
            <a:pPr marL="0" indent="0">
              <a:buFont typeface="Arial" charset="0"/>
              <a:buNone/>
            </a:pPr>
            <a:r>
              <a:rPr lang="sk-SK" smtClean="0">
                <a:solidFill>
                  <a:schemeClr val="tx2"/>
                </a:solidFill>
              </a:rPr>
              <a:t>a) vŕba biela                                  </a:t>
            </a:r>
            <a:r>
              <a:rPr lang="sk-SK" b="1" smtClean="0">
                <a:solidFill>
                  <a:srgbClr val="7030A0"/>
                </a:solidFill>
              </a:rPr>
              <a:t>Úloha - K1</a:t>
            </a:r>
            <a:endParaRPr lang="sk-SK" sz="3600" b="1" smtClean="0">
              <a:solidFill>
                <a:srgbClr val="00B050"/>
              </a:solidFill>
            </a:endParaRPr>
          </a:p>
          <a:p>
            <a:pPr marL="0" indent="0">
              <a:buFont typeface="Arial" charset="0"/>
              <a:buNone/>
            </a:pPr>
            <a:r>
              <a:rPr lang="sk-SK" smtClean="0">
                <a:solidFill>
                  <a:schemeClr val="tx2"/>
                </a:solidFill>
              </a:rPr>
              <a:t>b) topoľ čierny             </a:t>
            </a:r>
            <a:r>
              <a:rPr lang="sk-SK" sz="2400" b="1" smtClean="0"/>
              <a:t>V: vzájomné vzťahy medzi prvkami</a:t>
            </a:r>
            <a:endParaRPr lang="sk-SK" b="1" smtClean="0">
              <a:solidFill>
                <a:schemeClr val="tx2"/>
              </a:solidFill>
            </a:endParaRPr>
          </a:p>
          <a:p>
            <a:pPr marL="0" indent="0">
              <a:buFont typeface="Arial" charset="0"/>
              <a:buNone/>
            </a:pPr>
            <a:r>
              <a:rPr lang="sk-SK" smtClean="0">
                <a:solidFill>
                  <a:srgbClr val="FF0000"/>
                </a:solidFill>
              </a:rPr>
              <a:t>c) jaseň štíhly                </a:t>
            </a:r>
            <a:r>
              <a:rPr lang="sk-SK" sz="2400" smtClean="0"/>
              <a:t> </a:t>
            </a:r>
            <a:r>
              <a:rPr lang="sk-SK" sz="2400" b="1" smtClean="0"/>
              <a:t>- žiak musí vedieť priradiť dreviny    </a:t>
            </a:r>
          </a:p>
          <a:p>
            <a:pPr marL="0" indent="0">
              <a:buFont typeface="Arial" charset="0"/>
              <a:buNone/>
            </a:pPr>
            <a:r>
              <a:rPr lang="sk-SK" smtClean="0">
                <a:solidFill>
                  <a:schemeClr val="tx2"/>
                </a:solidFill>
              </a:rPr>
              <a:t>d) jelša lepkavá              </a:t>
            </a:r>
            <a:r>
              <a:rPr lang="sk-SK" sz="2400" b="1" smtClean="0"/>
              <a:t>- vzťah: drevina - les</a:t>
            </a:r>
            <a:r>
              <a:rPr lang="sk-SK" b="1" smtClean="0">
                <a:solidFill>
                  <a:schemeClr val="tx2"/>
                </a:solidFill>
              </a:rPr>
              <a:t>       </a:t>
            </a:r>
            <a:endParaRPr lang="sk-SK" sz="3600" b="1" smtClean="0">
              <a:solidFill>
                <a:srgbClr val="00B050"/>
              </a:solidFill>
            </a:endParaRPr>
          </a:p>
        </p:txBody>
      </p:sp>
      <p:cxnSp>
        <p:nvCxnSpPr>
          <p:cNvPr id="16" name="Rovná spojovacia šípka 15"/>
          <p:cNvCxnSpPr/>
          <p:nvPr/>
        </p:nvCxnSpPr>
        <p:spPr>
          <a:xfrm>
            <a:off x="2411413" y="1557338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lačidlo akcie: Začiatok 5">
            <a:hlinkClick r:id="rId3" action="ppaction://hlinksldjump" highlightClick="1"/>
          </p:cNvPr>
          <p:cNvSpPr/>
          <p:nvPr/>
        </p:nvSpPr>
        <p:spPr>
          <a:xfrm>
            <a:off x="7380288" y="6169025"/>
            <a:ext cx="642937" cy="40005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sk-SK"/>
          </a:p>
        </p:txBody>
      </p:sp>
      <p:sp>
        <p:nvSpPr>
          <p:cNvPr id="5" name="Tlačidlo akcie: Koniec 4">
            <a:hlinkClick r:id="rId4" action="ppaction://hlinksldjump" highlightClick="1"/>
          </p:cNvPr>
          <p:cNvSpPr/>
          <p:nvPr/>
        </p:nvSpPr>
        <p:spPr>
          <a:xfrm>
            <a:off x="8172450" y="6169025"/>
            <a:ext cx="647700" cy="400050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sk-S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Obrázok 3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-33338"/>
            <a:ext cx="9258300" cy="689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009650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 </a:t>
            </a:r>
            <a:r>
              <a:rPr lang="sk-SK" sz="6700" b="1" dirty="0">
                <a:solidFill>
                  <a:srgbClr val="FF0000"/>
                </a:solidFill>
              </a:rPr>
              <a:t>Zapamätať </a:t>
            </a:r>
            <a:r>
              <a:rPr lang="sk-SK" sz="6700" b="1" dirty="0" smtClean="0">
                <a:solidFill>
                  <a:srgbClr val="FF0000"/>
                </a:solidFill>
              </a:rPr>
              <a:t>si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  </a:t>
            </a:r>
            <a:r>
              <a:rPr lang="sk-SK" sz="3200" b="1" dirty="0">
                <a:solidFill>
                  <a:srgbClr val="FF0000"/>
                </a:solidFill>
              </a:rPr>
              <a:t>reprodukovanie </a:t>
            </a:r>
            <a:r>
              <a:rPr lang="sk-SK" sz="3200" b="1" dirty="0" smtClean="0">
                <a:solidFill>
                  <a:srgbClr val="FF0000"/>
                </a:solidFill>
              </a:rPr>
              <a:t>prvkov učiva </a:t>
            </a:r>
            <a:r>
              <a:rPr lang="sk-SK" sz="3200" b="1" dirty="0">
                <a:solidFill>
                  <a:prstClr val="black"/>
                </a:solidFill>
              </a:rPr>
              <a:t/>
            </a:r>
            <a:br>
              <a:rPr lang="sk-SK" sz="3200" b="1" dirty="0">
                <a:solidFill>
                  <a:prstClr val="black"/>
                </a:solidFill>
              </a:rPr>
            </a:b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500063" y="1457325"/>
            <a:ext cx="8362950" cy="540067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sk-SK" b="1" smtClean="0">
                <a:solidFill>
                  <a:srgbClr val="006600"/>
                </a:solidFill>
              </a:rPr>
              <a:t>ÚLOHA – F1</a:t>
            </a:r>
          </a:p>
          <a:p>
            <a:pPr marL="0" indent="0">
              <a:buFont typeface="Arial" charset="0"/>
              <a:buNone/>
            </a:pPr>
            <a:r>
              <a:rPr lang="sk-SK" b="1" smtClean="0">
                <a:solidFill>
                  <a:srgbClr val="006600"/>
                </a:solidFill>
              </a:rPr>
              <a:t>Napíš názov skupiny liečiv, izolovaných z prírodných zdrojov (najčastejšie z mikroorganizmov), ktoré sa používajú na liečenie ochorení zapríčinených baktériami.       </a:t>
            </a:r>
          </a:p>
          <a:p>
            <a:pPr marL="0" indent="0">
              <a:buFont typeface="Arial" charset="0"/>
              <a:buNone/>
            </a:pPr>
            <a:r>
              <a:rPr lang="sk-SK" b="1" smtClean="0">
                <a:solidFill>
                  <a:srgbClr val="006600"/>
                </a:solidFill>
              </a:rPr>
              <a:t>. . . . . . . . . . . . . .             </a:t>
            </a:r>
          </a:p>
          <a:p>
            <a:pPr marL="0" indent="0">
              <a:buFont typeface="Arial" charset="0"/>
              <a:buNone/>
            </a:pPr>
            <a:endParaRPr lang="sk-SK" sz="3600" b="1" smtClean="0">
              <a:solidFill>
                <a:srgbClr val="006600"/>
              </a:solidFill>
            </a:endParaRPr>
          </a:p>
          <a:p>
            <a:pPr marL="0" indent="0">
              <a:buFont typeface="Arial" charset="0"/>
              <a:buNone/>
            </a:pPr>
            <a:r>
              <a:rPr lang="sk-SK" sz="2400" b="1" smtClean="0"/>
              <a:t>O: antibiotiká</a:t>
            </a:r>
          </a:p>
          <a:p>
            <a:pPr marL="0" indent="0">
              <a:buFont typeface="Arial" charset="0"/>
              <a:buNone/>
            </a:pPr>
            <a:r>
              <a:rPr lang="sk-SK" sz="2400" b="1" smtClean="0"/>
              <a:t>V: Žiak si musí vybaviť relevantné vedomostí z dlhodobej pamäte (vymenovať, uviesť).</a:t>
            </a:r>
          </a:p>
        </p:txBody>
      </p:sp>
      <p:cxnSp>
        <p:nvCxnSpPr>
          <p:cNvPr id="16" name="Rovná spojovacia šípka 15"/>
          <p:cNvCxnSpPr/>
          <p:nvPr/>
        </p:nvCxnSpPr>
        <p:spPr>
          <a:xfrm>
            <a:off x="2411413" y="1557338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Obrázok 3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512887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6700" b="1" dirty="0" smtClean="0">
                <a:solidFill>
                  <a:srgbClr val="FF0000"/>
                </a:solidFill>
              </a:rPr>
              <a:t>Zapamätať si</a:t>
            </a:r>
            <a:r>
              <a:rPr lang="sk-SK" sz="4000" b="1" dirty="0" smtClean="0">
                <a:solidFill>
                  <a:srgbClr val="FF0000"/>
                </a:solidFill>
              </a:rPr>
              <a:t/>
            </a:r>
            <a:br>
              <a:rPr lang="sk-SK" sz="4000" b="1" dirty="0" smtClean="0">
                <a:solidFill>
                  <a:srgbClr val="FF0000"/>
                </a:solidFill>
              </a:rPr>
            </a:br>
            <a:r>
              <a:rPr lang="sk-SK" sz="4000" b="1" dirty="0" smtClean="0">
                <a:solidFill>
                  <a:srgbClr val="FF0000"/>
                </a:solidFill>
              </a:rPr>
              <a:t> </a:t>
            </a:r>
            <a:r>
              <a:rPr lang="sk-SK" sz="3200" b="1" dirty="0" smtClean="0">
                <a:solidFill>
                  <a:srgbClr val="FF0000"/>
                </a:solidFill>
              </a:rPr>
              <a:t> reprodukovanie prvkov učiva </a:t>
            </a:r>
            <a:r>
              <a:rPr lang="sk-SK" sz="3200" b="1" dirty="0">
                <a:solidFill>
                  <a:srgbClr val="FF0000"/>
                </a:solidFill>
              </a:rPr>
              <a:t/>
            </a:r>
            <a:br>
              <a:rPr lang="sk-SK" sz="3200" b="1" dirty="0">
                <a:solidFill>
                  <a:srgbClr val="FF0000"/>
                </a:solidFill>
              </a:rPr>
            </a:b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29699" name="Zástupný symbol obsahu 2"/>
          <p:cNvSpPr>
            <a:spLocks noGrp="1"/>
          </p:cNvSpPr>
          <p:nvPr>
            <p:ph idx="1"/>
          </p:nvPr>
        </p:nvSpPr>
        <p:spPr>
          <a:xfrm>
            <a:off x="457200" y="1600200"/>
            <a:ext cx="8578850" cy="5068888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sk-SK" sz="2400" b="1" smtClean="0">
                <a:solidFill>
                  <a:srgbClr val="006600"/>
                </a:solidFill>
              </a:rPr>
              <a:t>ÚLOHA – K1</a:t>
            </a:r>
          </a:p>
          <a:p>
            <a:pPr marL="0" indent="0">
              <a:buFont typeface="Arial" charset="0"/>
              <a:buNone/>
            </a:pPr>
            <a:r>
              <a:rPr lang="sk-SK" sz="2400" b="1" smtClean="0">
                <a:solidFill>
                  <a:srgbClr val="006600"/>
                </a:solidFill>
              </a:rPr>
              <a:t>Na štítku chemického prípravku je uvedené nasledujúce upozornenie:</a:t>
            </a:r>
          </a:p>
          <a:p>
            <a:pPr marL="0" indent="0">
              <a:buFont typeface="Arial" charset="0"/>
              <a:buNone/>
            </a:pPr>
            <a:r>
              <a:rPr lang="sk-SK" sz="2400" b="1" smtClean="0">
                <a:solidFill>
                  <a:srgbClr val="006600"/>
                </a:solidFill>
              </a:rPr>
              <a:t/>
            </a:r>
            <a:br>
              <a:rPr lang="sk-SK" sz="2400" b="1" smtClean="0">
                <a:solidFill>
                  <a:srgbClr val="006600"/>
                </a:solidFill>
              </a:rPr>
            </a:br>
            <a:r>
              <a:rPr lang="sk-SK" sz="2400" b="1" smtClean="0">
                <a:solidFill>
                  <a:srgbClr val="006600"/>
                </a:solidFill>
              </a:rPr>
              <a:t>Pozor! Dráždi oči a pokožku. Veľmi toxický pre vodné organizmy. Uchovávajte mimo dosahu detí. V prípade kontaktu s očami je potrebné ihneď ich vymyť s veľkým množstvom vody a vyhľadať lekársku pomoc. Pri kontakte s pokožkou je potrebné ju umyť veľkým množstvom vody. Používajte len na dobre vetranom mieste. Zabráňte uvoľneniu do životného prostredia.</a:t>
            </a:r>
          </a:p>
          <a:p>
            <a:pPr marL="0" indent="0">
              <a:buFont typeface="Arial" charset="0"/>
              <a:buNone/>
            </a:pPr>
            <a:endParaRPr lang="sk-SK" sz="2200" b="1" smtClean="0">
              <a:solidFill>
                <a:srgbClr val="0066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Obrázok 3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1750" y="-7938"/>
            <a:ext cx="917575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512887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6700" b="1" dirty="0" smtClean="0">
                <a:solidFill>
                  <a:srgbClr val="FF0000"/>
                </a:solidFill>
              </a:rPr>
              <a:t>Zapamätať si</a:t>
            </a:r>
            <a:r>
              <a:rPr lang="sk-SK" sz="4000" b="1" dirty="0" smtClean="0">
                <a:solidFill>
                  <a:srgbClr val="FF0000"/>
                </a:solidFill>
              </a:rPr>
              <a:t/>
            </a:r>
            <a:br>
              <a:rPr lang="sk-SK" sz="4000" b="1" dirty="0" smtClean="0">
                <a:solidFill>
                  <a:srgbClr val="FF0000"/>
                </a:solidFill>
              </a:rPr>
            </a:br>
            <a:r>
              <a:rPr lang="sk-SK" sz="4000" b="1" dirty="0" smtClean="0">
                <a:solidFill>
                  <a:srgbClr val="FF0000"/>
                </a:solidFill>
              </a:rPr>
              <a:t> </a:t>
            </a:r>
            <a:r>
              <a:rPr lang="sk-SK" sz="3200" b="1" dirty="0" smtClean="0">
                <a:solidFill>
                  <a:srgbClr val="FF0000"/>
                </a:solidFill>
              </a:rPr>
              <a:t> reprodukovanie prvkov učiva </a:t>
            </a:r>
            <a:r>
              <a:rPr lang="sk-SK" sz="3200" b="1" dirty="0">
                <a:solidFill>
                  <a:srgbClr val="FF0000"/>
                </a:solidFill>
              </a:rPr>
              <a:t/>
            </a:r>
            <a:br>
              <a:rPr lang="sk-SK" sz="3200" b="1" dirty="0">
                <a:solidFill>
                  <a:srgbClr val="FF0000"/>
                </a:solidFill>
              </a:rPr>
            </a:b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30723" name="Zástupný symbol obsahu 2"/>
          <p:cNvSpPr>
            <a:spLocks noGrp="1"/>
          </p:cNvSpPr>
          <p:nvPr>
            <p:ph idx="1"/>
          </p:nvPr>
        </p:nvSpPr>
        <p:spPr>
          <a:xfrm>
            <a:off x="457200" y="1600200"/>
            <a:ext cx="8578850" cy="5068888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sk-SK" sz="2400" b="1" smtClean="0">
                <a:solidFill>
                  <a:srgbClr val="006600"/>
                </a:solidFill>
              </a:rPr>
              <a:t>Vyber, ktoré dva výstražné symboly (piktogramy) sú na obale prípravku zobrazené.</a:t>
            </a:r>
          </a:p>
        </p:txBody>
      </p:sp>
      <p:pic>
        <p:nvPicPr>
          <p:cNvPr id="3072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5138" y="2605088"/>
            <a:ext cx="8015287" cy="173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BlokTextu 5"/>
          <p:cNvSpPr txBox="1">
            <a:spLocks noChangeArrowheads="1"/>
          </p:cNvSpPr>
          <p:nvPr/>
        </p:nvSpPr>
        <p:spPr bwMode="auto">
          <a:xfrm>
            <a:off x="323850" y="4337050"/>
            <a:ext cx="8135938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sk-SK" sz="2400" b="1">
              <a:solidFill>
                <a:srgbClr val="006600"/>
              </a:solidFill>
              <a:latin typeface="Calibri" pitchFamily="34" charset="0"/>
            </a:endParaRPr>
          </a:p>
          <a:p>
            <a:r>
              <a:rPr lang="sk-SK" sz="2400" b="1">
                <a:solidFill>
                  <a:srgbClr val="006600"/>
                </a:solidFill>
                <a:latin typeface="Calibri" pitchFamily="34" charset="0"/>
              </a:rPr>
              <a:t>a) B, D</a:t>
            </a:r>
            <a:br>
              <a:rPr lang="sk-SK" sz="2400" b="1">
                <a:solidFill>
                  <a:srgbClr val="006600"/>
                </a:solidFill>
                <a:latin typeface="Calibri" pitchFamily="34" charset="0"/>
              </a:rPr>
            </a:br>
            <a:r>
              <a:rPr lang="sk-SK" sz="2400" b="1">
                <a:solidFill>
                  <a:srgbClr val="006600"/>
                </a:solidFill>
                <a:latin typeface="Calibri" pitchFamily="34" charset="0"/>
              </a:rPr>
              <a:t>b) A, C</a:t>
            </a:r>
            <a:br>
              <a:rPr lang="sk-SK" sz="2400" b="1">
                <a:solidFill>
                  <a:srgbClr val="006600"/>
                </a:solidFill>
                <a:latin typeface="Calibri" pitchFamily="34" charset="0"/>
              </a:rPr>
            </a:br>
            <a:r>
              <a:rPr lang="sk-SK" sz="2400" b="1">
                <a:solidFill>
                  <a:srgbClr val="FF0000"/>
                </a:solidFill>
                <a:latin typeface="Calibri" pitchFamily="34" charset="0"/>
              </a:rPr>
              <a:t>c)  A, B</a:t>
            </a:r>
            <a:r>
              <a:rPr lang="sk-SK" sz="2400" b="1">
                <a:solidFill>
                  <a:srgbClr val="006600"/>
                </a:solidFill>
                <a:latin typeface="Calibri" pitchFamily="34" charset="0"/>
              </a:rPr>
              <a:t/>
            </a:r>
            <a:br>
              <a:rPr lang="sk-SK" sz="2400" b="1">
                <a:solidFill>
                  <a:srgbClr val="006600"/>
                </a:solidFill>
                <a:latin typeface="Calibri" pitchFamily="34" charset="0"/>
              </a:rPr>
            </a:br>
            <a:r>
              <a:rPr lang="sk-SK" sz="2400" b="1">
                <a:solidFill>
                  <a:srgbClr val="006600"/>
                </a:solidFill>
                <a:latin typeface="Calibri" pitchFamily="34" charset="0"/>
              </a:rPr>
              <a:t>d) C, D</a:t>
            </a:r>
            <a:endParaRPr lang="sk-SK">
              <a:latin typeface="Calibri" pitchFamily="34" charset="0"/>
            </a:endParaRPr>
          </a:p>
        </p:txBody>
      </p:sp>
      <p:sp>
        <p:nvSpPr>
          <p:cNvPr id="8" name="BlokTextu 7"/>
          <p:cNvSpPr txBox="1">
            <a:spLocks noChangeArrowheads="1"/>
          </p:cNvSpPr>
          <p:nvPr/>
        </p:nvSpPr>
        <p:spPr bwMode="auto">
          <a:xfrm>
            <a:off x="2627313" y="5468938"/>
            <a:ext cx="609123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k-SK" b="1">
                <a:latin typeface="Calibri" pitchFamily="34" charset="0"/>
              </a:rPr>
              <a:t>V: Žiak musí mať vedomosti o klasifikáciách, musí vedieť zatriediť upozornenia na štítku chemického prípravku k piktogramom (opísať, identifikovať).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15" name="Obrázok 3" descr="podklad_slnko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07950" y="0"/>
            <a:ext cx="99361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009650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 </a:t>
            </a:r>
            <a:r>
              <a:rPr lang="sk-SK" sz="6700" b="1" dirty="0">
                <a:solidFill>
                  <a:srgbClr val="FF0000"/>
                </a:solidFill>
              </a:rPr>
              <a:t>Zapamätať </a:t>
            </a:r>
            <a:r>
              <a:rPr lang="sk-SK" sz="6700" b="1" dirty="0" smtClean="0">
                <a:solidFill>
                  <a:srgbClr val="FF0000"/>
                </a:solidFill>
              </a:rPr>
              <a:t>si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smtClean="0">
                <a:solidFill>
                  <a:srgbClr val="FF0000"/>
                </a:solidFill>
              </a:rPr>
              <a:t>  </a:t>
            </a:r>
            <a:r>
              <a:rPr lang="sk-SK" sz="3200" b="1" dirty="0">
                <a:solidFill>
                  <a:srgbClr val="FF0000"/>
                </a:solidFill>
              </a:rPr>
              <a:t>reprodukovanie </a:t>
            </a:r>
            <a:r>
              <a:rPr lang="sk-SK" sz="3200" b="1" dirty="0" smtClean="0">
                <a:solidFill>
                  <a:srgbClr val="FF0000"/>
                </a:solidFill>
              </a:rPr>
              <a:t>prvkov učiva </a:t>
            </a:r>
            <a:r>
              <a:rPr lang="sk-SK" sz="3200" b="1" dirty="0">
                <a:solidFill>
                  <a:prstClr val="black"/>
                </a:solidFill>
              </a:rPr>
              <a:t/>
            </a:r>
            <a:br>
              <a:rPr lang="sk-SK" sz="3200" b="1" dirty="0">
                <a:solidFill>
                  <a:prstClr val="black"/>
                </a:solidFill>
              </a:rPr>
            </a:b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500063" y="1285875"/>
            <a:ext cx="8801100" cy="5330825"/>
          </a:xfrm>
        </p:spPr>
        <p:txBody>
          <a:bodyPr rtlCol="0">
            <a:no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b="1" dirty="0" smtClean="0">
                <a:solidFill>
                  <a:srgbClr val="006600"/>
                </a:solidFill>
              </a:rPr>
              <a:t>ÚLOHA </a:t>
            </a:r>
            <a:r>
              <a:rPr lang="sk-SK" b="1" dirty="0">
                <a:solidFill>
                  <a:srgbClr val="006600"/>
                </a:solidFill>
              </a:rPr>
              <a:t>– P1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800" b="1" dirty="0">
                <a:solidFill>
                  <a:srgbClr val="006600"/>
                </a:solidFill>
              </a:rPr>
              <a:t>Proces dokonalého horenia propánu vyjadruje rovnica: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000" b="1" dirty="0" smtClean="0"/>
              <a:t>O: c)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000" b="1" dirty="0"/>
              <a:t>V: Ž</a:t>
            </a:r>
            <a:r>
              <a:rPr lang="sk-SK" sz="2000" b="1" dirty="0" smtClean="0"/>
              <a:t>iak </a:t>
            </a:r>
            <a:r>
              <a:rPr lang="sk-SK" sz="2000" b="1" dirty="0"/>
              <a:t>musí poznať proces dokonalého horenia a správne doplniť </a:t>
            </a:r>
            <a:endParaRPr lang="sk-SK" sz="2000" b="1" dirty="0" smtClean="0"/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000" b="1" dirty="0" err="1" smtClean="0"/>
              <a:t>stechiometrické</a:t>
            </a:r>
            <a:r>
              <a:rPr lang="sk-SK" sz="2000" b="1" dirty="0" smtClean="0"/>
              <a:t> </a:t>
            </a:r>
            <a:r>
              <a:rPr lang="sk-SK" sz="2000" b="1" dirty="0"/>
              <a:t>koeficienty v chemickej </a:t>
            </a:r>
            <a:r>
              <a:rPr lang="sk-SK" sz="2000" b="1" dirty="0" smtClean="0"/>
              <a:t>rovnici (</a:t>
            </a:r>
            <a:r>
              <a:rPr lang="sk-SK" sz="2000" b="1" dirty="0"/>
              <a:t>vedomosti o </a:t>
            </a:r>
            <a:r>
              <a:rPr lang="sk-SK" sz="2000" b="1" dirty="0" smtClean="0"/>
              <a:t>postupoch, metódach </a:t>
            </a:r>
            <a:r>
              <a:rPr lang="sk-SK" sz="2000" b="1" dirty="0"/>
              <a:t>a </a:t>
            </a:r>
            <a:r>
              <a:rPr lang="sk-SK" sz="2000" b="1" dirty="0" smtClean="0"/>
              <a:t>algoritmoch).</a:t>
            </a:r>
            <a:endParaRPr lang="sk-SK" sz="2000" b="1" dirty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8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sk-SK" sz="2800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800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1400" b="1" dirty="0" smtClean="0">
              <a:solidFill>
                <a:schemeClr val="tx2"/>
              </a:solidFill>
            </a:endParaRPr>
          </a:p>
        </p:txBody>
      </p:sp>
      <p:cxnSp>
        <p:nvCxnSpPr>
          <p:cNvPr id="16" name="Rovná spojovacia šípka 15"/>
          <p:cNvCxnSpPr/>
          <p:nvPr/>
        </p:nvCxnSpPr>
        <p:spPr>
          <a:xfrm>
            <a:off x="2411413" y="1557338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13" name="Object 141"/>
          <p:cNvGraphicFramePr>
            <a:graphicFrameLocks noChangeAspect="1"/>
          </p:cNvGraphicFramePr>
          <p:nvPr/>
        </p:nvGraphicFramePr>
        <p:xfrm>
          <a:off x="500063" y="2357438"/>
          <a:ext cx="9759950" cy="2617787"/>
        </p:xfrm>
        <a:graphic>
          <a:graphicData uri="http://schemas.openxmlformats.org/presentationml/2006/ole">
            <p:oleObj spid="_x0000_s3213" name="Dokument" r:id="rId5" imgW="5794942" imgH="1547692" progId="">
              <p:embed/>
            </p:oleObj>
          </a:graphicData>
        </a:graphic>
      </p:graphicFrame>
      <p:sp>
        <p:nvSpPr>
          <p:cNvPr id="7" name="Tlačidlo akcie: Začiatok 6">
            <a:hlinkClick r:id="rId6" action="ppaction://hlinksldjump" highlightClick="1"/>
          </p:cNvPr>
          <p:cNvSpPr/>
          <p:nvPr/>
        </p:nvSpPr>
        <p:spPr>
          <a:xfrm>
            <a:off x="8027988" y="6342063"/>
            <a:ext cx="736600" cy="39846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sk-SK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Obrázok 3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512887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6700" b="1" dirty="0" smtClean="0">
                <a:solidFill>
                  <a:srgbClr val="FF0000"/>
                </a:solidFill>
              </a:rPr>
              <a:t>Porozumieť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 konštruovanie významu na základe získaných informácií </a:t>
            </a:r>
            <a:r>
              <a:rPr lang="sk-SK" sz="3200" b="1" dirty="0">
                <a:solidFill>
                  <a:srgbClr val="FF0000"/>
                </a:solidFill>
              </a:rPr>
              <a:t/>
            </a:r>
            <a:br>
              <a:rPr lang="sk-SK" sz="3200" b="1" dirty="0">
                <a:solidFill>
                  <a:srgbClr val="FF0000"/>
                </a:solidFill>
              </a:rPr>
            </a:b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28625" y="1785938"/>
            <a:ext cx="8578850" cy="4429125"/>
          </a:xfrm>
        </p:spPr>
        <p:txBody>
          <a:bodyPr rtlCol="0">
            <a:no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800" b="1" dirty="0" smtClean="0">
                <a:solidFill>
                  <a:srgbClr val="000099"/>
                </a:solidFill>
              </a:rPr>
              <a:t>Interpretovať</a:t>
            </a:r>
            <a:r>
              <a:rPr lang="sk-SK" sz="2800" dirty="0" smtClean="0">
                <a:solidFill>
                  <a:srgbClr val="000099"/>
                </a:solidFill>
              </a:rPr>
              <a:t> – zmena jednej podoby na inú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sk-SK" sz="2800" dirty="0" smtClean="0">
                <a:solidFill>
                  <a:srgbClr val="000099"/>
                </a:solidFill>
              </a:rPr>
              <a:t>zápis údajov, znázorniť, reprezentovať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800" b="1" dirty="0" smtClean="0">
                <a:solidFill>
                  <a:srgbClr val="000099"/>
                </a:solidFill>
              </a:rPr>
              <a:t>Uviesť príklad</a:t>
            </a:r>
            <a:r>
              <a:rPr lang="sk-SK" sz="2800" dirty="0" smtClean="0">
                <a:solidFill>
                  <a:srgbClr val="000099"/>
                </a:solidFill>
              </a:rPr>
              <a:t>-</a:t>
            </a:r>
            <a:r>
              <a:rPr lang="sk-SK" sz="2800" b="1" dirty="0" smtClean="0">
                <a:solidFill>
                  <a:srgbClr val="000099"/>
                </a:solidFill>
              </a:rPr>
              <a:t> </a:t>
            </a:r>
            <a:r>
              <a:rPr lang="sk-SK" sz="2800" dirty="0" smtClean="0">
                <a:solidFill>
                  <a:srgbClr val="000099"/>
                </a:solidFill>
              </a:rPr>
              <a:t>nájsť špecifický príklad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sk-SK" sz="2800" dirty="0" smtClean="0">
                <a:solidFill>
                  <a:srgbClr val="000099"/>
                </a:solidFill>
              </a:rPr>
              <a:t> ilustrovať, predložiť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800" b="1" dirty="0" smtClean="0">
                <a:solidFill>
                  <a:srgbClr val="000099"/>
                </a:solidFill>
              </a:rPr>
              <a:t>Klasifikovať – </a:t>
            </a:r>
            <a:r>
              <a:rPr lang="sk-SK" sz="2800" dirty="0" smtClean="0">
                <a:solidFill>
                  <a:srgbClr val="000099"/>
                </a:solidFill>
              </a:rPr>
              <a:t>označenie pozorovaného javu</a:t>
            </a:r>
            <a:endParaRPr lang="sk-SK" sz="2800" b="1" dirty="0">
              <a:solidFill>
                <a:srgbClr val="000099"/>
              </a:solidFill>
            </a:endParaRP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sk-SK" sz="2800" dirty="0" smtClean="0">
                <a:solidFill>
                  <a:srgbClr val="000099"/>
                </a:solidFill>
              </a:rPr>
              <a:t>triediť, kategorizovať, zaradiť, označiť, nájsť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800" b="1" dirty="0" smtClean="0">
                <a:solidFill>
                  <a:srgbClr val="000099"/>
                </a:solidFill>
              </a:rPr>
              <a:t>Sumarizovať </a:t>
            </a:r>
            <a:r>
              <a:rPr lang="sk-SK" sz="2800" dirty="0" smtClean="0">
                <a:solidFill>
                  <a:srgbClr val="000099"/>
                </a:solidFill>
              </a:rPr>
              <a:t>– napísať zhrnutie javu, pokusu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sk-SK" sz="2800" dirty="0" smtClean="0">
                <a:solidFill>
                  <a:srgbClr val="000099"/>
                </a:solidFill>
              </a:rPr>
              <a:t> zápis hlavných bodov témy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dirty="0" smtClean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Obrázok 3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512887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6700" b="1" dirty="0" smtClean="0">
                <a:solidFill>
                  <a:srgbClr val="FF0000"/>
                </a:solidFill>
              </a:rPr>
              <a:t>Porozumieť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 konštruovanie významu na základe získaných informácií, písomné, grafické vyjadrenie </a:t>
            </a:r>
            <a:r>
              <a:rPr lang="sk-SK" sz="3200" b="1" dirty="0">
                <a:solidFill>
                  <a:srgbClr val="FF0000"/>
                </a:solidFill>
              </a:rPr>
              <a:t/>
            </a:r>
            <a:br>
              <a:rPr lang="sk-SK" sz="3200" b="1" dirty="0">
                <a:solidFill>
                  <a:srgbClr val="FF0000"/>
                </a:solidFill>
              </a:rPr>
            </a:b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57200" y="1844675"/>
            <a:ext cx="8578850" cy="3870325"/>
          </a:xfrm>
        </p:spPr>
        <p:txBody>
          <a:bodyPr rtlCol="0">
            <a:no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600" b="1" dirty="0" smtClean="0">
                <a:solidFill>
                  <a:srgbClr val="000099"/>
                </a:solidFill>
              </a:rPr>
              <a:t>Usudzovať – </a:t>
            </a:r>
            <a:r>
              <a:rPr lang="sk-SK" sz="2600" dirty="0" smtClean="0">
                <a:solidFill>
                  <a:srgbClr val="000099"/>
                </a:solidFill>
              </a:rPr>
              <a:t>vyvodenie pravidiel z uvedených príkladov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sk-SK" sz="2600" dirty="0" smtClean="0">
                <a:solidFill>
                  <a:srgbClr val="000099"/>
                </a:solidFill>
              </a:rPr>
              <a:t> odvodenie logického záveru z prezentovanej informácie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600" b="1" dirty="0" smtClean="0">
                <a:solidFill>
                  <a:srgbClr val="000099"/>
                </a:solidFill>
              </a:rPr>
              <a:t>Porovnávať  </a:t>
            </a:r>
            <a:r>
              <a:rPr lang="sk-SK" sz="2600" dirty="0" smtClean="0">
                <a:solidFill>
                  <a:srgbClr val="000099"/>
                </a:solidFill>
              </a:rPr>
              <a:t>– zisťovať vzťahy, ktoré spolu súvisia, porovnávať predmety a hľadať podobnosti 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sk-SK" sz="2600" dirty="0" smtClean="0">
                <a:solidFill>
                  <a:srgbClr val="000099"/>
                </a:solidFill>
              </a:rPr>
              <a:t> rozlišovať, porovnávať, prepájať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600" b="1" dirty="0" smtClean="0">
                <a:solidFill>
                  <a:srgbClr val="000099"/>
                </a:solidFill>
              </a:rPr>
              <a:t>Vysvetľovať </a:t>
            </a:r>
            <a:r>
              <a:rPr lang="sk-SK" sz="2600" dirty="0" smtClean="0">
                <a:solidFill>
                  <a:srgbClr val="000099"/>
                </a:solidFill>
              </a:rPr>
              <a:t> – vytváranie modelov príčiny a následkov v systéme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sk-SK" sz="2600" dirty="0" smtClean="0">
                <a:solidFill>
                  <a:srgbClr val="000099"/>
                </a:solidFill>
              </a:rPr>
              <a:t> konštruovanie modelov</a:t>
            </a:r>
          </a:p>
        </p:txBody>
      </p:sp>
      <p:sp>
        <p:nvSpPr>
          <p:cNvPr id="34820" name="BlokTextu 4"/>
          <p:cNvSpPr txBox="1">
            <a:spLocks noChangeArrowheads="1"/>
          </p:cNvSpPr>
          <p:nvPr/>
        </p:nvSpPr>
        <p:spPr bwMode="auto">
          <a:xfrm>
            <a:off x="714375" y="5643563"/>
            <a:ext cx="9382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k-SK" sz="3200" b="1">
                <a:latin typeface="Calibri" pitchFamily="34" charset="0"/>
                <a:hlinkClick r:id="rId3" action="ppaction://hlinksldjump"/>
              </a:rPr>
              <a:t>FYZ</a:t>
            </a:r>
            <a:endParaRPr lang="sk-SK" sz="3200" b="1">
              <a:latin typeface="Calibri" pitchFamily="34" charset="0"/>
            </a:endParaRPr>
          </a:p>
        </p:txBody>
      </p:sp>
      <p:sp>
        <p:nvSpPr>
          <p:cNvPr id="34821" name="BlokTextu 5"/>
          <p:cNvSpPr txBox="1">
            <a:spLocks noChangeArrowheads="1"/>
          </p:cNvSpPr>
          <p:nvPr/>
        </p:nvSpPr>
        <p:spPr bwMode="auto">
          <a:xfrm>
            <a:off x="2143125" y="5643563"/>
            <a:ext cx="9382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k-SK" sz="3200" b="1">
                <a:solidFill>
                  <a:schemeClr val="tx2"/>
                </a:solidFill>
                <a:latin typeface="Calibri" pitchFamily="34" charset="0"/>
                <a:hlinkClick r:id="rId4" action="ppaction://hlinksldjump"/>
              </a:rPr>
              <a:t>BIO</a:t>
            </a:r>
            <a:endParaRPr lang="sk-SK" sz="3200" b="1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34822" name="BlokTextu 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3357563" y="5643563"/>
            <a:ext cx="1571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k-SK" sz="3200" b="1">
                <a:solidFill>
                  <a:srgbClr val="008000"/>
                </a:solidFill>
                <a:latin typeface="Calibri" pitchFamily="34" charset="0"/>
                <a:hlinkClick r:id="rId5" action="ppaction://hlinksldjump"/>
              </a:rPr>
              <a:t>CHEM</a:t>
            </a:r>
            <a:endParaRPr lang="sk-SK" sz="3200" b="1">
              <a:solidFill>
                <a:srgbClr val="008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Obrázok 3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512887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6700" b="1" dirty="0" smtClean="0">
                <a:solidFill>
                  <a:srgbClr val="FF0000"/>
                </a:solidFill>
              </a:rPr>
              <a:t>Porozumieť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 konštruovanie významu na základe získaných informácií </a:t>
            </a:r>
            <a:r>
              <a:rPr lang="sk-SK" sz="3200" b="1" dirty="0">
                <a:solidFill>
                  <a:srgbClr val="FF0000"/>
                </a:solidFill>
              </a:rPr>
              <a:t/>
            </a:r>
            <a:br>
              <a:rPr lang="sk-SK" sz="3200" b="1" dirty="0">
                <a:solidFill>
                  <a:srgbClr val="FF0000"/>
                </a:solidFill>
              </a:rPr>
            </a:b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35843" name="Zástupný symbol obsahu 2"/>
          <p:cNvSpPr>
            <a:spLocks noGrp="1"/>
          </p:cNvSpPr>
          <p:nvPr>
            <p:ph idx="1"/>
          </p:nvPr>
        </p:nvSpPr>
        <p:spPr>
          <a:xfrm>
            <a:off x="457200" y="1600200"/>
            <a:ext cx="8578850" cy="4525963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sk-SK" sz="3600" b="1" smtClean="0"/>
              <a:t>ÚLOHA</a:t>
            </a:r>
          </a:p>
          <a:p>
            <a:pPr marL="0" indent="0">
              <a:buFont typeface="Arial" charset="0"/>
              <a:buNone/>
            </a:pPr>
            <a:endParaRPr lang="sk-SK" sz="3600" b="1" smtClean="0"/>
          </a:p>
        </p:txBody>
      </p:sp>
      <p:cxnSp>
        <p:nvCxnSpPr>
          <p:cNvPr id="8" name="Rovná spojovacia šípka 7"/>
          <p:cNvCxnSpPr/>
          <p:nvPr/>
        </p:nvCxnSpPr>
        <p:spPr>
          <a:xfrm flipV="1">
            <a:off x="1692275" y="2708275"/>
            <a:ext cx="0" cy="2160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Rovná spojovacia šípka 9"/>
          <p:cNvCxnSpPr/>
          <p:nvPr/>
        </p:nvCxnSpPr>
        <p:spPr>
          <a:xfrm>
            <a:off x="1692275" y="4868863"/>
            <a:ext cx="223202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ovná spojovacia šípka 11"/>
          <p:cNvCxnSpPr/>
          <p:nvPr/>
        </p:nvCxnSpPr>
        <p:spPr>
          <a:xfrm flipV="1">
            <a:off x="4572000" y="2636838"/>
            <a:ext cx="0" cy="22320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Rovná spojovacia šípka 13"/>
          <p:cNvCxnSpPr/>
          <p:nvPr/>
        </p:nvCxnSpPr>
        <p:spPr>
          <a:xfrm>
            <a:off x="4572000" y="4868863"/>
            <a:ext cx="287972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Rovná spojnica 15"/>
          <p:cNvCxnSpPr/>
          <p:nvPr/>
        </p:nvCxnSpPr>
        <p:spPr>
          <a:xfrm>
            <a:off x="1692275" y="3429000"/>
            <a:ext cx="1439863" cy="14398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849" name="BlokTextu 16"/>
          <p:cNvSpPr txBox="1">
            <a:spLocks noChangeArrowheads="1"/>
          </p:cNvSpPr>
          <p:nvPr/>
        </p:nvSpPr>
        <p:spPr bwMode="auto">
          <a:xfrm>
            <a:off x="539750" y="2852738"/>
            <a:ext cx="1008063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k-SK" sz="1600">
                <a:latin typeface="Calibri" pitchFamily="34" charset="0"/>
              </a:rPr>
              <a:t>    v (m/s)</a:t>
            </a:r>
            <a:endParaRPr lang="en-US" sz="1600">
              <a:latin typeface="Calibri" pitchFamily="34" charset="0"/>
            </a:endParaRPr>
          </a:p>
        </p:txBody>
      </p:sp>
      <p:cxnSp>
        <p:nvCxnSpPr>
          <p:cNvPr id="19" name="Rovná spojnica 18"/>
          <p:cNvCxnSpPr/>
          <p:nvPr/>
        </p:nvCxnSpPr>
        <p:spPr>
          <a:xfrm>
            <a:off x="1619250" y="3429000"/>
            <a:ext cx="14446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Rovná spojnica 20"/>
          <p:cNvCxnSpPr/>
          <p:nvPr/>
        </p:nvCxnSpPr>
        <p:spPr>
          <a:xfrm>
            <a:off x="3132138" y="4868863"/>
            <a:ext cx="0" cy="730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852" name="BlokTextu 21"/>
          <p:cNvSpPr txBox="1">
            <a:spLocks noChangeArrowheads="1"/>
          </p:cNvSpPr>
          <p:nvPr/>
        </p:nvSpPr>
        <p:spPr bwMode="auto">
          <a:xfrm>
            <a:off x="2484438" y="5084763"/>
            <a:ext cx="52562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k-SK">
                <a:latin typeface="Calibri" pitchFamily="34" charset="0"/>
              </a:rPr>
              <a:t>        10       t(s)                                       10                 t(s)                                                                        </a:t>
            </a:r>
            <a:endParaRPr lang="en-US">
              <a:latin typeface="Calibri" pitchFamily="34" charset="0"/>
            </a:endParaRPr>
          </a:p>
        </p:txBody>
      </p:sp>
      <p:cxnSp>
        <p:nvCxnSpPr>
          <p:cNvPr id="25" name="Rovná spojnica 24"/>
          <p:cNvCxnSpPr/>
          <p:nvPr/>
        </p:nvCxnSpPr>
        <p:spPr>
          <a:xfrm flipV="1">
            <a:off x="4572000" y="3429000"/>
            <a:ext cx="1512888" cy="14398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Rovná spojnica 26"/>
          <p:cNvCxnSpPr/>
          <p:nvPr/>
        </p:nvCxnSpPr>
        <p:spPr>
          <a:xfrm>
            <a:off x="6084888" y="3429000"/>
            <a:ext cx="0" cy="14398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855" name="BlokTextu 4"/>
          <p:cNvSpPr txBox="1">
            <a:spLocks noChangeArrowheads="1"/>
          </p:cNvSpPr>
          <p:nvPr/>
        </p:nvSpPr>
        <p:spPr bwMode="auto">
          <a:xfrm>
            <a:off x="3708400" y="2924175"/>
            <a:ext cx="871538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k-SK" sz="1600">
                <a:latin typeface="Calibri" pitchFamily="34" charset="0"/>
              </a:rPr>
              <a:t>v (m/s)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4572000" y="3263900"/>
            <a:ext cx="793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Rovná spojnica 10"/>
          <p:cNvCxnSpPr/>
          <p:nvPr/>
        </p:nvCxnSpPr>
        <p:spPr>
          <a:xfrm flipV="1">
            <a:off x="4572000" y="3429000"/>
            <a:ext cx="0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Rovná spojnica 14"/>
          <p:cNvCxnSpPr/>
          <p:nvPr/>
        </p:nvCxnSpPr>
        <p:spPr>
          <a:xfrm>
            <a:off x="4427538" y="3429000"/>
            <a:ext cx="152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Obrázok 3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512887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6700" b="1" dirty="0" smtClean="0">
                <a:solidFill>
                  <a:srgbClr val="FF0000"/>
                </a:solidFill>
              </a:rPr>
              <a:t>Porozumieť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 konštruovanie významu na základe získaných informácií, písomné, grafické vyjadrenie </a:t>
            </a:r>
            <a:r>
              <a:rPr lang="sk-SK" sz="3200" b="1" dirty="0">
                <a:solidFill>
                  <a:srgbClr val="FF0000"/>
                </a:solidFill>
              </a:rPr>
              <a:t/>
            </a:r>
            <a:br>
              <a:rPr lang="sk-SK" sz="3200" b="1" dirty="0">
                <a:solidFill>
                  <a:srgbClr val="FF0000"/>
                </a:solidFill>
              </a:rPr>
            </a:b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36867" name="Zástupný symbol obsahu 2"/>
          <p:cNvSpPr>
            <a:spLocks noGrp="1"/>
          </p:cNvSpPr>
          <p:nvPr>
            <p:ph idx="1"/>
          </p:nvPr>
        </p:nvSpPr>
        <p:spPr>
          <a:xfrm>
            <a:off x="457200" y="1844675"/>
            <a:ext cx="8578850" cy="4084638"/>
          </a:xfrm>
        </p:spPr>
        <p:txBody>
          <a:bodyPr/>
          <a:lstStyle/>
          <a:p>
            <a:pPr marL="0" indent="0" algn="just">
              <a:buFont typeface="Arial" charset="0"/>
              <a:buNone/>
            </a:pPr>
            <a:r>
              <a:rPr lang="sk-SK" smtClean="0"/>
              <a:t>Na grafoch sú zakreslené pohyby, ktoré sú v niečom podobné a v niečom odlišné. Vieš vyjadriť ako sa mení rýchlosť týchto pohybov?</a:t>
            </a:r>
            <a:endParaRPr lang="en-US" smtClean="0"/>
          </a:p>
          <a:p>
            <a:pPr marL="0" indent="0">
              <a:buFont typeface="Arial" charset="0"/>
              <a:buNone/>
            </a:pPr>
            <a:r>
              <a:rPr lang="sk-SK" smtClean="0"/>
              <a:t>Rýchlosť pohybu, ktorý je znázornený na obr. 1 sa počas celého pohybu ___________. Rýchlosť pohybu, ktorý  je znázornený na obr. 2 sa počas celého pohybu ___________.</a:t>
            </a:r>
            <a:endParaRPr lang="en-US" smtClean="0"/>
          </a:p>
        </p:txBody>
      </p:sp>
      <p:sp>
        <p:nvSpPr>
          <p:cNvPr id="5" name="Tlačidlo akcie: Začiatok 4">
            <a:hlinkClick r:id="rId3" action="ppaction://hlinksldjump" highlightClick="1"/>
          </p:cNvPr>
          <p:cNvSpPr/>
          <p:nvPr/>
        </p:nvSpPr>
        <p:spPr>
          <a:xfrm>
            <a:off x="5580063" y="5983288"/>
            <a:ext cx="735012" cy="40005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sk-SK"/>
          </a:p>
        </p:txBody>
      </p:sp>
      <p:sp>
        <p:nvSpPr>
          <p:cNvPr id="6" name="Tlačidlo akcie: Koniec 5">
            <a:hlinkClick r:id="rId4" action="ppaction://hlinksldjump" highlightClick="1"/>
          </p:cNvPr>
          <p:cNvSpPr/>
          <p:nvPr/>
        </p:nvSpPr>
        <p:spPr>
          <a:xfrm>
            <a:off x="6588125" y="5983288"/>
            <a:ext cx="863600" cy="400050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sk-S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Obrázok 9" descr="podklad_slnk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Zástupný symbol obsahu 3"/>
          <p:cNvGraphicFramePr>
            <a:graphicFrameLocks noGrp="1"/>
          </p:cNvGraphicFramePr>
          <p:nvPr>
            <p:ph idx="1"/>
          </p:nvPr>
        </p:nvGraphicFramePr>
        <p:xfrm>
          <a:off x="179388" y="1412875"/>
          <a:ext cx="8785225" cy="47974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2823"/>
                <a:gridCol w="1174886"/>
                <a:gridCol w="1426661"/>
                <a:gridCol w="1276485"/>
                <a:gridCol w="1426661"/>
                <a:gridCol w="1201398"/>
                <a:gridCol w="1126310"/>
              </a:tblGrid>
              <a:tr h="43151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sk-SK" sz="1100" dirty="0">
                          <a:effectLst/>
                        </a:rPr>
                        <a:t>Dimenzia </a:t>
                      </a:r>
                      <a:r>
                        <a:rPr lang="sk-SK" sz="1100" dirty="0" smtClean="0">
                          <a:effectLst/>
                        </a:rPr>
                        <a:t>vedomostí</a:t>
                      </a:r>
                      <a:endParaRPr lang="sk-SK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 anchor="ctr"/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sk-SK" sz="1600" b="1" dirty="0">
                          <a:effectLst/>
                        </a:rPr>
                        <a:t>Dimenzia kognitívnych procesov</a:t>
                      </a:r>
                      <a:endParaRPr lang="sk-SK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 anchor="ctr"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</a:tr>
              <a:tr h="1595018">
                <a:tc v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sk-SK" sz="1400" b="1" dirty="0">
                          <a:solidFill>
                            <a:srgbClr val="000099"/>
                          </a:solidFill>
                          <a:effectLst/>
                        </a:rPr>
                        <a:t>1. </a:t>
                      </a:r>
                      <a:r>
                        <a:rPr lang="sk-SK" sz="1400" b="1" dirty="0" smtClean="0">
                          <a:solidFill>
                            <a:srgbClr val="000099"/>
                          </a:solidFill>
                          <a:effectLst/>
                        </a:rPr>
                        <a:t>Zapamätať si </a:t>
                      </a:r>
                      <a:r>
                        <a:rPr lang="sk-SK" sz="1000" b="1" dirty="0" smtClean="0">
                          <a:solidFill>
                            <a:srgbClr val="000099"/>
                          </a:solidFill>
                          <a:effectLst/>
                        </a:rPr>
                        <a:t>(uloženie a vybavenie si vedomostí z dlhodobej pamäte)</a:t>
                      </a:r>
                      <a:endParaRPr lang="sk-SK" sz="1400" b="1" dirty="0">
                        <a:solidFill>
                          <a:srgbClr val="000099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sk-SK" sz="1400" b="1" dirty="0">
                          <a:solidFill>
                            <a:srgbClr val="000099"/>
                          </a:solidFill>
                          <a:effectLst/>
                        </a:rPr>
                        <a:t>2</a:t>
                      </a:r>
                      <a:r>
                        <a:rPr lang="sk-SK" sz="1400" b="1" dirty="0" smtClean="0">
                          <a:solidFill>
                            <a:srgbClr val="000099"/>
                          </a:solidFill>
                          <a:effectLst/>
                        </a:rPr>
                        <a:t>. Porozumieť </a:t>
                      </a:r>
                      <a:r>
                        <a:rPr lang="sk-SK" sz="1100" b="1" dirty="0" smtClean="0">
                          <a:solidFill>
                            <a:srgbClr val="000099"/>
                          </a:solidFill>
                          <a:effectLst/>
                        </a:rPr>
                        <a:t>(konštruovanie významu na základe získaných informácií)</a:t>
                      </a:r>
                      <a:endParaRPr lang="sk-SK" sz="1400" b="1" dirty="0">
                        <a:solidFill>
                          <a:srgbClr val="000099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sk-SK" sz="1400" b="1" dirty="0">
                          <a:solidFill>
                            <a:srgbClr val="000099"/>
                          </a:solidFill>
                          <a:effectLst/>
                        </a:rPr>
                        <a:t>3</a:t>
                      </a:r>
                      <a:r>
                        <a:rPr lang="sk-SK" sz="1400" b="1" dirty="0" smtClean="0">
                          <a:solidFill>
                            <a:srgbClr val="000099"/>
                          </a:solidFill>
                          <a:effectLst/>
                        </a:rPr>
                        <a:t>. Aplikovať </a:t>
                      </a:r>
                      <a:r>
                        <a:rPr lang="sk-SK" sz="1100" b="1" dirty="0" smtClean="0">
                          <a:solidFill>
                            <a:srgbClr val="000099"/>
                          </a:solidFill>
                          <a:effectLst/>
                        </a:rPr>
                        <a:t>(použiť postup alebo štruktúru v rôznych situáciách)</a:t>
                      </a:r>
                      <a:endParaRPr lang="sk-SK" sz="1100" b="1" dirty="0">
                        <a:solidFill>
                          <a:srgbClr val="000099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sk-SK" sz="1400" b="1" dirty="0">
                          <a:solidFill>
                            <a:srgbClr val="000099"/>
                          </a:solidFill>
                          <a:effectLst/>
                        </a:rPr>
                        <a:t>4</a:t>
                      </a:r>
                      <a:r>
                        <a:rPr lang="sk-SK" sz="1400" b="1" dirty="0" smtClean="0">
                          <a:solidFill>
                            <a:srgbClr val="000099"/>
                          </a:solidFill>
                          <a:effectLst/>
                        </a:rPr>
                        <a:t>. Analyzovať </a:t>
                      </a:r>
                      <a:r>
                        <a:rPr lang="sk-SK" sz="1100" b="1" dirty="0" smtClean="0">
                          <a:solidFill>
                            <a:srgbClr val="000099"/>
                          </a:solidFill>
                          <a:effectLst/>
                        </a:rPr>
                        <a:t>(rozloženie na časti a určenie, aký vzájomný vzťah je medzi jednotlivými časťami, časťami a celkom, príp. k účelu)</a:t>
                      </a:r>
                      <a:endParaRPr lang="sk-SK" sz="1400" b="1" dirty="0">
                        <a:solidFill>
                          <a:srgbClr val="000099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sk-SK" sz="1400" b="1" dirty="0">
                          <a:solidFill>
                            <a:srgbClr val="000099"/>
                          </a:solidFill>
                          <a:effectLst/>
                        </a:rPr>
                        <a:t>5</a:t>
                      </a:r>
                      <a:r>
                        <a:rPr lang="sk-SK" sz="1400" b="1" dirty="0" smtClean="0">
                          <a:solidFill>
                            <a:srgbClr val="000099"/>
                          </a:solidFill>
                          <a:effectLst/>
                        </a:rPr>
                        <a:t>. Hodnotiť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sk-SK" sz="1100" b="1" dirty="0" smtClean="0">
                          <a:solidFill>
                            <a:srgbClr val="000099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(posúdenie podľa daných kritérií a štandardov)</a:t>
                      </a:r>
                      <a:endParaRPr lang="sk-SK" sz="1100" b="1" dirty="0">
                        <a:solidFill>
                          <a:srgbClr val="000099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sk-SK" sz="1400" b="1" dirty="0">
                          <a:solidFill>
                            <a:srgbClr val="000099"/>
                          </a:solidFill>
                          <a:effectLst/>
                        </a:rPr>
                        <a:t>6</a:t>
                      </a:r>
                      <a:r>
                        <a:rPr lang="sk-SK" sz="1400" b="1" dirty="0" smtClean="0">
                          <a:solidFill>
                            <a:srgbClr val="000099"/>
                          </a:solidFill>
                          <a:effectLst/>
                        </a:rPr>
                        <a:t>. Tvoriť </a:t>
                      </a:r>
                      <a:r>
                        <a:rPr lang="sk-SK" sz="1100" b="1" dirty="0" smtClean="0">
                          <a:solidFill>
                            <a:srgbClr val="000099"/>
                          </a:solidFill>
                          <a:effectLst/>
                        </a:rPr>
                        <a:t>(vytváranie nových vnútorne súdržných celkov z jednotlivých prvkov do nového znaku alebo štruktúry)</a:t>
                      </a:r>
                      <a:endParaRPr lang="sk-SK" sz="1200" b="1" dirty="0">
                        <a:solidFill>
                          <a:srgbClr val="000099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/>
                </a:tc>
              </a:tr>
              <a:tr h="730828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None/>
                      </a:pPr>
                      <a:r>
                        <a:rPr lang="sk-SK" sz="1100" dirty="0" smtClean="0">
                          <a:effectLst/>
                        </a:rPr>
                        <a:t>F.</a:t>
                      </a:r>
                    </a:p>
                    <a:p>
                      <a:pPr marL="0" lvl="0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None/>
                      </a:pPr>
                      <a:r>
                        <a:rPr lang="sk-SK" sz="11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Faktické vedomosti</a:t>
                      </a:r>
                      <a:endParaRPr lang="sk-SK" sz="800" dirty="0" smtClean="0">
                        <a:effectLst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dirty="0" smtClean="0">
                          <a:solidFill>
                            <a:srgbClr val="000099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vymenovať, uviesť</a:t>
                      </a:r>
                      <a:endParaRPr lang="sk-SK" sz="1400" dirty="0">
                        <a:solidFill>
                          <a:srgbClr val="000099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07999" marR="36000" marT="0" marB="0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dirty="0" smtClean="0">
                          <a:solidFill>
                            <a:srgbClr val="000099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stručne vyjadriť, zhrnúť</a:t>
                      </a:r>
                      <a:endParaRPr lang="sk-SK" sz="1400" dirty="0">
                        <a:solidFill>
                          <a:srgbClr val="000099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36000" marR="36000" marT="0" marB="0" anchor="ctr" anchorCtr="1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dirty="0" smtClean="0">
                          <a:solidFill>
                            <a:srgbClr val="000099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roztriediť, klasifikovať</a:t>
                      </a:r>
                      <a:endParaRPr lang="sk-SK" sz="1400" dirty="0">
                        <a:solidFill>
                          <a:srgbClr val="000099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36000" marR="36000" marT="0" marB="0" anchor="ctr" anchorCtr="1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dirty="0" smtClean="0">
                          <a:solidFill>
                            <a:srgbClr val="000099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usporiadať</a:t>
                      </a:r>
                      <a:endParaRPr lang="sk-SK" sz="1400" dirty="0">
                        <a:solidFill>
                          <a:srgbClr val="000099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36000" marR="36000" marT="0" marB="0" anchor="ctr" anchorCtr="1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dirty="0" smtClean="0">
                          <a:solidFill>
                            <a:srgbClr val="000099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zatriediť, vybrať</a:t>
                      </a:r>
                      <a:endParaRPr lang="sk-SK" sz="1400" dirty="0">
                        <a:solidFill>
                          <a:srgbClr val="000099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36000" marR="36000" marT="0" marB="0" anchor="ctr" anchorCtr="1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dirty="0" smtClean="0">
                          <a:solidFill>
                            <a:srgbClr val="000099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kombinovať</a:t>
                      </a:r>
                      <a:endParaRPr lang="sk-SK" sz="1400" dirty="0">
                        <a:solidFill>
                          <a:srgbClr val="000099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36000" marR="36000" marT="0" marB="0" anchor="ctr" anchorCtr="1"/>
                </a:tc>
              </a:tr>
              <a:tr h="65462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None/>
                      </a:pPr>
                      <a:r>
                        <a:rPr lang="sk-SK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K. </a:t>
                      </a:r>
                    </a:p>
                    <a:p>
                      <a:pPr marL="0" lvl="0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None/>
                      </a:pPr>
                      <a:r>
                        <a:rPr lang="sk-SK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Konceptuálne vedomosti</a:t>
                      </a:r>
                      <a:endParaRPr lang="sk-SK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dirty="0" smtClean="0">
                          <a:solidFill>
                            <a:srgbClr val="000099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identifikovať,</a:t>
                      </a:r>
                      <a:r>
                        <a:rPr lang="sk-SK" sz="1400" baseline="0" dirty="0" smtClean="0">
                          <a:solidFill>
                            <a:srgbClr val="000099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sk-SK" sz="1400" dirty="0" smtClean="0">
                          <a:solidFill>
                            <a:srgbClr val="000099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opísať</a:t>
                      </a:r>
                      <a:endParaRPr lang="sk-SK" sz="1400" dirty="0">
                        <a:solidFill>
                          <a:srgbClr val="000099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07999" marR="36000" marT="0" marB="0" anchor="ctr" anchorCtr="1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dirty="0" smtClean="0">
                          <a:solidFill>
                            <a:srgbClr val="000099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interpretovať, rozoznať</a:t>
                      </a:r>
                      <a:endParaRPr lang="sk-SK" sz="1400" dirty="0">
                        <a:solidFill>
                          <a:srgbClr val="000099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36000" marR="36000" marT="0" marB="0" anchor="ctr" anchorCtr="1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dirty="0" smtClean="0">
                          <a:solidFill>
                            <a:srgbClr val="000099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experimentovať</a:t>
                      </a:r>
                      <a:endParaRPr lang="sk-SK" sz="1400" dirty="0">
                        <a:solidFill>
                          <a:srgbClr val="000099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36000" marR="36000" marT="0" marB="0" anchor="ctr" anchorCtr="1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dirty="0" smtClean="0">
                          <a:solidFill>
                            <a:srgbClr val="000099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vysvetliť, porovnať</a:t>
                      </a:r>
                      <a:endParaRPr lang="sk-SK" sz="1400" dirty="0">
                        <a:solidFill>
                          <a:srgbClr val="000099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36000" marR="36000" marT="0" marB="0" anchor="ctr" anchorCtr="1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dirty="0" smtClean="0">
                          <a:solidFill>
                            <a:srgbClr val="000099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odhadnúť, určiť</a:t>
                      </a:r>
                      <a:endParaRPr lang="sk-SK" sz="1400" dirty="0">
                        <a:solidFill>
                          <a:srgbClr val="000099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36000" marR="36000" marT="0" marB="0" anchor="ctr" anchorCtr="1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dirty="0" smtClean="0">
                          <a:solidFill>
                            <a:srgbClr val="000099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plánovať, načrtnúť</a:t>
                      </a:r>
                      <a:endParaRPr lang="sk-SK" sz="1400" dirty="0">
                        <a:solidFill>
                          <a:srgbClr val="000099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36000" marR="36000" marT="0" marB="0" anchor="ctr" anchorCtr="1"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730828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None/>
                      </a:pPr>
                      <a:r>
                        <a:rPr lang="sk-SK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P. </a:t>
                      </a:r>
                    </a:p>
                    <a:p>
                      <a:pPr marL="0" lvl="0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None/>
                      </a:pPr>
                      <a:r>
                        <a:rPr lang="sk-SK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Procedurálne</a:t>
                      </a:r>
                    </a:p>
                    <a:p>
                      <a:pPr marL="0" lvl="0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None/>
                      </a:pPr>
                      <a:r>
                        <a:rPr lang="sk-SK" sz="11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vedomosti</a:t>
                      </a:r>
                      <a:endParaRPr lang="sk-SK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dirty="0" smtClean="0">
                          <a:solidFill>
                            <a:srgbClr val="000099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usporiadať</a:t>
                      </a:r>
                      <a:endParaRPr lang="sk-SK" sz="1400" dirty="0">
                        <a:solidFill>
                          <a:srgbClr val="000099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07999" marR="36000" marT="0" marB="0" anchor="ctr" anchorCtr="1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dirty="0" smtClean="0">
                          <a:solidFill>
                            <a:srgbClr val="000099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predpokladať</a:t>
                      </a:r>
                      <a:endParaRPr lang="sk-SK" sz="1400" dirty="0">
                        <a:solidFill>
                          <a:srgbClr val="000099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36000" marR="36000" marT="0" marB="0" anchor="ctr" anchorCtr="1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dirty="0" smtClean="0">
                          <a:solidFill>
                            <a:srgbClr val="000099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vypočítať, riešiť</a:t>
                      </a:r>
                      <a:endParaRPr lang="sk-SK" sz="1400" dirty="0">
                        <a:solidFill>
                          <a:srgbClr val="000099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36000" marR="36000" marT="0" marB="0" anchor="ctr" anchorCtr="1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dirty="0" smtClean="0">
                          <a:solidFill>
                            <a:srgbClr val="000099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rozlišovať, znázorniť</a:t>
                      </a:r>
                      <a:endParaRPr lang="sk-SK" sz="1400" dirty="0">
                        <a:solidFill>
                          <a:srgbClr val="000099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36000" marR="36000" marT="0" marB="0" anchor="ctr" anchorCtr="1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dirty="0" smtClean="0">
                          <a:solidFill>
                            <a:srgbClr val="000099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vyvodiť, usúdiť </a:t>
                      </a:r>
                      <a:endParaRPr lang="sk-SK" sz="1400" dirty="0">
                        <a:solidFill>
                          <a:srgbClr val="000099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36000" marR="36000" marT="0" marB="0" anchor="ctr" anchorCtr="1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dirty="0" smtClean="0">
                          <a:solidFill>
                            <a:srgbClr val="000099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vytvoriť, poskladať, navrhnúť</a:t>
                      </a:r>
                      <a:endParaRPr lang="sk-SK" sz="1400" dirty="0">
                        <a:solidFill>
                          <a:srgbClr val="000099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36000" marR="36000" marT="0" marB="0" anchor="ctr" anchorCtr="1"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65462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None/>
                      </a:pPr>
                      <a:r>
                        <a:rPr lang="sk-SK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M.</a:t>
                      </a:r>
                    </a:p>
                    <a:p>
                      <a:pPr marL="0" lvl="0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None/>
                      </a:pPr>
                      <a:r>
                        <a:rPr lang="sk-SK" sz="1100" dirty="0" err="1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Metakognitívne</a:t>
                      </a:r>
                      <a:r>
                        <a:rPr lang="sk-SK" sz="1100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sk-SK" sz="11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vedomosti</a:t>
                      </a:r>
                      <a:endParaRPr lang="sk-SK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dirty="0" smtClean="0">
                          <a:solidFill>
                            <a:srgbClr val="000099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použiť</a:t>
                      </a:r>
                      <a:endParaRPr lang="sk-SK" sz="1400" dirty="0">
                        <a:solidFill>
                          <a:srgbClr val="000099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07999" marR="36000" marT="0" marB="0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dirty="0" smtClean="0">
                          <a:solidFill>
                            <a:srgbClr val="000099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spracovať</a:t>
                      </a:r>
                      <a:endParaRPr lang="sk-SK" sz="1400" dirty="0">
                        <a:solidFill>
                          <a:srgbClr val="000099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36000" marR="36000" marT="0" marB="0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dirty="0" smtClean="0">
                          <a:solidFill>
                            <a:srgbClr val="000099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skonštruovať</a:t>
                      </a:r>
                      <a:endParaRPr lang="sk-SK" sz="1400" dirty="0">
                        <a:solidFill>
                          <a:srgbClr val="000099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36000" marR="36000" marT="0" marB="0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dirty="0" smtClean="0">
                          <a:solidFill>
                            <a:srgbClr val="000099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vytvoriť</a:t>
                      </a:r>
                      <a:endParaRPr lang="sk-SK" sz="1400" dirty="0">
                        <a:solidFill>
                          <a:srgbClr val="000099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36000" marR="36000" marT="0" marB="0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dirty="0" smtClean="0">
                          <a:solidFill>
                            <a:srgbClr val="000099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vyjadriť, vykonať</a:t>
                      </a:r>
                      <a:endParaRPr lang="sk-SK" sz="1400" dirty="0">
                        <a:solidFill>
                          <a:srgbClr val="000099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36000" marR="36000" marT="0" marB="0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dirty="0" smtClean="0">
                          <a:solidFill>
                            <a:srgbClr val="000099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aktualizovať, zdokonaliť</a:t>
                      </a:r>
                      <a:endParaRPr lang="sk-SK" sz="1400" dirty="0">
                        <a:solidFill>
                          <a:srgbClr val="000099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36000" marR="36000" marT="0" marB="0" anchor="ctr" anchorCtr="1"/>
                </a:tc>
              </a:tr>
            </a:tbl>
          </a:graphicData>
        </a:graphic>
      </p:graphicFrame>
      <p:sp>
        <p:nvSpPr>
          <p:cNvPr id="15417" name="Nadpis 1"/>
          <p:cNvSpPr>
            <a:spLocks noGrp="1"/>
          </p:cNvSpPr>
          <p:nvPr>
            <p:ph type="title"/>
          </p:nvPr>
        </p:nvSpPr>
        <p:spPr>
          <a:xfrm>
            <a:off x="457200" y="333375"/>
            <a:ext cx="8229600" cy="1143000"/>
          </a:xfrm>
        </p:spPr>
        <p:txBody>
          <a:bodyPr/>
          <a:lstStyle/>
          <a:p>
            <a:r>
              <a:rPr lang="sk-SK" altLang="sk-SK" sz="3200" smtClean="0">
                <a:solidFill>
                  <a:srgbClr val="000099"/>
                </a:solidFill>
              </a:rPr>
              <a:t>Revidovaná Bloomova taxonómia kognitívnych cieľov  (Anderson, Krathwoohl, 2001)</a:t>
            </a:r>
          </a:p>
        </p:txBody>
      </p:sp>
      <p:sp>
        <p:nvSpPr>
          <p:cNvPr id="7226" name="BlokTextu 1"/>
          <p:cNvSpPr txBox="1">
            <a:spLocks noChangeArrowheads="1"/>
          </p:cNvSpPr>
          <p:nvPr/>
        </p:nvSpPr>
        <p:spPr bwMode="auto">
          <a:xfrm>
            <a:off x="214313" y="6286500"/>
            <a:ext cx="8785225" cy="3683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sk-SK" altLang="sk-SK" sz="1800" dirty="0" smtClean="0">
                <a:solidFill>
                  <a:srgbClr val="000099"/>
                </a:solidFill>
                <a:latin typeface="+mn-lt"/>
                <a:cs typeface="+mn-cs"/>
              </a:rPr>
              <a:t>Zastúpenie úloh podľa taxonómie:                    najviac  			najmenej</a:t>
            </a:r>
          </a:p>
        </p:txBody>
      </p:sp>
      <p:sp>
        <p:nvSpPr>
          <p:cNvPr id="7" name="Obdĺžnik 6"/>
          <p:cNvSpPr/>
          <p:nvPr/>
        </p:nvSpPr>
        <p:spPr>
          <a:xfrm>
            <a:off x="5219700" y="6308725"/>
            <a:ext cx="360363" cy="360363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sk-SK"/>
          </a:p>
        </p:txBody>
      </p:sp>
      <p:sp>
        <p:nvSpPr>
          <p:cNvPr id="8" name="Obdĺžnik 7"/>
          <p:cNvSpPr/>
          <p:nvPr/>
        </p:nvSpPr>
        <p:spPr>
          <a:xfrm>
            <a:off x="6215063" y="6286500"/>
            <a:ext cx="360362" cy="360363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sk-SK"/>
          </a:p>
        </p:txBody>
      </p:sp>
      <p:sp>
        <p:nvSpPr>
          <p:cNvPr id="9" name="Obdĺžnik 8"/>
          <p:cNvSpPr/>
          <p:nvPr/>
        </p:nvSpPr>
        <p:spPr>
          <a:xfrm>
            <a:off x="7164388" y="6308725"/>
            <a:ext cx="360362" cy="360363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sk-S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Obrázok 3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512887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6700" b="1" dirty="0" smtClean="0">
                <a:solidFill>
                  <a:srgbClr val="FF0000"/>
                </a:solidFill>
              </a:rPr>
              <a:t>Porozumieť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 konštruovanie významu na základe získaných informácií, písomné, grafické vyjadrenie </a:t>
            </a:r>
            <a:r>
              <a:rPr lang="sk-SK" sz="3200" b="1" dirty="0">
                <a:solidFill>
                  <a:srgbClr val="FF0000"/>
                </a:solidFill>
              </a:rPr>
              <a:t/>
            </a:r>
            <a:br>
              <a:rPr lang="sk-SK" sz="3200" b="1" dirty="0">
                <a:solidFill>
                  <a:srgbClr val="FF0000"/>
                </a:solidFill>
              </a:rPr>
            </a:b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37891" name="Zástupný symbol obsahu 2"/>
          <p:cNvSpPr>
            <a:spLocks noGrp="1"/>
          </p:cNvSpPr>
          <p:nvPr>
            <p:ph idx="1"/>
          </p:nvPr>
        </p:nvSpPr>
        <p:spPr>
          <a:xfrm>
            <a:off x="457200" y="1844675"/>
            <a:ext cx="8578850" cy="4084638"/>
          </a:xfrm>
        </p:spPr>
        <p:txBody>
          <a:bodyPr/>
          <a:lstStyle/>
          <a:p>
            <a:pPr marL="0" indent="0" algn="just">
              <a:buFont typeface="Arial" charset="0"/>
              <a:buNone/>
            </a:pPr>
            <a:r>
              <a:rPr lang="sk-SK" b="1" smtClean="0">
                <a:solidFill>
                  <a:srgbClr val="7030A0"/>
                </a:solidFill>
              </a:rPr>
              <a:t>Bloom – K2</a:t>
            </a:r>
          </a:p>
          <a:p>
            <a:pPr marL="0" indent="0" algn="just">
              <a:buFont typeface="Arial" charset="0"/>
              <a:buNone/>
            </a:pPr>
            <a:r>
              <a:rPr lang="sk-SK" smtClean="0">
                <a:solidFill>
                  <a:srgbClr val="000099"/>
                </a:solidFill>
              </a:rPr>
              <a:t>V tejto úlohe žiaci konštruovali </a:t>
            </a:r>
            <a:r>
              <a:rPr lang="sk-SK" b="1" smtClean="0">
                <a:solidFill>
                  <a:srgbClr val="000099"/>
                </a:solidFill>
              </a:rPr>
              <a:t>porozumenie významu</a:t>
            </a:r>
            <a:r>
              <a:rPr lang="sk-SK" smtClean="0">
                <a:solidFill>
                  <a:srgbClr val="000099"/>
                </a:solidFill>
              </a:rPr>
              <a:t> na základe získaných informácií a grafického vyjadrenia. Zisťovali vzťahy, ktoré spolu súvisia, porovnávali a hľadali podobnosť a odlišnosť. Takže v Bloomovej taxonómii to bola úloha K2, ak K vyjadruje koncept a 2 porozumenie.</a:t>
            </a:r>
          </a:p>
          <a:p>
            <a:pPr marL="0" indent="0" algn="just">
              <a:buFont typeface="Arial" charset="0"/>
              <a:buNone/>
            </a:pPr>
            <a:endParaRPr lang="en-US" smtClean="0"/>
          </a:p>
        </p:txBody>
      </p:sp>
      <p:sp>
        <p:nvSpPr>
          <p:cNvPr id="5" name="Tlačidlo akcie: Začiatok 4">
            <a:hlinkClick r:id="rId3" action="ppaction://hlinksldjump" highlightClick="1"/>
          </p:cNvPr>
          <p:cNvSpPr/>
          <p:nvPr/>
        </p:nvSpPr>
        <p:spPr>
          <a:xfrm>
            <a:off x="5580063" y="5983288"/>
            <a:ext cx="735012" cy="40005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sk-SK"/>
          </a:p>
        </p:txBody>
      </p:sp>
      <p:sp>
        <p:nvSpPr>
          <p:cNvPr id="6" name="Tlačidlo akcie: Koniec 5">
            <a:hlinkClick r:id="rId4" action="ppaction://hlinksldjump" highlightClick="1"/>
          </p:cNvPr>
          <p:cNvSpPr/>
          <p:nvPr/>
        </p:nvSpPr>
        <p:spPr>
          <a:xfrm>
            <a:off x="6588125" y="5983288"/>
            <a:ext cx="863600" cy="400050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sk-S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Obrázok 3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512887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6700" b="1" dirty="0" smtClean="0">
                <a:solidFill>
                  <a:srgbClr val="FF0000"/>
                </a:solidFill>
              </a:rPr>
              <a:t>Porozumieť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 konštruovanie významu na základe získaných informácií, písomné, grafické vyjadrenie </a:t>
            </a:r>
            <a:r>
              <a:rPr lang="sk-SK" sz="3200" b="1" dirty="0">
                <a:solidFill>
                  <a:srgbClr val="FF0000"/>
                </a:solidFill>
              </a:rPr>
              <a:t/>
            </a:r>
            <a:br>
              <a:rPr lang="sk-SK" sz="3200" b="1" dirty="0">
                <a:solidFill>
                  <a:srgbClr val="FF0000"/>
                </a:solidFill>
              </a:rPr>
            </a:b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57200" y="1844675"/>
            <a:ext cx="8578850" cy="5013325"/>
          </a:xfrm>
        </p:spPr>
        <p:txBody>
          <a:bodyPr rtlCol="0">
            <a:noAutofit/>
          </a:bodyPr>
          <a:lstStyle/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b="1" dirty="0" smtClean="0">
                <a:solidFill>
                  <a:srgbClr val="7030A0"/>
                </a:solidFill>
              </a:rPr>
              <a:t>Úloha – K2</a:t>
            </a:r>
          </a:p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dirty="0" smtClean="0">
                <a:solidFill>
                  <a:schemeClr val="tx2"/>
                </a:solidFill>
              </a:rPr>
              <a:t>Počas vedeckého bádania došlo k objavu nového živočícha. Po detailnom skúmaní morfologickej stavby živočícha sa vedcom podarilo  zhromaždiť nasledovné informácie: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dirty="0">
                <a:solidFill>
                  <a:schemeClr val="tx2"/>
                </a:solidFill>
              </a:rPr>
              <a:t>d</a:t>
            </a:r>
            <a:r>
              <a:rPr lang="sk-SK" dirty="0" smtClean="0">
                <a:solidFill>
                  <a:schemeClr val="tx2"/>
                </a:solidFill>
              </a:rPr>
              <a:t>lhé telo (niekedy až 20 metrov)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dirty="0">
                <a:solidFill>
                  <a:schemeClr val="tx2"/>
                </a:solidFill>
              </a:rPr>
              <a:t>t</a:t>
            </a:r>
            <a:r>
              <a:rPr lang="sk-SK" dirty="0" smtClean="0">
                <a:solidFill>
                  <a:schemeClr val="tx2"/>
                </a:solidFill>
              </a:rPr>
              <a:t>elo zložené z hlavičky a článkov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dirty="0">
                <a:solidFill>
                  <a:schemeClr val="tx2"/>
                </a:solidFill>
              </a:rPr>
              <a:t>č</a:t>
            </a:r>
            <a:r>
              <a:rPr lang="sk-SK" dirty="0" smtClean="0">
                <a:solidFill>
                  <a:schemeClr val="tx2"/>
                </a:solidFill>
              </a:rPr>
              <a:t>lánky sa zväčšujú a na konci tela sa môžu oddeľovať</a:t>
            </a:r>
            <a:endParaRPr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Obrázok 3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512887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6700" b="1" dirty="0" smtClean="0">
                <a:solidFill>
                  <a:srgbClr val="FF0000"/>
                </a:solidFill>
              </a:rPr>
              <a:t>Porozumieť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 konštruovanie významu na základe získaných informácií, písomné, grafické vyjadrenie </a:t>
            </a:r>
            <a:r>
              <a:rPr lang="sk-SK" sz="3200" b="1" dirty="0">
                <a:solidFill>
                  <a:srgbClr val="FF0000"/>
                </a:solidFill>
              </a:rPr>
              <a:t/>
            </a:r>
            <a:br>
              <a:rPr lang="sk-SK" sz="3200" b="1" dirty="0">
                <a:solidFill>
                  <a:srgbClr val="FF0000"/>
                </a:solidFill>
              </a:rPr>
            </a:b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57200" y="1844675"/>
            <a:ext cx="8578850" cy="5013325"/>
          </a:xfrm>
        </p:spPr>
        <p:txBody>
          <a:bodyPr rtlCol="0">
            <a:noAutofit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dirty="0" smtClean="0">
                <a:solidFill>
                  <a:schemeClr val="tx2"/>
                </a:solidFill>
              </a:rPr>
              <a:t>živočích je obligátny hermafrodit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dirty="0" smtClean="0">
                <a:solidFill>
                  <a:schemeClr val="tx2"/>
                </a:solidFill>
              </a:rPr>
              <a:t>na hlavičke sú </a:t>
            </a:r>
            <a:r>
              <a:rPr lang="sk-SK" dirty="0" err="1" smtClean="0">
                <a:solidFill>
                  <a:schemeClr val="tx2"/>
                </a:solidFill>
              </a:rPr>
              <a:t>prísavky</a:t>
            </a:r>
            <a:r>
              <a:rPr lang="sk-SK" dirty="0" smtClean="0">
                <a:solidFill>
                  <a:schemeClr val="tx2"/>
                </a:solidFill>
              </a:rPr>
              <a:t> a háčiky slúžiace na prichytávanie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dirty="0">
                <a:solidFill>
                  <a:schemeClr val="tx2"/>
                </a:solidFill>
              </a:rPr>
              <a:t>z</a:t>
            </a:r>
            <a:r>
              <a:rPr lang="sk-SK" dirty="0" smtClean="0">
                <a:solidFill>
                  <a:schemeClr val="tx2"/>
                </a:solidFill>
              </a:rPr>
              <a:t>a hlavičkou je </a:t>
            </a:r>
            <a:r>
              <a:rPr lang="sk-SK" dirty="0" err="1" smtClean="0">
                <a:solidFill>
                  <a:schemeClr val="tx2"/>
                </a:solidFill>
              </a:rPr>
              <a:t>krčok</a:t>
            </a:r>
            <a:r>
              <a:rPr lang="sk-SK" dirty="0" smtClean="0">
                <a:solidFill>
                  <a:schemeClr val="tx2"/>
                </a:solidFill>
              </a:rPr>
              <a:t>, kde sa tvoria nové články tela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dirty="0">
                <a:solidFill>
                  <a:schemeClr val="tx2"/>
                </a:solidFill>
              </a:rPr>
              <a:t>d</a:t>
            </a:r>
            <a:r>
              <a:rPr lang="sk-SK" dirty="0" smtClean="0">
                <a:solidFill>
                  <a:schemeClr val="tx2"/>
                </a:solidFill>
              </a:rPr>
              <a:t>o ľudského tela sa môže dostať prostredníctvom tepelne málo upraveného mäsa</a:t>
            </a:r>
          </a:p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b="1" dirty="0" smtClean="0"/>
              <a:t>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sk-SK" sz="2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Obrázok 3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512887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6700" b="1" dirty="0" smtClean="0">
                <a:solidFill>
                  <a:srgbClr val="FF0000"/>
                </a:solidFill>
              </a:rPr>
              <a:t>Porozumieť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 konštruovanie významu na základe získaných informácií, písomné, grafické vyjadrenie </a:t>
            </a:r>
            <a:r>
              <a:rPr lang="sk-SK" sz="3200" b="1" dirty="0">
                <a:solidFill>
                  <a:srgbClr val="FF0000"/>
                </a:solidFill>
              </a:rPr>
              <a:t/>
            </a:r>
            <a:br>
              <a:rPr lang="sk-SK" sz="3200" b="1" dirty="0">
                <a:solidFill>
                  <a:srgbClr val="FF0000"/>
                </a:solidFill>
              </a:rPr>
            </a:b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40963" name="Zástupný symbol obsahu 2"/>
          <p:cNvSpPr>
            <a:spLocks noGrp="1"/>
          </p:cNvSpPr>
          <p:nvPr>
            <p:ph idx="1"/>
          </p:nvPr>
        </p:nvSpPr>
        <p:spPr>
          <a:xfrm>
            <a:off x="457200" y="1844675"/>
            <a:ext cx="8578850" cy="5013325"/>
          </a:xfrm>
        </p:spPr>
        <p:txBody>
          <a:bodyPr/>
          <a:lstStyle/>
          <a:p>
            <a:pPr marL="0" indent="0" algn="just">
              <a:buFont typeface="Arial" charset="0"/>
              <a:buNone/>
            </a:pPr>
            <a:r>
              <a:rPr lang="sk-SK" b="1" smtClean="0">
                <a:solidFill>
                  <a:schemeClr val="tx2"/>
                </a:solidFill>
              </a:rPr>
              <a:t>Napíšte skupinu (triedu), do ktorej vedci zaradili novoobjaveného živočícha.</a:t>
            </a:r>
          </a:p>
          <a:p>
            <a:pPr marL="0" indent="0" algn="just">
              <a:buFont typeface="Arial" charset="0"/>
              <a:buNone/>
            </a:pPr>
            <a:endParaRPr lang="sk-SK" b="1" smtClean="0">
              <a:solidFill>
                <a:schemeClr val="tx2"/>
              </a:solidFill>
            </a:endParaRPr>
          </a:p>
          <a:p>
            <a:pPr marL="0" indent="0" algn="just">
              <a:buFont typeface="Arial" charset="0"/>
              <a:buNone/>
            </a:pPr>
            <a:r>
              <a:rPr lang="sk-SK" b="1" smtClean="0">
                <a:solidFill>
                  <a:schemeClr val="tx2"/>
                </a:solidFill>
              </a:rPr>
              <a:t>Odpoveď ..........................(</a:t>
            </a:r>
            <a:r>
              <a:rPr lang="sk-SK" b="1" smtClean="0">
                <a:solidFill>
                  <a:srgbClr val="FF0000"/>
                </a:solidFill>
              </a:rPr>
              <a:t>pásomnice</a:t>
            </a:r>
            <a:r>
              <a:rPr lang="sk-SK" b="1" smtClean="0">
                <a:solidFill>
                  <a:schemeClr val="tx2"/>
                </a:solidFill>
              </a:rPr>
              <a:t>)</a:t>
            </a:r>
          </a:p>
          <a:p>
            <a:pPr marL="0" indent="0" algn="just">
              <a:buFont typeface="Arial" charset="0"/>
              <a:buNone/>
            </a:pPr>
            <a:r>
              <a:rPr lang="sk-SK" sz="2400" b="1" smtClean="0"/>
              <a:t>V: klasifikovať – žiak na základe získaných vedomostí vie zaradiť, kategorizovať, zatriediť – určenie, že niečo patrí k určitej skupine, kategórii. ( porozumieť – interpretovať, uviesť príklad, klasifikovať, sumarizovať, usudzovať, porovnávať, vysvetľovať, schopnosť získané vedomosti, informácie spracovať) </a:t>
            </a:r>
          </a:p>
          <a:p>
            <a:pPr marL="0" indent="0" algn="just">
              <a:buFont typeface="Arial" charset="0"/>
              <a:buNone/>
            </a:pPr>
            <a:r>
              <a:rPr lang="sk-SK" sz="3600" b="1" smtClean="0">
                <a:solidFill>
                  <a:schemeClr val="tx2"/>
                </a:solidFill>
              </a:rPr>
              <a:t>                                                                  </a:t>
            </a:r>
            <a:endParaRPr lang="sk-SK" sz="3600" b="1" smtClean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Obrázok 3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512887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6700" b="1" dirty="0" smtClean="0">
                <a:solidFill>
                  <a:srgbClr val="FF0000"/>
                </a:solidFill>
              </a:rPr>
              <a:t>Porozumieť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 konštruovanie významu na základe získaných informácií, písomné, grafické vyjadrenie </a:t>
            </a:r>
            <a:r>
              <a:rPr lang="sk-SK" sz="3200" b="1" dirty="0">
                <a:solidFill>
                  <a:srgbClr val="FF0000"/>
                </a:solidFill>
              </a:rPr>
              <a:t/>
            </a:r>
            <a:br>
              <a:rPr lang="sk-SK" sz="3200" b="1" dirty="0">
                <a:solidFill>
                  <a:srgbClr val="FF0000"/>
                </a:solidFill>
              </a:rPr>
            </a:b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41987" name="Zástupný symbol obsahu 2"/>
          <p:cNvSpPr>
            <a:spLocks noGrp="1"/>
          </p:cNvSpPr>
          <p:nvPr>
            <p:ph idx="1"/>
          </p:nvPr>
        </p:nvSpPr>
        <p:spPr>
          <a:xfrm>
            <a:off x="457200" y="1844675"/>
            <a:ext cx="8578850" cy="5013325"/>
          </a:xfrm>
        </p:spPr>
        <p:txBody>
          <a:bodyPr/>
          <a:lstStyle/>
          <a:p>
            <a:pPr marL="0" indent="0" algn="just">
              <a:buFont typeface="Arial" charset="0"/>
              <a:buNone/>
            </a:pPr>
            <a:r>
              <a:rPr lang="sk-SK" b="1" smtClean="0">
                <a:solidFill>
                  <a:srgbClr val="7030A0"/>
                </a:solidFill>
              </a:rPr>
              <a:t>Úloha – P2</a:t>
            </a:r>
          </a:p>
          <a:p>
            <a:pPr marL="0" indent="0" algn="just">
              <a:buFont typeface="Arial" charset="0"/>
              <a:buNone/>
            </a:pPr>
            <a:r>
              <a:rPr lang="sk-SK" sz="2800" b="1" smtClean="0">
                <a:solidFill>
                  <a:schemeClr val="tx2"/>
                </a:solidFill>
              </a:rPr>
              <a:t>V krokoch 1 - 4 je popísaný jednoduchý pokus na dôkaz pŕhlivých buniek nezmara.</a:t>
            </a:r>
          </a:p>
          <a:p>
            <a:pPr marL="0" indent="0" algn="just">
              <a:buFont typeface="Arial" charset="0"/>
              <a:buNone/>
            </a:pPr>
            <a:r>
              <a:rPr lang="sk-SK" sz="2800" u="sng" smtClean="0">
                <a:solidFill>
                  <a:schemeClr val="tx2"/>
                </a:solidFill>
              </a:rPr>
              <a:t>Materiál a pomôcky: </a:t>
            </a:r>
            <a:r>
              <a:rPr lang="sk-SK" sz="2800" smtClean="0">
                <a:solidFill>
                  <a:schemeClr val="tx2"/>
                </a:solidFill>
              </a:rPr>
              <a:t>nezmar, dafnia, pipeta, podložné sklíčko s jamkou, potreby na mikroskopovanie, kyselina octová, filtračný papier</a:t>
            </a:r>
          </a:p>
          <a:p>
            <a:pPr marL="0" indent="0" algn="just">
              <a:buFont typeface="Arial" charset="0"/>
              <a:buNone/>
            </a:pPr>
            <a:endParaRPr lang="sk-SK" sz="2800" b="1" smtClean="0">
              <a:solidFill>
                <a:schemeClr val="tx2"/>
              </a:solidFill>
            </a:endParaRPr>
          </a:p>
          <a:p>
            <a:pPr marL="0" indent="0" algn="just">
              <a:buFont typeface="Arial" charset="0"/>
              <a:buNone/>
            </a:pPr>
            <a:r>
              <a:rPr lang="sk-SK" sz="2800" b="1" smtClean="0">
                <a:solidFill>
                  <a:schemeClr val="tx2"/>
                </a:solidFill>
              </a:rPr>
              <a:t>Zoraďte jednotlivé kroky pracovného postupu v správnom poradí.</a:t>
            </a:r>
          </a:p>
          <a:p>
            <a:pPr marL="0" indent="0" algn="just">
              <a:buFont typeface="Arial" charset="0"/>
              <a:buNone/>
            </a:pPr>
            <a:endParaRPr lang="sk-SK" sz="2800" smtClean="0">
              <a:solidFill>
                <a:schemeClr val="tx2"/>
              </a:solidFill>
            </a:endParaRPr>
          </a:p>
          <a:p>
            <a:pPr marL="0" indent="0" algn="just">
              <a:buFont typeface="Arial" charset="0"/>
              <a:buNone/>
            </a:pPr>
            <a:endParaRPr lang="sk-SK" sz="2800" b="1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Obrázok 3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512887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6700" b="1" dirty="0" smtClean="0">
                <a:solidFill>
                  <a:srgbClr val="FF0000"/>
                </a:solidFill>
              </a:rPr>
              <a:t>Porozumieť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 konštruovanie významu na základe získaných informácií, písomné, grafické vyjadrenie </a:t>
            </a:r>
            <a:r>
              <a:rPr lang="sk-SK" sz="3200" b="1" dirty="0">
                <a:solidFill>
                  <a:srgbClr val="FF0000"/>
                </a:solidFill>
              </a:rPr>
              <a:t/>
            </a:r>
            <a:br>
              <a:rPr lang="sk-SK" sz="3200" b="1" dirty="0">
                <a:solidFill>
                  <a:srgbClr val="FF0000"/>
                </a:solidFill>
              </a:rPr>
            </a:b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43011" name="Zástupný symbol obsahu 2"/>
          <p:cNvSpPr>
            <a:spLocks noGrp="1"/>
          </p:cNvSpPr>
          <p:nvPr>
            <p:ph idx="1"/>
          </p:nvPr>
        </p:nvSpPr>
        <p:spPr>
          <a:xfrm>
            <a:off x="457200" y="1844675"/>
            <a:ext cx="8578850" cy="5013325"/>
          </a:xfrm>
        </p:spPr>
        <p:txBody>
          <a:bodyPr/>
          <a:lstStyle/>
          <a:p>
            <a:pPr marL="0" indent="0" algn="just">
              <a:buFont typeface="Arial" charset="0"/>
              <a:buNone/>
            </a:pPr>
            <a:r>
              <a:rPr lang="sk-SK" sz="2800" smtClean="0">
                <a:solidFill>
                  <a:schemeClr val="tx2"/>
                </a:solidFill>
              </a:rPr>
              <a:t>1) Na jeden koniec krycieho sklíčka dáme rozriedenú kyselinu octovú a na druhom konci ju budeme odsávať filtračným papierom.</a:t>
            </a:r>
          </a:p>
          <a:p>
            <a:pPr marL="0" indent="0" algn="just">
              <a:buFont typeface="Arial" charset="0"/>
              <a:buNone/>
            </a:pPr>
            <a:r>
              <a:rPr lang="sk-SK" sz="2800" smtClean="0">
                <a:solidFill>
                  <a:schemeClr val="tx2"/>
                </a:solidFill>
              </a:rPr>
              <a:t>2) Na podložné sklíčko s jamkou do kvapky vody vložíme nezmara.</a:t>
            </a:r>
          </a:p>
          <a:p>
            <a:pPr marL="0" indent="0" algn="just">
              <a:buFont typeface="Arial" charset="0"/>
              <a:buNone/>
            </a:pPr>
            <a:r>
              <a:rPr lang="sk-SK" sz="2800" smtClean="0">
                <a:solidFill>
                  <a:schemeClr val="tx2"/>
                </a:solidFill>
              </a:rPr>
              <a:t>3) Do pipety chytíme dafniu a vytlačíme ju k ramenám nezmara. Mikroskopom pozorujeme, ako sa nezmar zmocňuje koristi.</a:t>
            </a:r>
          </a:p>
          <a:p>
            <a:pPr marL="0" indent="0" algn="just">
              <a:buFont typeface="Arial" charset="0"/>
              <a:buNone/>
            </a:pPr>
            <a:r>
              <a:rPr lang="sk-SK" sz="2800" smtClean="0">
                <a:solidFill>
                  <a:schemeClr val="tx2"/>
                </a:solidFill>
              </a:rPr>
              <a:t>4) Mikroskopom pozorujeme na ramenách nezmara vymrštené pŕhlivé vlákna.</a:t>
            </a:r>
          </a:p>
          <a:p>
            <a:pPr marL="0" indent="0" algn="just">
              <a:buFont typeface="Arial" charset="0"/>
              <a:buNone/>
            </a:pPr>
            <a:endParaRPr lang="sk-SK" sz="2800" smtClean="0">
              <a:solidFill>
                <a:schemeClr val="tx2"/>
              </a:solidFill>
            </a:endParaRPr>
          </a:p>
          <a:p>
            <a:pPr marL="0" indent="0" algn="just">
              <a:buFont typeface="Arial" charset="0"/>
              <a:buNone/>
            </a:pPr>
            <a:endParaRPr lang="sk-SK" sz="2800" smtClean="0">
              <a:solidFill>
                <a:schemeClr val="tx2"/>
              </a:solidFill>
            </a:endParaRPr>
          </a:p>
          <a:p>
            <a:pPr marL="0" indent="0" algn="just">
              <a:buFont typeface="Arial" charset="0"/>
              <a:buNone/>
            </a:pPr>
            <a:endParaRPr lang="sk-SK" sz="2800" b="1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Obrázok 3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512887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6700" b="1" dirty="0" smtClean="0">
                <a:solidFill>
                  <a:srgbClr val="FF0000"/>
                </a:solidFill>
              </a:rPr>
              <a:t>Porozumieť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 konštruovanie významu na základe získaných informácií, písomné a grafické vyjadrenie </a:t>
            </a:r>
            <a:r>
              <a:rPr lang="sk-SK" sz="3200" b="1" dirty="0">
                <a:solidFill>
                  <a:srgbClr val="FF0000"/>
                </a:solidFill>
              </a:rPr>
              <a:t/>
            </a:r>
            <a:br>
              <a:rPr lang="sk-SK" sz="3200" b="1" dirty="0">
                <a:solidFill>
                  <a:srgbClr val="FF0000"/>
                </a:solidFill>
              </a:rPr>
            </a:b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57200" y="1844675"/>
            <a:ext cx="8578850" cy="4156075"/>
          </a:xfrm>
        </p:spPr>
        <p:txBody>
          <a:bodyPr rtlCol="0">
            <a:noAutofit/>
          </a:bodyPr>
          <a:lstStyle/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800" dirty="0" smtClean="0">
                <a:solidFill>
                  <a:schemeClr val="tx2"/>
                </a:solidFill>
              </a:rPr>
              <a:t>Označte </a:t>
            </a:r>
            <a:r>
              <a:rPr lang="sk-SK" sz="2800" b="1" dirty="0" smtClean="0">
                <a:solidFill>
                  <a:schemeClr val="tx2"/>
                </a:solidFill>
              </a:rPr>
              <a:t>správne poradie </a:t>
            </a:r>
            <a:r>
              <a:rPr lang="sk-SK" sz="2800" dirty="0" smtClean="0">
                <a:solidFill>
                  <a:schemeClr val="tx2"/>
                </a:solidFill>
              </a:rPr>
              <a:t>krokov pokusu.</a:t>
            </a:r>
          </a:p>
          <a:p>
            <a:pPr marL="514350" indent="-514350" algn="just" fontAlgn="auto">
              <a:spcAft>
                <a:spcPts val="0"/>
              </a:spcAft>
              <a:buFont typeface="Arial" pitchFamily="34" charset="0"/>
              <a:buAutoNum type="alphaLcParenR"/>
              <a:defRPr/>
            </a:pPr>
            <a:r>
              <a:rPr lang="sk-SK" sz="2800" dirty="0" smtClean="0">
                <a:solidFill>
                  <a:srgbClr val="FF0000"/>
                </a:solidFill>
              </a:rPr>
              <a:t>2, 3, 1, 4</a:t>
            </a:r>
          </a:p>
          <a:p>
            <a:pPr marL="514350" indent="-514350" algn="just" fontAlgn="auto">
              <a:spcAft>
                <a:spcPts val="0"/>
              </a:spcAft>
              <a:buFont typeface="Arial" pitchFamily="34" charset="0"/>
              <a:buAutoNum type="alphaLcParenR"/>
              <a:defRPr/>
            </a:pPr>
            <a:r>
              <a:rPr lang="sk-SK" sz="2800" dirty="0" smtClean="0">
                <a:solidFill>
                  <a:schemeClr val="tx2"/>
                </a:solidFill>
              </a:rPr>
              <a:t>3, 2, 4, 1</a:t>
            </a:r>
          </a:p>
          <a:p>
            <a:pPr marL="514350" indent="-514350" algn="just" fontAlgn="auto">
              <a:spcAft>
                <a:spcPts val="0"/>
              </a:spcAft>
              <a:buFont typeface="Arial" pitchFamily="34" charset="0"/>
              <a:buAutoNum type="alphaLcParenR"/>
              <a:defRPr/>
            </a:pPr>
            <a:r>
              <a:rPr lang="sk-SK" sz="2800" dirty="0" smtClean="0">
                <a:solidFill>
                  <a:schemeClr val="tx2"/>
                </a:solidFill>
              </a:rPr>
              <a:t>2, 3, 4, 1</a:t>
            </a:r>
          </a:p>
          <a:p>
            <a:pPr marL="514350" indent="-514350" algn="just" fontAlgn="auto">
              <a:spcAft>
                <a:spcPts val="0"/>
              </a:spcAft>
              <a:buFont typeface="Arial" pitchFamily="34" charset="0"/>
              <a:buAutoNum type="alphaLcParenR"/>
              <a:defRPr/>
            </a:pPr>
            <a:r>
              <a:rPr lang="sk-SK" sz="2800" dirty="0" smtClean="0">
                <a:solidFill>
                  <a:schemeClr val="tx2"/>
                </a:solidFill>
              </a:rPr>
              <a:t>1, 2, 4, 3</a:t>
            </a:r>
            <a:endParaRPr lang="sk-SK" sz="2800" dirty="0">
              <a:solidFill>
                <a:schemeClr val="tx2"/>
              </a:solidFill>
            </a:endParaRPr>
          </a:p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800" b="1" dirty="0" smtClean="0">
                <a:solidFill>
                  <a:schemeClr val="tx2"/>
                </a:solidFill>
              </a:rPr>
              <a:t> </a:t>
            </a:r>
            <a:r>
              <a:rPr lang="sk-SK" sz="2400" b="1" dirty="0" smtClean="0"/>
              <a:t>V: vedomosti o špecifických postupoch, metódach, technikách (procedurálne). Žiak musí nielen vedieť, v akom poradí správne prebehne dôkaz o prítomnosti pŕhlivých buniek (postup), ale aj akú správnu metódu treba zvoliť (ako niečo urobiť).</a:t>
            </a:r>
            <a:endParaRPr lang="sk-SK" sz="2800" b="1" dirty="0" smtClean="0">
              <a:solidFill>
                <a:schemeClr val="tx2"/>
              </a:solidFill>
            </a:endParaRPr>
          </a:p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800" b="1" dirty="0">
                <a:solidFill>
                  <a:schemeClr val="tx2"/>
                </a:solidFill>
              </a:rPr>
              <a:t> </a:t>
            </a:r>
            <a:r>
              <a:rPr lang="sk-SK" sz="2800" b="1" dirty="0" smtClean="0">
                <a:solidFill>
                  <a:schemeClr val="tx2"/>
                </a:solidFill>
              </a:rPr>
              <a:t>                                                                                       </a:t>
            </a:r>
          </a:p>
        </p:txBody>
      </p:sp>
      <p:sp>
        <p:nvSpPr>
          <p:cNvPr id="5" name="Tlačidlo akcie: Začiatok 4">
            <a:hlinkClick r:id="rId3" action="ppaction://hlinksldjump" highlightClick="1"/>
          </p:cNvPr>
          <p:cNvSpPr/>
          <p:nvPr/>
        </p:nvSpPr>
        <p:spPr>
          <a:xfrm>
            <a:off x="6732588" y="6286500"/>
            <a:ext cx="735012" cy="40005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sk-SK"/>
          </a:p>
        </p:txBody>
      </p:sp>
      <p:sp>
        <p:nvSpPr>
          <p:cNvPr id="6" name="Tlačidlo akcie: Koniec 5">
            <a:hlinkClick r:id="rId4" action="ppaction://hlinksldjump" highlightClick="1"/>
          </p:cNvPr>
          <p:cNvSpPr/>
          <p:nvPr/>
        </p:nvSpPr>
        <p:spPr>
          <a:xfrm>
            <a:off x="7812088" y="6286500"/>
            <a:ext cx="647700" cy="400050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sk-S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Obrázok 3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512887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6700" b="1" dirty="0" smtClean="0">
                <a:solidFill>
                  <a:srgbClr val="FF0000"/>
                </a:solidFill>
              </a:rPr>
              <a:t>Porozumieť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 konštruovanie významu na základe získaných informácií, písomné a grafické vyjadrenie </a:t>
            </a:r>
            <a:r>
              <a:rPr lang="sk-SK" sz="3200" b="1" dirty="0">
                <a:solidFill>
                  <a:srgbClr val="FF0000"/>
                </a:solidFill>
              </a:rPr>
              <a:t/>
            </a:r>
            <a:br>
              <a:rPr lang="sk-SK" sz="3200" b="1" dirty="0">
                <a:solidFill>
                  <a:srgbClr val="FF0000"/>
                </a:solidFill>
              </a:rPr>
            </a:b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45059" name="Zástupný symbol obsahu 2"/>
          <p:cNvSpPr>
            <a:spLocks noGrp="1"/>
          </p:cNvSpPr>
          <p:nvPr>
            <p:ph idx="1"/>
          </p:nvPr>
        </p:nvSpPr>
        <p:spPr>
          <a:xfrm>
            <a:off x="457200" y="1844675"/>
            <a:ext cx="8578850" cy="501332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sk-SK" sz="2800" b="1" smtClean="0">
                <a:solidFill>
                  <a:srgbClr val="006600"/>
                </a:solidFill>
              </a:rPr>
              <a:t>ÚLOHA – F2</a:t>
            </a:r>
          </a:p>
          <a:p>
            <a:pPr marL="0" indent="0">
              <a:buFont typeface="Arial" charset="0"/>
              <a:buNone/>
            </a:pPr>
            <a:r>
              <a:rPr lang="sk-SK" sz="2800" b="1" smtClean="0">
                <a:solidFill>
                  <a:srgbClr val="006600"/>
                </a:solidFill>
              </a:rPr>
              <a:t>Všetky predmety a telesá okolo nás sú zložené z látok. V prírode sa chemicky čisté látky vyskytujú zriedka, rozšírenejšie sú zmesi. Zmesi delíme do dvoch skupín podľa toho, či ich zložky vieme alebo nevieme rozlíšiť voľným okom prípadne mikroskopom, na rovnorodé a rôznorodé. K uvedeným látkam priraďte zodpovedajúci typ zmesi.</a:t>
            </a:r>
          </a:p>
          <a:p>
            <a:pPr marL="0" indent="0" algn="just">
              <a:buFont typeface="Arial" charset="0"/>
              <a:buNone/>
            </a:pPr>
            <a:endParaRPr lang="sk-SK" sz="3600" b="1" smtClean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Obrázok 3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512887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6700" b="1" dirty="0" smtClean="0">
                <a:solidFill>
                  <a:srgbClr val="FF0000"/>
                </a:solidFill>
              </a:rPr>
              <a:t>Porozumieť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 konštruovanie významu na základe získaných informácií, písomné a grafické vyjadrenie </a:t>
            </a:r>
            <a:r>
              <a:rPr lang="sk-SK" sz="3200" b="1" dirty="0">
                <a:solidFill>
                  <a:srgbClr val="FF0000"/>
                </a:solidFill>
              </a:rPr>
              <a:t/>
            </a:r>
            <a:br>
              <a:rPr lang="sk-SK" sz="3200" b="1" dirty="0">
                <a:solidFill>
                  <a:srgbClr val="FF0000"/>
                </a:solidFill>
              </a:rPr>
            </a:b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46083" name="Zástupný symbol obsahu 2"/>
          <p:cNvSpPr>
            <a:spLocks noGrp="1"/>
          </p:cNvSpPr>
          <p:nvPr>
            <p:ph idx="1"/>
          </p:nvPr>
        </p:nvSpPr>
        <p:spPr>
          <a:xfrm>
            <a:off x="457200" y="1844675"/>
            <a:ext cx="8578850" cy="5013325"/>
          </a:xfrm>
        </p:spPr>
        <p:txBody>
          <a:bodyPr/>
          <a:lstStyle/>
          <a:p>
            <a:r>
              <a:rPr lang="sk-SK" sz="2800" b="1" smtClean="0">
                <a:solidFill>
                  <a:srgbClr val="006600"/>
                </a:solidFill>
              </a:rPr>
              <a:t>A pitná voda                ............................</a:t>
            </a:r>
          </a:p>
          <a:p>
            <a:r>
              <a:rPr lang="sk-SK" sz="2800" b="1" smtClean="0">
                <a:solidFill>
                  <a:srgbClr val="006600"/>
                </a:solidFill>
              </a:rPr>
              <a:t>B destilovaná voda    ............................</a:t>
            </a:r>
          </a:p>
          <a:p>
            <a:r>
              <a:rPr lang="sk-SK" sz="2800" b="1" smtClean="0">
                <a:solidFill>
                  <a:srgbClr val="006600"/>
                </a:solidFill>
              </a:rPr>
              <a:t>C žula                            ...........................</a:t>
            </a:r>
          </a:p>
          <a:p>
            <a:r>
              <a:rPr lang="sk-SK" sz="2800" b="1" smtClean="0">
                <a:solidFill>
                  <a:srgbClr val="006600"/>
                </a:solidFill>
              </a:rPr>
              <a:t>D mlieko                       ...........................</a:t>
            </a:r>
          </a:p>
          <a:p>
            <a:r>
              <a:rPr lang="sk-SK" sz="2800" b="1" smtClean="0">
                <a:solidFill>
                  <a:srgbClr val="006600"/>
                </a:solidFill>
              </a:rPr>
              <a:t>E kompót                     ...........................</a:t>
            </a:r>
          </a:p>
          <a:p>
            <a:r>
              <a:rPr lang="sk-SK" sz="2800" b="1" smtClean="0">
                <a:solidFill>
                  <a:srgbClr val="006600"/>
                </a:solidFill>
              </a:rPr>
              <a:t>F slzy                            ...........................                        </a:t>
            </a:r>
          </a:p>
        </p:txBody>
      </p:sp>
      <p:sp>
        <p:nvSpPr>
          <p:cNvPr id="5" name="BlokTextu 4"/>
          <p:cNvSpPr txBox="1">
            <a:spLocks noChangeArrowheads="1"/>
          </p:cNvSpPr>
          <p:nvPr/>
        </p:nvSpPr>
        <p:spPr bwMode="auto">
          <a:xfrm>
            <a:off x="554038" y="5273675"/>
            <a:ext cx="7978775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k-SK" b="1">
                <a:latin typeface="Calibri" pitchFamily="34" charset="0"/>
              </a:rPr>
              <a:t>V: Žiak musí mať základné vedomosti o delení zmesí na rovnorodé a rôznorodé a na základe istých kritérií musí vedieť zaradiť dané látky do týchto dvoch kategórií (klasifikovať, kategorizovať).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Obrázok 3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7950" y="0"/>
            <a:ext cx="9359900" cy="695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512887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6700" b="1" dirty="0" smtClean="0">
                <a:solidFill>
                  <a:srgbClr val="FF0000"/>
                </a:solidFill>
              </a:rPr>
              <a:t>Porozumieť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 konštruovanie významu na základe získaných informácií, písomné, grafické vyjadrenie </a:t>
            </a:r>
            <a:r>
              <a:rPr lang="sk-SK" sz="3200" b="1" dirty="0">
                <a:solidFill>
                  <a:srgbClr val="FF0000"/>
                </a:solidFill>
              </a:rPr>
              <a:t/>
            </a:r>
            <a:br>
              <a:rPr lang="sk-SK" sz="3200" b="1" dirty="0">
                <a:solidFill>
                  <a:srgbClr val="FF0000"/>
                </a:solidFill>
              </a:rPr>
            </a:b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47107" name="Zástupný symbol obsahu 2"/>
          <p:cNvSpPr>
            <a:spLocks noGrp="1"/>
          </p:cNvSpPr>
          <p:nvPr>
            <p:ph idx="1"/>
          </p:nvPr>
        </p:nvSpPr>
        <p:spPr>
          <a:xfrm>
            <a:off x="428625" y="1643063"/>
            <a:ext cx="8031163" cy="442912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sk-SK" sz="2800" b="1" smtClean="0">
                <a:solidFill>
                  <a:srgbClr val="006600"/>
                </a:solidFill>
              </a:rPr>
              <a:t>ÚLOHA – K2</a:t>
            </a:r>
          </a:p>
          <a:p>
            <a:pPr marL="0" indent="0">
              <a:buFont typeface="Arial" charset="0"/>
              <a:buNone/>
            </a:pPr>
            <a:r>
              <a:rPr lang="sk-SK" sz="2800" b="1" smtClean="0">
                <a:solidFill>
                  <a:srgbClr val="006600"/>
                </a:solidFill>
              </a:rPr>
              <a:t>Určte typ danej reakcie:</a:t>
            </a:r>
          </a:p>
          <a:p>
            <a:pPr marL="0" indent="0">
              <a:buFont typeface="Arial" charset="0"/>
              <a:buNone/>
            </a:pPr>
            <a:r>
              <a:rPr lang="sk-SK" sz="2800" b="1" smtClean="0">
                <a:solidFill>
                  <a:srgbClr val="006600"/>
                </a:solidFill>
              </a:rPr>
              <a:t>2 AgNO</a:t>
            </a:r>
            <a:r>
              <a:rPr lang="sk-SK" sz="2800" b="1" baseline="-25000" smtClean="0">
                <a:solidFill>
                  <a:srgbClr val="006600"/>
                </a:solidFill>
              </a:rPr>
              <a:t>3</a:t>
            </a:r>
            <a:r>
              <a:rPr lang="sk-SK" sz="2800" b="1" smtClean="0">
                <a:solidFill>
                  <a:srgbClr val="006600"/>
                </a:solidFill>
              </a:rPr>
              <a:t>(aq) + BaCl</a:t>
            </a:r>
            <a:r>
              <a:rPr lang="sk-SK" sz="2800" b="1" baseline="-25000" smtClean="0">
                <a:solidFill>
                  <a:srgbClr val="006600"/>
                </a:solidFill>
              </a:rPr>
              <a:t>2</a:t>
            </a:r>
            <a:r>
              <a:rPr lang="sk-SK" sz="2800" b="1" smtClean="0">
                <a:solidFill>
                  <a:srgbClr val="006600"/>
                </a:solidFill>
              </a:rPr>
              <a:t>(aq)</a:t>
            </a:r>
            <a:r>
              <a:rPr lang="sk-SK" sz="2800" b="1" smtClean="0">
                <a:solidFill>
                  <a:srgbClr val="006600"/>
                </a:solidFill>
                <a:sym typeface="Wingdings" pitchFamily="2" charset="2"/>
              </a:rPr>
              <a:t></a:t>
            </a:r>
            <a:r>
              <a:rPr lang="en-US" sz="2800" b="1" smtClean="0">
                <a:solidFill>
                  <a:srgbClr val="006600"/>
                </a:solidFill>
              </a:rPr>
              <a:t>2AgCl(s) + Ba(NO</a:t>
            </a:r>
            <a:r>
              <a:rPr lang="sk-SK" sz="2800" b="1" baseline="-25000" smtClean="0">
                <a:solidFill>
                  <a:srgbClr val="006600"/>
                </a:solidFill>
              </a:rPr>
              <a:t>3</a:t>
            </a:r>
            <a:r>
              <a:rPr lang="sk-SK" sz="2800" b="1" smtClean="0">
                <a:solidFill>
                  <a:srgbClr val="006600"/>
                </a:solidFill>
              </a:rPr>
              <a:t>)</a:t>
            </a:r>
            <a:r>
              <a:rPr lang="sk-SK" sz="2800" b="1" baseline="-25000" smtClean="0">
                <a:solidFill>
                  <a:srgbClr val="006600"/>
                </a:solidFill>
              </a:rPr>
              <a:t>2</a:t>
            </a:r>
            <a:r>
              <a:rPr lang="sk-SK" sz="2800" b="1" smtClean="0">
                <a:solidFill>
                  <a:srgbClr val="006600"/>
                </a:solidFill>
              </a:rPr>
              <a:t>(aq)</a:t>
            </a:r>
          </a:p>
          <a:p>
            <a:pPr marL="0" indent="0">
              <a:buFont typeface="Arial" charset="0"/>
              <a:buNone/>
            </a:pPr>
            <a:endParaRPr lang="sk-SK" sz="2800" b="1" smtClean="0">
              <a:solidFill>
                <a:srgbClr val="006600"/>
              </a:solidFill>
            </a:endParaRPr>
          </a:p>
          <a:p>
            <a:pPr marL="0" indent="0">
              <a:buFont typeface="Arial" charset="0"/>
              <a:buNone/>
            </a:pPr>
            <a:r>
              <a:rPr lang="sk-SK" sz="2800" b="1" smtClean="0">
                <a:solidFill>
                  <a:srgbClr val="006600"/>
                </a:solidFill>
              </a:rPr>
              <a:t>a) syntéza</a:t>
            </a:r>
          </a:p>
          <a:p>
            <a:pPr marL="0" indent="0">
              <a:buFont typeface="Arial" charset="0"/>
              <a:buNone/>
            </a:pPr>
            <a:r>
              <a:rPr lang="sk-SK" sz="2800" b="1" smtClean="0">
                <a:solidFill>
                  <a:srgbClr val="006600"/>
                </a:solidFill>
              </a:rPr>
              <a:t>b) substitúcia</a:t>
            </a:r>
          </a:p>
          <a:p>
            <a:pPr marL="0" indent="0">
              <a:buFont typeface="Arial" charset="0"/>
              <a:buNone/>
            </a:pPr>
            <a:r>
              <a:rPr lang="sk-SK" sz="2800" b="1" smtClean="0">
                <a:solidFill>
                  <a:srgbClr val="FF0000"/>
                </a:solidFill>
              </a:rPr>
              <a:t>c) Zrážacia reakcia</a:t>
            </a:r>
          </a:p>
          <a:p>
            <a:pPr marL="0" indent="0">
              <a:buFont typeface="Arial" charset="0"/>
              <a:buNone/>
            </a:pPr>
            <a:r>
              <a:rPr lang="sk-SK" sz="2800" b="1" smtClean="0">
                <a:solidFill>
                  <a:srgbClr val="006600"/>
                </a:solidFill>
              </a:rPr>
              <a:t>d) disociácia</a:t>
            </a:r>
          </a:p>
          <a:p>
            <a:pPr marL="0" indent="0">
              <a:buFont typeface="Arial" charset="0"/>
              <a:buNone/>
            </a:pPr>
            <a:endParaRPr lang="sk-SK" sz="2800" smtClean="0"/>
          </a:p>
          <a:p>
            <a:pPr marL="0" indent="0" algn="just">
              <a:buFont typeface="Arial" charset="0"/>
              <a:buNone/>
            </a:pPr>
            <a:endParaRPr lang="sk-SK" sz="3600" b="1" smtClean="0">
              <a:solidFill>
                <a:srgbClr val="00B050"/>
              </a:solidFill>
            </a:endParaRPr>
          </a:p>
        </p:txBody>
      </p:sp>
      <p:sp>
        <p:nvSpPr>
          <p:cNvPr id="6" name="BlokTextu 5"/>
          <p:cNvSpPr txBox="1">
            <a:spLocks noChangeArrowheads="1"/>
          </p:cNvSpPr>
          <p:nvPr/>
        </p:nvSpPr>
        <p:spPr bwMode="auto">
          <a:xfrm>
            <a:off x="468313" y="5915025"/>
            <a:ext cx="842486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k-SK" b="1">
                <a:latin typeface="Calibri" pitchFamily="34" charset="0"/>
              </a:rPr>
              <a:t>V: Žiak musí mať vedomosti o princípoch a zovšeobecneniach pre dané typy reakcií, na základe stavového zápisu reakcie musí rozoznať daný typ chemickej reakcie (musí poznať vzťahy a súvislosti, usudzovať, interpretovať, rozoznať).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Obrázok 9" descr="podklad_slnk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Nadpis 1"/>
          <p:cNvSpPr>
            <a:spLocks noGrp="1"/>
          </p:cNvSpPr>
          <p:nvPr>
            <p:ph type="title"/>
          </p:nvPr>
        </p:nvSpPr>
        <p:spPr>
          <a:xfrm>
            <a:off x="457200" y="333375"/>
            <a:ext cx="8229600" cy="1143000"/>
          </a:xfrm>
        </p:spPr>
        <p:txBody>
          <a:bodyPr/>
          <a:lstStyle/>
          <a:p>
            <a:r>
              <a:rPr lang="sk-SK" altLang="sk-SK" sz="3200" smtClean="0">
                <a:solidFill>
                  <a:srgbClr val="000099"/>
                </a:solidFill>
              </a:rPr>
              <a:t>Revidovaná Bloomova taxonómia kognitívnych cieľov  (Anderson, Krathwoohl, 2001)</a:t>
            </a:r>
          </a:p>
        </p:txBody>
      </p:sp>
      <p:sp>
        <p:nvSpPr>
          <p:cNvPr id="2" name="Zástupný symbol obsahu 1"/>
          <p:cNvSpPr>
            <a:spLocks noGrp="1"/>
          </p:cNvSpPr>
          <p:nvPr>
            <p:ph idx="1"/>
          </p:nvPr>
        </p:nvSpPr>
        <p:spPr/>
        <p:txBody>
          <a:bodyPr rtlCol="0">
            <a:normAutofit fontScale="70000" lnSpcReduction="20000"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b="1" dirty="0" smtClean="0">
                <a:solidFill>
                  <a:srgbClr val="000099"/>
                </a:solidFill>
              </a:rPr>
              <a:t>A. Faktické </a:t>
            </a:r>
            <a:r>
              <a:rPr lang="sk-SK" b="1" dirty="0">
                <a:solidFill>
                  <a:srgbClr val="000099"/>
                </a:solidFill>
              </a:rPr>
              <a:t>vedomosti</a:t>
            </a:r>
            <a:endParaRPr lang="sk-SK" dirty="0">
              <a:solidFill>
                <a:srgbClr val="000099"/>
              </a:solidFill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dirty="0">
                <a:solidFill>
                  <a:srgbClr val="000099"/>
                </a:solidFill>
              </a:rPr>
              <a:t>(Základné vedomosti, s ktorými sa žiak musí oboznámiť) 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lphaLcParenR"/>
              <a:defRPr/>
            </a:pPr>
            <a:r>
              <a:rPr lang="sk-SK" dirty="0">
                <a:solidFill>
                  <a:srgbClr val="000099"/>
                </a:solidFill>
              </a:rPr>
              <a:t>Vedomosti a </a:t>
            </a:r>
            <a:r>
              <a:rPr lang="sk-SK" sz="3100" dirty="0">
                <a:solidFill>
                  <a:srgbClr val="000099"/>
                </a:solidFill>
              </a:rPr>
              <a:t>poznatky o jednotlivostiach a </a:t>
            </a:r>
            <a:r>
              <a:rPr lang="sk-SK" dirty="0">
                <a:solidFill>
                  <a:srgbClr val="000099"/>
                </a:solidFill>
              </a:rPr>
              <a:t>zložkách a ich špecifických detailoch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lphaLcParenR"/>
              <a:defRPr/>
            </a:pPr>
            <a:r>
              <a:rPr lang="sk-SK" dirty="0">
                <a:solidFill>
                  <a:srgbClr val="000099"/>
                </a:solidFill>
              </a:rPr>
              <a:t>Terminologické vedomosti (pojmy, definície)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dirty="0">
              <a:solidFill>
                <a:srgbClr val="000099"/>
              </a:solidFill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b="1" dirty="0" smtClean="0">
                <a:solidFill>
                  <a:srgbClr val="000099"/>
                </a:solidFill>
              </a:rPr>
              <a:t>B. Konceptuálne </a:t>
            </a:r>
            <a:r>
              <a:rPr lang="sk-SK" b="1" dirty="0">
                <a:solidFill>
                  <a:srgbClr val="000099"/>
                </a:solidFill>
              </a:rPr>
              <a:t>vedomosti</a:t>
            </a:r>
            <a:endParaRPr lang="sk-SK" dirty="0">
              <a:solidFill>
                <a:srgbClr val="000099"/>
              </a:solidFill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dirty="0">
                <a:solidFill>
                  <a:srgbClr val="000099"/>
                </a:solidFill>
              </a:rPr>
              <a:t>(Vedomosti o vzťahoch medzi prvkami v rámci väčších štruktúr) 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lphaLcParenR"/>
              <a:defRPr/>
            </a:pPr>
            <a:r>
              <a:rPr lang="sk-SK" dirty="0" smtClean="0">
                <a:solidFill>
                  <a:srgbClr val="000099"/>
                </a:solidFill>
              </a:rPr>
              <a:t>Vedomosti </a:t>
            </a:r>
            <a:r>
              <a:rPr lang="sk-SK" dirty="0">
                <a:solidFill>
                  <a:srgbClr val="000099"/>
                </a:solidFill>
              </a:rPr>
              <a:t>o klasifikáciách a kategóriách (triedenie faktov, pojmov, myšlienok, hodnôt)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lphaLcParenR"/>
              <a:defRPr/>
            </a:pPr>
            <a:r>
              <a:rPr lang="sk-SK" dirty="0" smtClean="0">
                <a:solidFill>
                  <a:srgbClr val="000099"/>
                </a:solidFill>
              </a:rPr>
              <a:t>Vedomosti </a:t>
            </a:r>
            <a:r>
              <a:rPr lang="sk-SK" dirty="0">
                <a:solidFill>
                  <a:srgbClr val="000099"/>
                </a:solidFill>
              </a:rPr>
              <a:t>o princípoch a zovšeobecneniach (vzťahy, zákonitosti, súvislosti a kontexty)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lphaLcParenR"/>
              <a:defRPr/>
            </a:pPr>
            <a:r>
              <a:rPr lang="sk-SK" dirty="0" smtClean="0">
                <a:solidFill>
                  <a:srgbClr val="000099"/>
                </a:solidFill>
              </a:rPr>
              <a:t>Vedomosti </a:t>
            </a:r>
            <a:r>
              <a:rPr lang="sk-SK" dirty="0">
                <a:solidFill>
                  <a:srgbClr val="000099"/>
                </a:solidFill>
              </a:rPr>
              <a:t>o teóriách, modeloch a štruktúrach (princípy, hypotézy)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sk-SK" dirty="0">
              <a:solidFill>
                <a:srgbClr val="0070C0"/>
              </a:solidFill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Obrázok 3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512887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6700" b="1" dirty="0" smtClean="0">
                <a:solidFill>
                  <a:srgbClr val="FF0000"/>
                </a:solidFill>
              </a:rPr>
              <a:t>Porozumieť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 konštruovanie významu na základe získaných informácií, písomné, grafické vyjadrenie </a:t>
            </a:r>
            <a:r>
              <a:rPr lang="sk-SK" sz="3200" b="1" dirty="0">
                <a:solidFill>
                  <a:srgbClr val="FF0000"/>
                </a:solidFill>
              </a:rPr>
              <a:t/>
            </a:r>
            <a:br>
              <a:rPr lang="sk-SK" sz="3200" b="1" dirty="0">
                <a:solidFill>
                  <a:srgbClr val="FF0000"/>
                </a:solidFill>
              </a:rPr>
            </a:b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57200" y="1844675"/>
            <a:ext cx="8578850" cy="3727450"/>
          </a:xfrm>
        </p:spPr>
        <p:txBody>
          <a:bodyPr rtlCol="0">
            <a:no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800" b="1" dirty="0">
                <a:solidFill>
                  <a:srgbClr val="006600"/>
                </a:solidFill>
              </a:rPr>
              <a:t>ÚLOHA – P2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800" b="1" dirty="0">
                <a:solidFill>
                  <a:srgbClr val="006600"/>
                </a:solidFill>
              </a:rPr>
              <a:t>Vyber z nasledujúcich procesov ten, ktorý sa uplatňuje pri úprave podzemnej a povrchovej vody na pitnú vodu:</a:t>
            </a:r>
          </a:p>
          <a:p>
            <a:pPr marL="742950" indent="-742950" fontAlgn="auto">
              <a:spcAft>
                <a:spcPts val="0"/>
              </a:spcAft>
              <a:buFont typeface="+mj-lt"/>
              <a:buAutoNum type="alphaLcParenR"/>
              <a:defRPr/>
            </a:pPr>
            <a:r>
              <a:rPr lang="sk-SK" sz="2800" b="1" dirty="0">
                <a:solidFill>
                  <a:srgbClr val="FF0000"/>
                </a:solidFill>
              </a:rPr>
              <a:t>usadzovanie, čírenie, filtrácia, dezinfekcia</a:t>
            </a:r>
          </a:p>
          <a:p>
            <a:pPr marL="742950" indent="-742950" fontAlgn="auto">
              <a:spcAft>
                <a:spcPts val="0"/>
              </a:spcAft>
              <a:buFont typeface="+mj-lt"/>
              <a:buAutoNum type="alphaLcParenR"/>
              <a:defRPr/>
            </a:pPr>
            <a:r>
              <a:rPr lang="sk-SK" sz="2800" b="1" dirty="0">
                <a:solidFill>
                  <a:srgbClr val="006600"/>
                </a:solidFill>
              </a:rPr>
              <a:t>vyparovanie, skvapalňovanie</a:t>
            </a:r>
          </a:p>
          <a:p>
            <a:pPr marL="742950" indent="-742950" fontAlgn="auto">
              <a:spcAft>
                <a:spcPts val="0"/>
              </a:spcAft>
              <a:buFont typeface="+mj-lt"/>
              <a:buAutoNum type="alphaLcParenR"/>
              <a:defRPr/>
            </a:pPr>
            <a:r>
              <a:rPr lang="sk-SK" sz="2800" b="1" dirty="0">
                <a:solidFill>
                  <a:srgbClr val="006600"/>
                </a:solidFill>
              </a:rPr>
              <a:t>filtrácia, destilácia, odparovanie, </a:t>
            </a:r>
            <a:r>
              <a:rPr lang="sk-SK" sz="2800" b="1" dirty="0" err="1">
                <a:solidFill>
                  <a:srgbClr val="006600"/>
                </a:solidFill>
              </a:rPr>
              <a:t>chlorácia</a:t>
            </a:r>
            <a:endParaRPr lang="sk-SK" sz="2800" b="1" dirty="0">
              <a:solidFill>
                <a:srgbClr val="006600"/>
              </a:solidFill>
            </a:endParaRPr>
          </a:p>
          <a:p>
            <a:pPr marL="742950" indent="-742950" fontAlgn="auto">
              <a:spcAft>
                <a:spcPts val="0"/>
              </a:spcAft>
              <a:buFont typeface="+mj-lt"/>
              <a:buAutoNum type="alphaLcParenR"/>
              <a:defRPr/>
            </a:pPr>
            <a:r>
              <a:rPr lang="sk-SK" sz="2800" b="1" dirty="0">
                <a:solidFill>
                  <a:srgbClr val="006600"/>
                </a:solidFill>
              </a:rPr>
              <a:t>rozpúšťanie, zrážanie, </a:t>
            </a:r>
            <a:r>
              <a:rPr lang="sk-SK" sz="2800" b="1" dirty="0" smtClean="0">
                <a:solidFill>
                  <a:srgbClr val="006600"/>
                </a:solidFill>
              </a:rPr>
              <a:t>filtrácia</a:t>
            </a:r>
          </a:p>
        </p:txBody>
      </p:sp>
      <p:sp>
        <p:nvSpPr>
          <p:cNvPr id="5" name="Tlačidlo akcie: Začiatok 4">
            <a:hlinkClick r:id="rId3" action="ppaction://hlinksldjump" highlightClick="1"/>
          </p:cNvPr>
          <p:cNvSpPr/>
          <p:nvPr/>
        </p:nvSpPr>
        <p:spPr>
          <a:xfrm>
            <a:off x="7918450" y="6313488"/>
            <a:ext cx="736600" cy="39846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sk-SK"/>
          </a:p>
        </p:txBody>
      </p:sp>
      <p:sp>
        <p:nvSpPr>
          <p:cNvPr id="6" name="BlokTextu 5"/>
          <p:cNvSpPr txBox="1">
            <a:spLocks noChangeArrowheads="1"/>
          </p:cNvSpPr>
          <p:nvPr/>
        </p:nvSpPr>
        <p:spPr bwMode="auto">
          <a:xfrm>
            <a:off x="536575" y="5589588"/>
            <a:ext cx="7743825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k-SK" b="1">
                <a:latin typeface="Calibri" pitchFamily="34" charset="0"/>
              </a:rPr>
              <a:t>V: Žiak musí mať vedomosti o špecifických postupoch, metódach a technikách, musí vedieť nielen akú správnu metódu oddeľovania zložiek zmesí treba použiť, ale aj v akom poradí (usudzovať, predpokladať)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Obrázok 3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512887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6700" b="1" dirty="0" smtClean="0">
                <a:solidFill>
                  <a:srgbClr val="FF0000"/>
                </a:solidFill>
              </a:rPr>
              <a:t>Aplikovať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použitie postupov, pravidiel, algoritmov </a:t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v rôznych situáciách </a:t>
            </a:r>
            <a:r>
              <a:rPr lang="sk-SK" sz="3200" b="1" dirty="0">
                <a:solidFill>
                  <a:srgbClr val="FF0000"/>
                </a:solidFill>
              </a:rPr>
              <a:t/>
            </a:r>
            <a:br>
              <a:rPr lang="sk-SK" sz="3200" b="1" dirty="0">
                <a:solidFill>
                  <a:srgbClr val="FF0000"/>
                </a:solidFill>
              </a:rPr>
            </a:b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107950" y="1844675"/>
            <a:ext cx="8928100" cy="3727450"/>
          </a:xfrm>
        </p:spPr>
        <p:txBody>
          <a:bodyPr rtlCol="0">
            <a:noAutofit/>
          </a:bodyPr>
          <a:lstStyle/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3000" b="1" dirty="0" smtClean="0">
                <a:solidFill>
                  <a:srgbClr val="000099"/>
                </a:solidFill>
              </a:rPr>
              <a:t>Vykonávať  </a:t>
            </a:r>
            <a:r>
              <a:rPr lang="sk-SK" sz="3000" dirty="0" smtClean="0">
                <a:solidFill>
                  <a:srgbClr val="000099"/>
                </a:solidFill>
              </a:rPr>
              <a:t>– aplikovať postup na známu úlohu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sk-SK" sz="3000" dirty="0" smtClean="0">
                <a:solidFill>
                  <a:srgbClr val="000099"/>
                </a:solidFill>
              </a:rPr>
              <a:t> Riešiť, demonštrovať, načrtnúť schému, vypočítať, aplikovať postup pri pokuse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3000" b="1" dirty="0" smtClean="0">
                <a:solidFill>
                  <a:srgbClr val="000099"/>
                </a:solidFill>
              </a:rPr>
              <a:t>Zavádzať  – </a:t>
            </a:r>
            <a:r>
              <a:rPr lang="sk-SK" sz="3000" dirty="0" smtClean="0">
                <a:solidFill>
                  <a:srgbClr val="000099"/>
                </a:solidFill>
              </a:rPr>
              <a:t>aplikovať postup na neznámu úlohu – napr. v ktorej situácii je vhodné použiť 2. Newtonov zákon</a:t>
            </a:r>
            <a:endParaRPr lang="sk-SK" sz="3000" b="1" dirty="0" smtClean="0">
              <a:solidFill>
                <a:srgbClr val="000099"/>
              </a:solidFill>
            </a:endParaRP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sk-SK" sz="3000" dirty="0" smtClean="0">
                <a:solidFill>
                  <a:srgbClr val="000099"/>
                </a:solidFill>
              </a:rPr>
              <a:t> Konštruovanie modelov</a:t>
            </a:r>
          </a:p>
        </p:txBody>
      </p:sp>
      <p:sp>
        <p:nvSpPr>
          <p:cNvPr id="49156" name="BlokTextu 4"/>
          <p:cNvSpPr txBox="1">
            <a:spLocks noChangeArrowheads="1"/>
          </p:cNvSpPr>
          <p:nvPr/>
        </p:nvSpPr>
        <p:spPr bwMode="auto">
          <a:xfrm>
            <a:off x="714375" y="5643563"/>
            <a:ext cx="9382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k-SK" sz="3200" b="1">
                <a:latin typeface="Calibri" pitchFamily="34" charset="0"/>
                <a:hlinkClick r:id="rId3" action="ppaction://hlinksldjump"/>
              </a:rPr>
              <a:t>FYZ</a:t>
            </a:r>
            <a:endParaRPr lang="sk-SK" sz="3200" b="1">
              <a:latin typeface="Calibri" pitchFamily="34" charset="0"/>
            </a:endParaRPr>
          </a:p>
        </p:txBody>
      </p:sp>
      <p:sp>
        <p:nvSpPr>
          <p:cNvPr id="49157" name="BlokTextu 5"/>
          <p:cNvSpPr txBox="1">
            <a:spLocks noChangeArrowheads="1"/>
          </p:cNvSpPr>
          <p:nvPr/>
        </p:nvSpPr>
        <p:spPr bwMode="auto">
          <a:xfrm>
            <a:off x="2143125" y="5643563"/>
            <a:ext cx="9382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k-SK" sz="3200" b="1">
                <a:solidFill>
                  <a:schemeClr val="tx2"/>
                </a:solidFill>
                <a:latin typeface="Calibri" pitchFamily="34" charset="0"/>
                <a:hlinkClick r:id="rId4" action="ppaction://hlinksldjump"/>
              </a:rPr>
              <a:t>BIO</a:t>
            </a:r>
            <a:endParaRPr lang="sk-SK" sz="3200" b="1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49158" name="BlokTextu 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3357563" y="5643563"/>
            <a:ext cx="1571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k-SK" sz="3200" b="1">
                <a:solidFill>
                  <a:srgbClr val="008000"/>
                </a:solidFill>
                <a:latin typeface="Calibri" pitchFamily="34" charset="0"/>
                <a:hlinkClick r:id="rId6" action="ppaction://hlinksldjump"/>
              </a:rPr>
              <a:t>CHEM</a:t>
            </a:r>
            <a:endParaRPr lang="sk-SK" sz="3200" b="1">
              <a:solidFill>
                <a:srgbClr val="008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Obrázok 3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512887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6700" b="1" dirty="0" smtClean="0">
                <a:solidFill>
                  <a:srgbClr val="FF0000"/>
                </a:solidFill>
              </a:rPr>
              <a:t>Aplikovať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použitie postupov, pravidiel, algoritmov </a:t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v rôznych situáciách </a:t>
            </a:r>
            <a:r>
              <a:rPr lang="sk-SK" sz="3200" b="1" dirty="0">
                <a:solidFill>
                  <a:srgbClr val="FF0000"/>
                </a:solidFill>
              </a:rPr>
              <a:t/>
            </a:r>
            <a:br>
              <a:rPr lang="sk-SK" sz="3200" b="1" dirty="0">
                <a:solidFill>
                  <a:srgbClr val="FF0000"/>
                </a:solidFill>
              </a:rPr>
            </a:b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107950" y="1844675"/>
            <a:ext cx="8928100" cy="4281488"/>
          </a:xfrm>
        </p:spPr>
        <p:txBody>
          <a:bodyPr rtlCol="0">
            <a:no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3600" b="1" dirty="0" smtClean="0"/>
              <a:t>ÚLOHA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4000" dirty="0" smtClean="0"/>
              <a:t>Peter si pohyb autíčka zakreslil grafom. Pohyb tiež opísal slovami. Niektoré slová, ale vynechal. Pozri si obrázok a doplň  chýbajúce slová/hodnoty tak, aby opisovali pohyb zakreslený na obrázku . </a:t>
            </a:r>
            <a:endParaRPr lang="en-US" sz="4000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3600" dirty="0" smtClean="0"/>
              <a:t>	</a:t>
            </a:r>
            <a:endParaRPr lang="en-US" sz="3600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Obrázok 3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009650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 </a:t>
            </a:r>
            <a:r>
              <a:rPr lang="sk-SK" sz="5300" b="1" dirty="0" smtClean="0">
                <a:solidFill>
                  <a:srgbClr val="FF0000"/>
                </a:solidFill>
              </a:rPr>
              <a:t>Aplikovať</a:t>
            </a:r>
            <a:r>
              <a:rPr lang="sk-SK" sz="7200" b="1" dirty="0" smtClean="0">
                <a:solidFill>
                  <a:srgbClr val="FF0000"/>
                </a:solidFill>
              </a:rPr>
              <a:t/>
            </a:r>
            <a:br>
              <a:rPr lang="sk-SK" sz="7200" b="1" dirty="0" smtClean="0">
                <a:solidFill>
                  <a:srgbClr val="FF0000"/>
                </a:solidFill>
              </a:rPr>
            </a:br>
            <a:endParaRPr lang="sk-SK" dirty="0"/>
          </a:p>
        </p:txBody>
      </p:sp>
      <p:sp>
        <p:nvSpPr>
          <p:cNvPr id="51203" name="Zástupný symbol obsahu 2"/>
          <p:cNvSpPr>
            <a:spLocks noGrp="1"/>
          </p:cNvSpPr>
          <p:nvPr>
            <p:ph idx="1"/>
          </p:nvPr>
        </p:nvSpPr>
        <p:spPr>
          <a:xfrm>
            <a:off x="457200" y="1196975"/>
            <a:ext cx="8362950" cy="5400675"/>
          </a:xfrm>
        </p:spPr>
        <p:txBody>
          <a:bodyPr/>
          <a:lstStyle/>
          <a:p>
            <a:pPr marL="0" indent="0" algn="just">
              <a:buFont typeface="Arial" charset="0"/>
              <a:buNone/>
            </a:pPr>
            <a:r>
              <a:rPr lang="sk-SK" b="1" smtClean="0">
                <a:solidFill>
                  <a:srgbClr val="FF0000"/>
                </a:solidFill>
              </a:rPr>
              <a:t>ÚLOHA</a:t>
            </a:r>
          </a:p>
          <a:p>
            <a:pPr marL="0" indent="0" algn="just">
              <a:buFont typeface="Arial" charset="0"/>
              <a:buNone/>
            </a:pPr>
            <a:r>
              <a:rPr lang="sk-SK" b="1" smtClean="0">
                <a:solidFill>
                  <a:srgbClr val="FF0000"/>
                </a:solidFill>
              </a:rPr>
              <a:t>     </a:t>
            </a:r>
            <a:r>
              <a:rPr lang="sk-SK" sz="1600" b="1" smtClean="0">
                <a:solidFill>
                  <a:srgbClr val="FF0000"/>
                </a:solidFill>
              </a:rPr>
              <a:t>                        12</a:t>
            </a:r>
            <a:endParaRPr lang="sk-SK" b="1" smtClean="0">
              <a:solidFill>
                <a:srgbClr val="FF0000"/>
              </a:solidFill>
            </a:endParaRPr>
          </a:p>
          <a:p>
            <a:pPr marL="0" indent="0" algn="just">
              <a:buFont typeface="Arial" charset="0"/>
              <a:buNone/>
            </a:pPr>
            <a:r>
              <a:rPr lang="sk-SK" b="1" smtClean="0">
                <a:solidFill>
                  <a:srgbClr val="FF0000"/>
                </a:solidFill>
              </a:rPr>
              <a:t/>
            </a:r>
            <a:br>
              <a:rPr lang="sk-SK" b="1" smtClean="0">
                <a:solidFill>
                  <a:srgbClr val="FF0000"/>
                </a:solidFill>
              </a:rPr>
            </a:br>
            <a:endParaRPr lang="sk-SK" b="1" smtClean="0">
              <a:solidFill>
                <a:srgbClr val="FF0000"/>
              </a:solidFill>
            </a:endParaRPr>
          </a:p>
          <a:p>
            <a:pPr marL="0" indent="0" algn="just">
              <a:buFont typeface="Arial" charset="0"/>
              <a:buNone/>
            </a:pPr>
            <a:endParaRPr lang="sk-SK" b="1" smtClean="0">
              <a:solidFill>
                <a:srgbClr val="FF0000"/>
              </a:solidFill>
            </a:endParaRPr>
          </a:p>
          <a:p>
            <a:pPr marL="0" indent="0" algn="just">
              <a:buFont typeface="Arial" charset="0"/>
              <a:buNone/>
            </a:pPr>
            <a:r>
              <a:rPr lang="sk-SK" b="1" smtClean="0">
                <a:solidFill>
                  <a:srgbClr val="FF0000"/>
                </a:solidFill>
              </a:rPr>
              <a:t>                    </a:t>
            </a:r>
            <a:r>
              <a:rPr lang="sk-SK" sz="1800" b="1" smtClean="0">
                <a:solidFill>
                  <a:srgbClr val="FF0000"/>
                </a:solidFill>
              </a:rPr>
              <a:t>0</a:t>
            </a:r>
            <a:r>
              <a:rPr lang="sk-SK" b="1" smtClean="0">
                <a:solidFill>
                  <a:srgbClr val="FF0000"/>
                </a:solidFill>
              </a:rPr>
              <a:t>        </a:t>
            </a:r>
            <a:r>
              <a:rPr lang="sk-SK" sz="1600" b="1" smtClean="0">
                <a:solidFill>
                  <a:srgbClr val="FF0000"/>
                </a:solidFill>
              </a:rPr>
              <a:t>2</a:t>
            </a:r>
            <a:r>
              <a:rPr lang="sk-SK" b="1" smtClean="0">
                <a:solidFill>
                  <a:srgbClr val="FF0000"/>
                </a:solidFill>
              </a:rPr>
              <a:t>              </a:t>
            </a:r>
            <a:r>
              <a:rPr lang="sk-SK" sz="1600" b="1" smtClean="0">
                <a:solidFill>
                  <a:srgbClr val="FF0000"/>
                </a:solidFill>
              </a:rPr>
              <a:t>14</a:t>
            </a:r>
            <a:r>
              <a:rPr lang="sk-SK" b="1" smtClean="0">
                <a:solidFill>
                  <a:srgbClr val="FF0000"/>
                </a:solidFill>
              </a:rPr>
              <a:t>            </a:t>
            </a:r>
            <a:r>
              <a:rPr lang="sk-SK" sz="1600" b="1" smtClean="0">
                <a:solidFill>
                  <a:srgbClr val="FF0000"/>
                </a:solidFill>
              </a:rPr>
              <a:t>t(min)</a:t>
            </a:r>
            <a:endParaRPr lang="sk-SK" b="1" smtClean="0">
              <a:solidFill>
                <a:srgbClr val="FF0000"/>
              </a:solidFill>
            </a:endParaRPr>
          </a:p>
          <a:p>
            <a:pPr marL="0" indent="0" algn="just">
              <a:buFont typeface="Arial" charset="0"/>
              <a:buNone/>
            </a:pPr>
            <a:endParaRPr lang="sk-SK" b="1" smtClean="0">
              <a:solidFill>
                <a:srgbClr val="FF0000"/>
              </a:solidFill>
            </a:endParaRPr>
          </a:p>
          <a:p>
            <a:pPr marL="0" indent="0">
              <a:buFont typeface="Arial" charset="0"/>
              <a:buNone/>
            </a:pPr>
            <a:endParaRPr lang="sk-SK" sz="3600" b="1" smtClean="0"/>
          </a:p>
        </p:txBody>
      </p:sp>
      <p:cxnSp>
        <p:nvCxnSpPr>
          <p:cNvPr id="16" name="Rovná spojovacia šípka 15"/>
          <p:cNvCxnSpPr/>
          <p:nvPr/>
        </p:nvCxnSpPr>
        <p:spPr>
          <a:xfrm>
            <a:off x="2411413" y="1557338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Rovná spojovacia šípka 19"/>
          <p:cNvCxnSpPr/>
          <p:nvPr/>
        </p:nvCxnSpPr>
        <p:spPr>
          <a:xfrm flipV="1">
            <a:off x="2411413" y="1412875"/>
            <a:ext cx="0" cy="27368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Rovná spojovacia šípka 22"/>
          <p:cNvCxnSpPr/>
          <p:nvPr/>
        </p:nvCxnSpPr>
        <p:spPr>
          <a:xfrm>
            <a:off x="1763713" y="4149725"/>
            <a:ext cx="504031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07" name="BlokTextu 25"/>
          <p:cNvSpPr txBox="1">
            <a:spLocks noChangeArrowheads="1"/>
          </p:cNvSpPr>
          <p:nvPr/>
        </p:nvSpPr>
        <p:spPr bwMode="auto">
          <a:xfrm>
            <a:off x="971550" y="1557338"/>
            <a:ext cx="136842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k-SK" sz="1600" b="1">
                <a:solidFill>
                  <a:srgbClr val="FF0000"/>
                </a:solidFill>
                <a:latin typeface="Calibri" pitchFamily="34" charset="0"/>
              </a:rPr>
              <a:t>       v (m/min)</a:t>
            </a:r>
            <a:endParaRPr lang="en-US" sz="1600" b="1">
              <a:solidFill>
                <a:srgbClr val="FF0000"/>
              </a:solidFill>
              <a:latin typeface="Calibri" pitchFamily="34" charset="0"/>
            </a:endParaRPr>
          </a:p>
        </p:txBody>
      </p:sp>
      <p:cxnSp>
        <p:nvCxnSpPr>
          <p:cNvPr id="28" name="Rovná spojnica 27"/>
          <p:cNvCxnSpPr/>
          <p:nvPr/>
        </p:nvCxnSpPr>
        <p:spPr>
          <a:xfrm>
            <a:off x="2339975" y="1989138"/>
            <a:ext cx="14446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Rovná spojnica 16"/>
          <p:cNvCxnSpPr/>
          <p:nvPr/>
        </p:nvCxnSpPr>
        <p:spPr>
          <a:xfrm>
            <a:off x="4572000" y="4149725"/>
            <a:ext cx="0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Rovná spojnica 18"/>
          <p:cNvCxnSpPr/>
          <p:nvPr/>
        </p:nvCxnSpPr>
        <p:spPr>
          <a:xfrm>
            <a:off x="4572000" y="4221163"/>
            <a:ext cx="0" cy="714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Rovná spojnica 21"/>
          <p:cNvCxnSpPr/>
          <p:nvPr/>
        </p:nvCxnSpPr>
        <p:spPr>
          <a:xfrm flipV="1">
            <a:off x="2411413" y="1989138"/>
            <a:ext cx="720725" cy="2160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Rovná spojnica 24"/>
          <p:cNvCxnSpPr/>
          <p:nvPr/>
        </p:nvCxnSpPr>
        <p:spPr>
          <a:xfrm>
            <a:off x="3132138" y="1989138"/>
            <a:ext cx="143986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Rovná spojnica 28"/>
          <p:cNvCxnSpPr/>
          <p:nvPr/>
        </p:nvCxnSpPr>
        <p:spPr>
          <a:xfrm>
            <a:off x="4572000" y="2060575"/>
            <a:ext cx="0" cy="20891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Rovná spojnica 30"/>
          <p:cNvCxnSpPr/>
          <p:nvPr/>
        </p:nvCxnSpPr>
        <p:spPr>
          <a:xfrm>
            <a:off x="4572000" y="1989138"/>
            <a:ext cx="0" cy="1444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Rovná spojnica 32"/>
          <p:cNvCxnSpPr/>
          <p:nvPr/>
        </p:nvCxnSpPr>
        <p:spPr>
          <a:xfrm>
            <a:off x="3132138" y="4076700"/>
            <a:ext cx="0" cy="1444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Obrázok 3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512887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6700" b="1" dirty="0" smtClean="0">
                <a:solidFill>
                  <a:srgbClr val="FF0000"/>
                </a:solidFill>
              </a:rPr>
              <a:t>Aplikovať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použitie postupov, pravidiel, algoritmov </a:t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v rôznych situáciách </a:t>
            </a:r>
            <a:r>
              <a:rPr lang="sk-SK" sz="3200" b="1" dirty="0">
                <a:solidFill>
                  <a:srgbClr val="FF0000"/>
                </a:solidFill>
              </a:rPr>
              <a:t/>
            </a:r>
            <a:br>
              <a:rPr lang="sk-SK" sz="3200" b="1" dirty="0">
                <a:solidFill>
                  <a:srgbClr val="FF0000"/>
                </a:solidFill>
              </a:rPr>
            </a:b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52227" name="Zástupný symbol obsahu 2"/>
          <p:cNvSpPr>
            <a:spLocks noGrp="1"/>
          </p:cNvSpPr>
          <p:nvPr>
            <p:ph idx="1"/>
          </p:nvPr>
        </p:nvSpPr>
        <p:spPr>
          <a:xfrm>
            <a:off x="107950" y="1844675"/>
            <a:ext cx="8928100" cy="3941763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sk-SK" b="1" smtClean="0"/>
              <a:t>ÚLOHA</a:t>
            </a:r>
          </a:p>
          <a:p>
            <a:pPr marL="0" indent="0" algn="just">
              <a:buFont typeface="Arial" charset="0"/>
              <a:buNone/>
            </a:pPr>
            <a:r>
              <a:rPr lang="sk-SK" smtClean="0"/>
              <a:t>Autíčko sa prvé 2 minúty rozbiehalo a dosiahlo rýchlosť ________ m/min.  </a:t>
            </a:r>
          </a:p>
          <a:p>
            <a:pPr marL="0" indent="0" algn="just">
              <a:buFont typeface="Arial" charset="0"/>
              <a:buNone/>
            </a:pPr>
            <a:r>
              <a:rPr lang="sk-SK" smtClean="0"/>
              <a:t>Potom išlo 12 minút ________ rýchlosťou a ďalej jeho rýchlosť klesla na hodnotu______ m/min.</a:t>
            </a:r>
          </a:p>
          <a:p>
            <a:pPr marL="0" indent="0" algn="just">
              <a:buFont typeface="Arial" charset="0"/>
              <a:buNone/>
            </a:pPr>
            <a:r>
              <a:rPr lang="sk-SK" smtClean="0"/>
              <a:t>Prešlo celkovú dráhu ______ m.</a:t>
            </a:r>
            <a:r>
              <a:rPr lang="sk-SK" sz="4000" smtClean="0"/>
              <a:t>	</a:t>
            </a:r>
            <a:endParaRPr lang="en-US" sz="4000" smtClean="0"/>
          </a:p>
          <a:p>
            <a:pPr marL="0" indent="0">
              <a:buFont typeface="Arial" charset="0"/>
              <a:buNone/>
            </a:pPr>
            <a:endParaRPr lang="sk-SK" sz="3600" b="1" i="1" smtClean="0"/>
          </a:p>
        </p:txBody>
      </p:sp>
      <p:sp>
        <p:nvSpPr>
          <p:cNvPr id="5" name="Tlačidlo akcie: Začiatok 4">
            <a:hlinkClick r:id="rId3" action="ppaction://hlinksldjump" highlightClick="1"/>
          </p:cNvPr>
          <p:cNvSpPr/>
          <p:nvPr/>
        </p:nvSpPr>
        <p:spPr>
          <a:xfrm>
            <a:off x="5795963" y="5710238"/>
            <a:ext cx="735012" cy="40005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sk-SK"/>
          </a:p>
        </p:txBody>
      </p:sp>
      <p:sp>
        <p:nvSpPr>
          <p:cNvPr id="8" name="Tlačidlo akcie: Koniec 7">
            <a:hlinkClick r:id="rId4" action="ppaction://hlinksldjump" highlightClick="1"/>
          </p:cNvPr>
          <p:cNvSpPr/>
          <p:nvPr/>
        </p:nvSpPr>
        <p:spPr>
          <a:xfrm>
            <a:off x="6948488" y="5710238"/>
            <a:ext cx="647700" cy="400050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sk-S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Obrázok 3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512887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6700" b="1" dirty="0" smtClean="0">
                <a:solidFill>
                  <a:srgbClr val="FF0000"/>
                </a:solidFill>
              </a:rPr>
              <a:t>Aplikovať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použitie postupov, pravidiel, algoritmov </a:t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v rôznych situáciách </a:t>
            </a:r>
            <a:r>
              <a:rPr lang="sk-SK" sz="3200" b="1" dirty="0">
                <a:solidFill>
                  <a:srgbClr val="FF0000"/>
                </a:solidFill>
              </a:rPr>
              <a:t/>
            </a:r>
            <a:br>
              <a:rPr lang="sk-SK" sz="3200" b="1" dirty="0">
                <a:solidFill>
                  <a:srgbClr val="FF0000"/>
                </a:solidFill>
              </a:rPr>
            </a:b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53251" name="Zástupný symbol obsahu 2"/>
          <p:cNvSpPr>
            <a:spLocks noGrp="1"/>
          </p:cNvSpPr>
          <p:nvPr>
            <p:ph idx="1"/>
          </p:nvPr>
        </p:nvSpPr>
        <p:spPr>
          <a:xfrm>
            <a:off x="107950" y="1844675"/>
            <a:ext cx="8928100" cy="453707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sk-SK" sz="3600" b="1" smtClean="0">
                <a:solidFill>
                  <a:srgbClr val="000099"/>
                </a:solidFill>
                <a:cs typeface="Arial" charset="0"/>
              </a:rPr>
              <a:t>Bloom – K3, P3</a:t>
            </a:r>
          </a:p>
          <a:p>
            <a:pPr marL="0" indent="0" algn="just">
              <a:buFont typeface="Arial" charset="0"/>
              <a:buNone/>
            </a:pPr>
            <a:r>
              <a:rPr lang="sk-SK" sz="3600" smtClean="0">
                <a:solidFill>
                  <a:srgbClr val="000099"/>
                </a:solidFill>
              </a:rPr>
              <a:t>Táto úloha si vyžaduje pri vypočítaní dráhy použitie známych postupov a algoritmov v danej situácii. Žiaci pri riešení museli </a:t>
            </a:r>
            <a:r>
              <a:rPr lang="sk-SK" sz="3600" b="1" smtClean="0">
                <a:solidFill>
                  <a:srgbClr val="000099"/>
                </a:solidFill>
              </a:rPr>
              <a:t>vybrať najvhodnejší postup</a:t>
            </a:r>
            <a:r>
              <a:rPr lang="sk-SK" sz="3600" smtClean="0">
                <a:solidFill>
                  <a:srgbClr val="000099"/>
                </a:solidFill>
              </a:rPr>
              <a:t> na výpočet obsahu obrazca. Napr. rozdeliť ho na dva obrazce – trojuholník a obdĺžnik. z konceptov.</a:t>
            </a:r>
          </a:p>
          <a:p>
            <a:pPr marL="0" indent="0">
              <a:buFont typeface="Arial" charset="0"/>
              <a:buNone/>
            </a:pPr>
            <a:endParaRPr lang="sk-SK" sz="3600" b="1" smtClean="0">
              <a:solidFill>
                <a:srgbClr val="7030A0"/>
              </a:solidFill>
              <a:cs typeface="Arial" charset="0"/>
            </a:endParaRPr>
          </a:p>
          <a:p>
            <a:pPr marL="0" indent="0">
              <a:buFont typeface="Arial" charset="0"/>
              <a:buNone/>
            </a:pPr>
            <a:endParaRPr lang="sk-SK" sz="3600" b="1" smtClean="0">
              <a:solidFill>
                <a:srgbClr val="7030A0"/>
              </a:solidFill>
              <a:cs typeface="Arial" charset="0"/>
            </a:endParaRPr>
          </a:p>
          <a:p>
            <a:pPr marL="0" indent="0">
              <a:buFont typeface="Arial" charset="0"/>
              <a:buNone/>
            </a:pPr>
            <a:endParaRPr lang="sk-SK" sz="3600" b="1" i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Obrázok 3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512887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6700" b="1" dirty="0" smtClean="0">
                <a:solidFill>
                  <a:srgbClr val="FF0000"/>
                </a:solidFill>
              </a:rPr>
              <a:t>Aplikovať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použitie postupov, pravidiel, algoritmov </a:t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v rôznych situáciách </a:t>
            </a:r>
            <a:r>
              <a:rPr lang="sk-SK" sz="3200" b="1" dirty="0">
                <a:solidFill>
                  <a:srgbClr val="FF0000"/>
                </a:solidFill>
              </a:rPr>
              <a:t/>
            </a:r>
            <a:br>
              <a:rPr lang="sk-SK" sz="3200" b="1" dirty="0">
                <a:solidFill>
                  <a:srgbClr val="FF0000"/>
                </a:solidFill>
              </a:rPr>
            </a:b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54275" name="Zástupný symbol obsahu 2"/>
          <p:cNvSpPr>
            <a:spLocks noGrp="1"/>
          </p:cNvSpPr>
          <p:nvPr>
            <p:ph idx="1"/>
          </p:nvPr>
        </p:nvSpPr>
        <p:spPr>
          <a:xfrm>
            <a:off x="107950" y="1844675"/>
            <a:ext cx="8928100" cy="4537075"/>
          </a:xfrm>
        </p:spPr>
        <p:txBody>
          <a:bodyPr/>
          <a:lstStyle/>
          <a:p>
            <a:pPr marL="0" indent="0" algn="just">
              <a:buFont typeface="Arial" charset="0"/>
              <a:buNone/>
            </a:pPr>
            <a:r>
              <a:rPr lang="sk-SK" sz="3600" b="1" smtClean="0">
                <a:solidFill>
                  <a:srgbClr val="000099"/>
                </a:solidFill>
                <a:cs typeface="Arial" charset="0"/>
              </a:rPr>
              <a:t>Bloom – K3, P3</a:t>
            </a:r>
          </a:p>
          <a:p>
            <a:pPr marL="0" indent="0" algn="just">
              <a:buFont typeface="Arial" charset="0"/>
              <a:buNone/>
            </a:pPr>
            <a:r>
              <a:rPr lang="sk-SK" sz="3600" smtClean="0">
                <a:solidFill>
                  <a:srgbClr val="000099"/>
                </a:solidFill>
              </a:rPr>
              <a:t>Celkovú dráhu   vypočítame potom ako súčet obsahov obidvoch útvarov. Časť úlohy o dráhe v Bloomovej taxonómii zaradíme ako P3, </a:t>
            </a:r>
            <a:r>
              <a:rPr lang="sk-SK" sz="3600" b="1" smtClean="0">
                <a:solidFill>
                  <a:srgbClr val="000099"/>
                </a:solidFill>
              </a:rPr>
              <a:t>aplikovať procedurálne vedomosti</a:t>
            </a:r>
            <a:r>
              <a:rPr lang="sk-SK" sz="3600" smtClean="0">
                <a:solidFill>
                  <a:srgbClr val="000099"/>
                </a:solidFill>
              </a:rPr>
              <a:t>. V prvej časti úlohy potrebovali žiaci len porovnávanie vzájomných vzťahov teda vedomosti</a:t>
            </a:r>
            <a:endParaRPr lang="sk-SK" sz="3600" b="1" smtClean="0">
              <a:solidFill>
                <a:srgbClr val="000099"/>
              </a:solidFill>
              <a:cs typeface="Arial" charset="0"/>
            </a:endParaRPr>
          </a:p>
          <a:p>
            <a:pPr marL="0" indent="0">
              <a:buFont typeface="Arial" charset="0"/>
              <a:buNone/>
            </a:pPr>
            <a:endParaRPr lang="sk-SK" sz="3600" b="1" smtClean="0">
              <a:solidFill>
                <a:srgbClr val="7030A0"/>
              </a:solidFill>
              <a:cs typeface="Arial" charset="0"/>
            </a:endParaRPr>
          </a:p>
          <a:p>
            <a:pPr marL="0" indent="0">
              <a:buFont typeface="Arial" charset="0"/>
              <a:buNone/>
            </a:pPr>
            <a:endParaRPr lang="sk-SK" sz="3600" b="1" i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Obrázok 3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512887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6700" b="1" dirty="0" smtClean="0">
                <a:solidFill>
                  <a:srgbClr val="FF0000"/>
                </a:solidFill>
              </a:rPr>
              <a:t>Aplikovať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použitie postupov, pravidiel, algoritmov </a:t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v rôznych situáciách </a:t>
            </a:r>
            <a:r>
              <a:rPr lang="sk-SK" sz="3200" b="1" dirty="0">
                <a:solidFill>
                  <a:srgbClr val="FF0000"/>
                </a:solidFill>
              </a:rPr>
              <a:t/>
            </a:r>
            <a:br>
              <a:rPr lang="sk-SK" sz="3200" b="1" dirty="0">
                <a:solidFill>
                  <a:srgbClr val="FF0000"/>
                </a:solidFill>
              </a:rPr>
            </a:b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55299" name="Zástupný symbol obsahu 2"/>
          <p:cNvSpPr>
            <a:spLocks noGrp="1"/>
          </p:cNvSpPr>
          <p:nvPr>
            <p:ph idx="1"/>
          </p:nvPr>
        </p:nvSpPr>
        <p:spPr>
          <a:xfrm>
            <a:off x="107950" y="1844675"/>
            <a:ext cx="8928100" cy="501332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sk-SK" b="1" smtClean="0">
                <a:solidFill>
                  <a:srgbClr val="7030A0"/>
                </a:solidFill>
                <a:cs typeface="Arial" charset="0"/>
              </a:rPr>
              <a:t>Úloha – K3</a:t>
            </a:r>
          </a:p>
          <a:p>
            <a:pPr marL="0" indent="0">
              <a:buFont typeface="Arial" charset="0"/>
              <a:buNone/>
            </a:pPr>
            <a:r>
              <a:rPr lang="sk-SK" sz="3600" smtClean="0">
                <a:solidFill>
                  <a:schemeClr val="tx2"/>
                </a:solidFill>
                <a:cs typeface="Arial" charset="0"/>
              </a:rPr>
              <a:t>Príkladom poruchy zemskej kôry je zlom San Andreas, ktorý vznikol ako dôsledok pohybu Pacifickej a Severoamerickej litosferickej dosky pozdĺž zlomu vo vodorovnom smere. Ktorý z nasledovných obrázkov znázorňuje druh poruchy zlomu San Andreas? </a:t>
            </a:r>
          </a:p>
          <a:p>
            <a:pPr marL="0" indent="0">
              <a:buFont typeface="Arial" charset="0"/>
              <a:buNone/>
            </a:pPr>
            <a:r>
              <a:rPr lang="sk-SK" sz="2400" b="1" smtClean="0">
                <a:cs typeface="Arial" charset="0"/>
              </a:rPr>
              <a:t>V: žiak vie na základe porozumenia textu ilustrovať opísanú situáciu </a:t>
            </a:r>
            <a:br>
              <a:rPr lang="sk-SK" sz="2400" b="1" smtClean="0">
                <a:cs typeface="Arial" charset="0"/>
              </a:rPr>
            </a:br>
            <a:r>
              <a:rPr lang="sk-SK" sz="2400" b="1" smtClean="0">
                <a:cs typeface="Arial" charset="0"/>
              </a:rPr>
              <a:t>(v prípade testovania musí iba vybrať správnu ilustráciu)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Obrázok 3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512887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6700" b="1" dirty="0" smtClean="0">
                <a:solidFill>
                  <a:srgbClr val="FF0000"/>
                </a:solidFill>
              </a:rPr>
              <a:t>Aplikovať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použitie postupov, pravidiel, algoritmov </a:t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v rôznych situáciách </a:t>
            </a:r>
            <a:r>
              <a:rPr lang="sk-SK" sz="3200" b="1" dirty="0">
                <a:solidFill>
                  <a:srgbClr val="FF0000"/>
                </a:solidFill>
              </a:rPr>
              <a:t/>
            </a:r>
            <a:br>
              <a:rPr lang="sk-SK" sz="3200" b="1" dirty="0">
                <a:solidFill>
                  <a:srgbClr val="FF0000"/>
                </a:solidFill>
              </a:rPr>
            </a:b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107950" y="1844675"/>
            <a:ext cx="8928100" cy="5013325"/>
          </a:xfrm>
        </p:spPr>
        <p:txBody>
          <a:bodyPr rtlCol="0">
            <a:no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3600" b="1" dirty="0" smtClean="0">
                <a:solidFill>
                  <a:schemeClr val="tx2"/>
                </a:solidFill>
              </a:rPr>
              <a:t>Označ písmeno so správnym obrázkom.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3600" b="1" dirty="0">
              <a:solidFill>
                <a:schemeClr val="tx2"/>
              </a:solidFill>
            </a:endParaRPr>
          </a:p>
          <a:p>
            <a:pPr marL="742950" indent="-742950" fontAlgn="auto">
              <a:spcAft>
                <a:spcPts val="0"/>
              </a:spcAft>
              <a:buFont typeface="Arial" pitchFamily="34" charset="0"/>
              <a:buAutoNum type="alphaLcParenR"/>
              <a:defRPr/>
            </a:pPr>
            <a:r>
              <a:rPr lang="sk-SK" sz="3600" b="1" dirty="0" smtClean="0">
                <a:solidFill>
                  <a:schemeClr val="tx2"/>
                </a:solidFill>
              </a:rPr>
              <a:t>                                 </a:t>
            </a:r>
            <a:r>
              <a:rPr lang="sk-SK" sz="3600" b="1" dirty="0" smtClean="0">
                <a:solidFill>
                  <a:srgbClr val="FF0000"/>
                </a:solidFill>
              </a:rPr>
              <a:t>b)                          </a:t>
            </a:r>
          </a:p>
          <a:p>
            <a:pPr marL="742950" indent="-742950" fontAlgn="auto">
              <a:spcAft>
                <a:spcPts val="0"/>
              </a:spcAft>
              <a:buFont typeface="Arial" pitchFamily="34" charset="0"/>
              <a:buAutoNum type="alphaLcParenR"/>
              <a:defRPr/>
            </a:pPr>
            <a:endParaRPr lang="sk-SK" sz="3600" b="1" dirty="0">
              <a:solidFill>
                <a:schemeClr val="tx2"/>
              </a:solidFill>
            </a:endParaRPr>
          </a:p>
          <a:p>
            <a:pPr marL="742950" indent="-742950" fontAlgn="auto">
              <a:spcAft>
                <a:spcPts val="0"/>
              </a:spcAft>
              <a:buFont typeface="Arial" pitchFamily="34" charset="0"/>
              <a:buAutoNum type="alphaLcParenR"/>
              <a:defRPr/>
            </a:pPr>
            <a:endParaRPr lang="sk-SK" sz="3600" b="1" dirty="0" smtClean="0">
              <a:solidFill>
                <a:schemeClr val="tx2"/>
              </a:solidFill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3600" b="1" dirty="0" smtClean="0">
                <a:solidFill>
                  <a:schemeClr val="tx2"/>
                </a:solidFill>
              </a:rPr>
              <a:t>c)                                     d)   </a:t>
            </a:r>
            <a:endParaRPr lang="sk-SK" sz="3600" b="1" dirty="0">
              <a:solidFill>
                <a:schemeClr val="tx2"/>
              </a:solidFill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3600" b="1" dirty="0" smtClean="0">
                <a:solidFill>
                  <a:schemeClr val="tx2"/>
                </a:solidFill>
              </a:rPr>
              <a:t>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3600" b="1" dirty="0" smtClean="0">
                <a:solidFill>
                  <a:schemeClr val="tx2"/>
                </a:solidFill>
              </a:rPr>
              <a:t>                 </a:t>
            </a:r>
            <a:endParaRPr lang="sk-SK" sz="3600" b="1" dirty="0">
              <a:solidFill>
                <a:schemeClr val="tx2"/>
              </a:solidFill>
            </a:endParaRPr>
          </a:p>
        </p:txBody>
      </p:sp>
      <p:pic>
        <p:nvPicPr>
          <p:cNvPr id="56324" name="Obrázok 4" descr="presmyk_2.jpg"/>
          <p:cNvPicPr>
            <a:picLocks noChangeAspect="1" noChangeArrowheads="1"/>
          </p:cNvPicPr>
          <p:nvPr/>
        </p:nvPicPr>
        <p:blipFill>
          <a:blip r:embed="rId3"/>
          <a:srcRect t="2242" r="39063" b="62198"/>
          <a:stretch>
            <a:fillRect/>
          </a:stretch>
        </p:blipFill>
        <p:spPr bwMode="auto">
          <a:xfrm>
            <a:off x="1692275" y="2805113"/>
            <a:ext cx="2076450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5" name="Obrázok 5" descr="posuv.jpg"/>
          <p:cNvPicPr>
            <a:picLocks noChangeAspect="1" noChangeArrowheads="1"/>
          </p:cNvPicPr>
          <p:nvPr/>
        </p:nvPicPr>
        <p:blipFill>
          <a:blip r:embed="rId4"/>
          <a:srcRect l="9587" t="49280" r="30083" b="23840"/>
          <a:stretch>
            <a:fillRect/>
          </a:stretch>
        </p:blipFill>
        <p:spPr bwMode="auto">
          <a:xfrm>
            <a:off x="5219700" y="2917825"/>
            <a:ext cx="211455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6" name="Obrázok 6" descr="pkles.jpg"/>
          <p:cNvPicPr>
            <a:picLocks noChangeAspect="1" noChangeArrowheads="1"/>
          </p:cNvPicPr>
          <p:nvPr/>
        </p:nvPicPr>
        <p:blipFill>
          <a:blip r:embed="rId5"/>
          <a:srcRect t="4646" r="43663" b="69878"/>
          <a:stretch>
            <a:fillRect/>
          </a:stretch>
        </p:blipFill>
        <p:spPr bwMode="auto">
          <a:xfrm>
            <a:off x="1673225" y="4797425"/>
            <a:ext cx="211455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7" name="Obrázok 7" descr="priek_prepadlina.jpg"/>
          <p:cNvPicPr>
            <a:picLocks noChangeAspect="1" noChangeArrowheads="1"/>
          </p:cNvPicPr>
          <p:nvPr/>
        </p:nvPicPr>
        <p:blipFill>
          <a:blip r:embed="rId6"/>
          <a:srcRect r="71570" b="79987"/>
          <a:stretch>
            <a:fillRect/>
          </a:stretch>
        </p:blipFill>
        <p:spPr bwMode="auto">
          <a:xfrm>
            <a:off x="5391150" y="4508500"/>
            <a:ext cx="16383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Obrázok 3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512887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6700" b="1" dirty="0" smtClean="0">
                <a:solidFill>
                  <a:srgbClr val="FF0000"/>
                </a:solidFill>
              </a:rPr>
              <a:t>Aplikovať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použitie postupov, pravidiel, algoritmov </a:t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v rôznych situáciách </a:t>
            </a:r>
            <a:r>
              <a:rPr lang="sk-SK" sz="3200" b="1" dirty="0">
                <a:solidFill>
                  <a:srgbClr val="FF0000"/>
                </a:solidFill>
              </a:rPr>
              <a:t/>
            </a:r>
            <a:br>
              <a:rPr lang="sk-SK" sz="3200" b="1" dirty="0">
                <a:solidFill>
                  <a:srgbClr val="FF0000"/>
                </a:solidFill>
              </a:rPr>
            </a:b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57347" name="Zástupný symbol obsahu 2"/>
          <p:cNvSpPr>
            <a:spLocks noGrp="1"/>
          </p:cNvSpPr>
          <p:nvPr>
            <p:ph idx="1"/>
          </p:nvPr>
        </p:nvSpPr>
        <p:spPr>
          <a:xfrm>
            <a:off x="107950" y="1844675"/>
            <a:ext cx="8928100" cy="501332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sk-SK" b="1" smtClean="0">
                <a:solidFill>
                  <a:srgbClr val="7030A0"/>
                </a:solidFill>
              </a:rPr>
              <a:t>Úloha – P3</a:t>
            </a:r>
          </a:p>
          <a:p>
            <a:pPr marL="0" indent="0">
              <a:buFont typeface="Arial" charset="0"/>
              <a:buNone/>
            </a:pPr>
            <a:r>
              <a:rPr lang="sk-SK" smtClean="0">
                <a:solidFill>
                  <a:schemeClr val="tx2"/>
                </a:solidFill>
              </a:rPr>
              <a:t>Sledujeme poruchu farebného videnia v dvoch rodinách. V prvej  rodine je žena zdravá (v jej rode sa táto porucha nikde nevyskytovala), ale u muža sa prejavuje neschopnosť rozlišovať červenú a zelenú farbu. V druhej rodine je žena postihnutá daltonizmom, ale muž je zdravý (v jeho rode sa taktiež táto porucha nikde nevyskytovala). V prvej rodine majú dcéru a v druhej syna. </a:t>
            </a:r>
            <a:endParaRPr lang="sk-SK" b="1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Obrázok 9" descr="podklad_slnk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Nadpis 1"/>
          <p:cNvSpPr>
            <a:spLocks noGrp="1"/>
          </p:cNvSpPr>
          <p:nvPr>
            <p:ph type="title"/>
          </p:nvPr>
        </p:nvSpPr>
        <p:spPr>
          <a:xfrm>
            <a:off x="457200" y="333375"/>
            <a:ext cx="8229600" cy="1143000"/>
          </a:xfrm>
        </p:spPr>
        <p:txBody>
          <a:bodyPr/>
          <a:lstStyle/>
          <a:p>
            <a:r>
              <a:rPr lang="sk-SK" altLang="sk-SK" sz="3200" smtClean="0">
                <a:solidFill>
                  <a:srgbClr val="000099"/>
                </a:solidFill>
              </a:rPr>
              <a:t>Revidovaná Bloomova taxonómia kognitívnych cieľov  (Anderson, Krathwoohl, 2001)</a:t>
            </a:r>
          </a:p>
        </p:txBody>
      </p:sp>
      <p:sp>
        <p:nvSpPr>
          <p:cNvPr id="2" name="Zástupný symbol obsahu 1"/>
          <p:cNvSpPr>
            <a:spLocks noGrp="1"/>
          </p:cNvSpPr>
          <p:nvPr>
            <p:ph idx="1"/>
          </p:nvPr>
        </p:nvSpPr>
        <p:spPr>
          <a:xfrm>
            <a:off x="457200" y="1600200"/>
            <a:ext cx="8362950" cy="5141913"/>
          </a:xfrm>
        </p:spPr>
        <p:txBody>
          <a:bodyPr rtlCol="0">
            <a:normAutofit fontScale="62500" lnSpcReduction="20000"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b="1" dirty="0" smtClean="0">
                <a:solidFill>
                  <a:srgbClr val="000099"/>
                </a:solidFill>
              </a:rPr>
              <a:t>C. Procedurálne </a:t>
            </a:r>
            <a:r>
              <a:rPr lang="sk-SK" b="1" dirty="0">
                <a:solidFill>
                  <a:srgbClr val="000099"/>
                </a:solidFill>
              </a:rPr>
              <a:t>vedomosti </a:t>
            </a:r>
            <a:endParaRPr lang="sk-SK" dirty="0">
              <a:solidFill>
                <a:srgbClr val="000099"/>
              </a:solidFill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dirty="0">
                <a:solidFill>
                  <a:srgbClr val="000099"/>
                </a:solidFill>
              </a:rPr>
              <a:t>(Vedomosti o špecifických postupoch, metódach, algoritmoch, technikách, o použití zručností pri riešení otázky/úlohy/problému) 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lphaLcParenR"/>
              <a:defRPr/>
            </a:pPr>
            <a:r>
              <a:rPr lang="sk-SK" dirty="0">
                <a:solidFill>
                  <a:srgbClr val="000099"/>
                </a:solidFill>
              </a:rPr>
              <a:t>Vedomosti o subjektívne špecifických zručnostiach a algoritmoch 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lphaLcParenR"/>
              <a:defRPr/>
            </a:pPr>
            <a:r>
              <a:rPr lang="sk-SK" dirty="0">
                <a:solidFill>
                  <a:srgbClr val="000099"/>
                </a:solidFill>
              </a:rPr>
              <a:t>Vedomosti o subjektívne špecifických technikách a metódach 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lphaLcParenR"/>
              <a:defRPr/>
            </a:pPr>
            <a:r>
              <a:rPr lang="sk-SK" dirty="0">
                <a:solidFill>
                  <a:srgbClr val="000099"/>
                </a:solidFill>
              </a:rPr>
              <a:t>Vedomosti o kritériách určujúcich, kedy použiť vhodnú procedúru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dirty="0">
              <a:solidFill>
                <a:srgbClr val="000099"/>
              </a:solidFill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b="1" dirty="0" smtClean="0">
                <a:solidFill>
                  <a:srgbClr val="000099"/>
                </a:solidFill>
              </a:rPr>
              <a:t>D. </a:t>
            </a:r>
            <a:r>
              <a:rPr lang="sk-SK" b="1" dirty="0" err="1" smtClean="0">
                <a:solidFill>
                  <a:srgbClr val="000099"/>
                </a:solidFill>
              </a:rPr>
              <a:t>Metakognitívne</a:t>
            </a:r>
            <a:r>
              <a:rPr lang="sk-SK" b="1" dirty="0" smtClean="0">
                <a:solidFill>
                  <a:srgbClr val="000099"/>
                </a:solidFill>
              </a:rPr>
              <a:t> </a:t>
            </a:r>
            <a:r>
              <a:rPr lang="sk-SK" b="1" dirty="0">
                <a:solidFill>
                  <a:srgbClr val="000099"/>
                </a:solidFill>
              </a:rPr>
              <a:t>vedomosti </a:t>
            </a:r>
            <a:endParaRPr lang="sk-SK" dirty="0">
              <a:solidFill>
                <a:srgbClr val="000099"/>
              </a:solidFill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dirty="0">
                <a:solidFill>
                  <a:srgbClr val="000099"/>
                </a:solidFill>
              </a:rPr>
              <a:t>(Vedomosti o poznaní, ale tiež o uvedomení si vlastného poznania) 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lphaLcParenR"/>
              <a:defRPr/>
            </a:pPr>
            <a:r>
              <a:rPr lang="sk-SK" dirty="0">
                <a:solidFill>
                  <a:srgbClr val="000099"/>
                </a:solidFill>
              </a:rPr>
              <a:t>Vedomosti o všeobecných stratégiách poznávacích procesov (všeobecné metódy učenia sa, heuristika, metódy a stratégie na riešenie problémov)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lphaLcParenR"/>
              <a:defRPr/>
            </a:pPr>
            <a:r>
              <a:rPr lang="sk-SK" dirty="0">
                <a:solidFill>
                  <a:srgbClr val="000099"/>
                </a:solidFill>
              </a:rPr>
              <a:t>Vedomosti o kognitívnych úlohách (vedomosti o kognitívnej náročnosti riešenia rôznych učebných úloh alebo problémov, o východiskách a spôsobe ich riešenia vrátane kontextu a podmienok)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lphaLcParenR"/>
              <a:defRPr/>
            </a:pPr>
            <a:r>
              <a:rPr lang="sk-SK" dirty="0">
                <a:solidFill>
                  <a:srgbClr val="000099"/>
                </a:solidFill>
              </a:rPr>
              <a:t>Vedomosti o sebe (sebapoznanie, poznanie svojich silných a slabých stránok, vedomosti o vlastnej úrovni vedomostí a zručností, o svojej vlastnej stratégii učenia sa, o vhodných podmienkach pre seba na učenie)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sk-SK" dirty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Obrázok 3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512887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6700" b="1" dirty="0" smtClean="0">
                <a:solidFill>
                  <a:srgbClr val="FF0000"/>
                </a:solidFill>
              </a:rPr>
              <a:t>Aplikovať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použitie postupov, pravidiel, algoritmov </a:t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v rôznych situáciách </a:t>
            </a:r>
            <a:r>
              <a:rPr lang="sk-SK" sz="3200" b="1" dirty="0">
                <a:solidFill>
                  <a:srgbClr val="FF0000"/>
                </a:solidFill>
              </a:rPr>
              <a:t/>
            </a:r>
            <a:br>
              <a:rPr lang="sk-SK" sz="3200" b="1" dirty="0">
                <a:solidFill>
                  <a:srgbClr val="FF0000"/>
                </a:solidFill>
              </a:rPr>
            </a:b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107950" y="1844675"/>
            <a:ext cx="8928100" cy="5013325"/>
          </a:xfrm>
        </p:spPr>
        <p:txBody>
          <a:bodyPr rtlCol="0">
            <a:no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b="1" dirty="0" smtClean="0">
                <a:solidFill>
                  <a:schemeClr val="tx2"/>
                </a:solidFill>
              </a:rPr>
              <a:t>Vypočítajte, </a:t>
            </a:r>
            <a:r>
              <a:rPr lang="sk-SK" b="1" dirty="0">
                <a:solidFill>
                  <a:schemeClr val="tx2"/>
                </a:solidFill>
              </a:rPr>
              <a:t>s akou pravdepodobnosťou by boli v nasledujúcej generácii potomkovia detí týchto dvoch rodín neschopní rozlišovať zelenú a červenú farbu.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lphaLcParenR"/>
              <a:defRPr/>
            </a:pPr>
            <a:r>
              <a:rPr lang="sk-SK" dirty="0" smtClean="0">
                <a:solidFill>
                  <a:schemeClr val="tx2"/>
                </a:solidFill>
              </a:rPr>
              <a:t>75</a:t>
            </a:r>
            <a:r>
              <a:rPr lang="sk-SK" dirty="0">
                <a:solidFill>
                  <a:schemeClr val="tx2"/>
                </a:solidFill>
              </a:rPr>
              <a:t>% potomstva by bolo postihnuté daltonizmom a 25% </a:t>
            </a:r>
            <a:r>
              <a:rPr lang="sk-SK" dirty="0" smtClean="0">
                <a:solidFill>
                  <a:schemeClr val="tx2"/>
                </a:solidFill>
              </a:rPr>
              <a:t>prenášači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lphaLcParenR"/>
              <a:defRPr/>
            </a:pPr>
            <a:r>
              <a:rPr lang="sk-SK" dirty="0" smtClean="0">
                <a:solidFill>
                  <a:schemeClr val="tx2"/>
                </a:solidFill>
              </a:rPr>
              <a:t>každý </a:t>
            </a:r>
            <a:r>
              <a:rPr lang="sk-SK" dirty="0">
                <a:solidFill>
                  <a:schemeClr val="tx2"/>
                </a:solidFill>
              </a:rPr>
              <a:t>potomok by trpel poruchou farebného videnia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36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Obrázok 3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512887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6700" b="1" dirty="0" smtClean="0">
                <a:solidFill>
                  <a:srgbClr val="FF0000"/>
                </a:solidFill>
              </a:rPr>
              <a:t>Aplikovať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použitie postupov, pravidiel, algoritmov </a:t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v rôznych situáciách </a:t>
            </a:r>
            <a:r>
              <a:rPr lang="sk-SK" sz="3200" b="1" dirty="0">
                <a:solidFill>
                  <a:srgbClr val="FF0000"/>
                </a:solidFill>
              </a:rPr>
              <a:t/>
            </a:r>
            <a:br>
              <a:rPr lang="sk-SK" sz="3200" b="1" dirty="0">
                <a:solidFill>
                  <a:srgbClr val="FF0000"/>
                </a:solidFill>
              </a:rPr>
            </a:b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59395" name="Zástupný symbol obsahu 2"/>
          <p:cNvSpPr>
            <a:spLocks noGrp="1"/>
          </p:cNvSpPr>
          <p:nvPr>
            <p:ph idx="1"/>
          </p:nvPr>
        </p:nvSpPr>
        <p:spPr>
          <a:xfrm>
            <a:off x="107950" y="1844675"/>
            <a:ext cx="8750300" cy="4370388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sk-SK" smtClean="0">
                <a:solidFill>
                  <a:schemeClr val="tx2"/>
                </a:solidFill>
              </a:rPr>
              <a:t>c) 25% potomstva by boli prenášači, 50% by boli zdraví a 25% potomstva by bolo postihnuté daltonizmom</a:t>
            </a:r>
          </a:p>
          <a:p>
            <a:pPr marL="0" indent="0">
              <a:buFont typeface="Arial" charset="0"/>
              <a:buNone/>
            </a:pPr>
            <a:r>
              <a:rPr lang="sk-SK" smtClean="0">
                <a:solidFill>
                  <a:srgbClr val="FF0000"/>
                </a:solidFill>
              </a:rPr>
              <a:t>d) 25% potomstva by boli prenášači, 25% by boli zdraví a 50% potomstva by bolo postihnuté daltonizmom                              </a:t>
            </a:r>
          </a:p>
          <a:p>
            <a:pPr marL="0" indent="0">
              <a:buFont typeface="Arial" charset="0"/>
              <a:buNone/>
            </a:pPr>
            <a:r>
              <a:rPr lang="sk-SK" b="1" smtClean="0">
                <a:solidFill>
                  <a:srgbClr val="FF0000"/>
                </a:solidFill>
              </a:rPr>
              <a:t>     </a:t>
            </a:r>
            <a:r>
              <a:rPr lang="sk-SK" b="1" smtClean="0">
                <a:solidFill>
                  <a:schemeClr val="tx2"/>
                </a:solidFill>
              </a:rPr>
              <a:t>                                                                         </a:t>
            </a:r>
          </a:p>
          <a:p>
            <a:pPr marL="0" indent="0">
              <a:buFont typeface="Arial" charset="0"/>
              <a:buNone/>
            </a:pPr>
            <a:endParaRPr lang="sk-SK" sz="3600" b="1" smtClean="0">
              <a:solidFill>
                <a:schemeClr val="tx2"/>
              </a:solidFill>
            </a:endParaRPr>
          </a:p>
        </p:txBody>
      </p:sp>
      <p:sp>
        <p:nvSpPr>
          <p:cNvPr id="5" name="Tlačidlo akcie: Začiatok 4">
            <a:hlinkClick r:id="rId3" action="ppaction://hlinksldjump" highlightClick="1"/>
          </p:cNvPr>
          <p:cNvSpPr/>
          <p:nvPr/>
        </p:nvSpPr>
        <p:spPr>
          <a:xfrm>
            <a:off x="6804025" y="6215063"/>
            <a:ext cx="735013" cy="40005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sk-SK"/>
          </a:p>
        </p:txBody>
      </p:sp>
      <p:sp>
        <p:nvSpPr>
          <p:cNvPr id="6" name="Tlačidlo akcie: Koniec 5">
            <a:hlinkClick r:id="rId4" action="ppaction://hlinksldjump" highlightClick="1"/>
          </p:cNvPr>
          <p:cNvSpPr/>
          <p:nvPr/>
        </p:nvSpPr>
        <p:spPr>
          <a:xfrm>
            <a:off x="7827963" y="6229350"/>
            <a:ext cx="704850" cy="371475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sk-S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Obrázok 3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512887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6700" b="1" dirty="0" smtClean="0">
                <a:solidFill>
                  <a:srgbClr val="FF0000"/>
                </a:solidFill>
              </a:rPr>
              <a:t>Aplikovať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použitie postupov, pravidiel, algoritmov </a:t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v rôznych situáciách </a:t>
            </a:r>
            <a:r>
              <a:rPr lang="sk-SK" sz="3200" b="1" dirty="0">
                <a:solidFill>
                  <a:srgbClr val="FF0000"/>
                </a:solidFill>
              </a:rPr>
              <a:t/>
            </a:r>
            <a:br>
              <a:rPr lang="sk-SK" sz="3200" b="1" dirty="0">
                <a:solidFill>
                  <a:srgbClr val="FF0000"/>
                </a:solidFill>
              </a:rPr>
            </a:b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60419" name="Zástupný symbol obsahu 2"/>
          <p:cNvSpPr>
            <a:spLocks noGrp="1"/>
          </p:cNvSpPr>
          <p:nvPr>
            <p:ph idx="1"/>
          </p:nvPr>
        </p:nvSpPr>
        <p:spPr>
          <a:xfrm>
            <a:off x="107950" y="1844675"/>
            <a:ext cx="8928100" cy="501332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sk-SK" sz="2800" b="1" smtClean="0">
                <a:solidFill>
                  <a:srgbClr val="006600"/>
                </a:solidFill>
              </a:rPr>
              <a:t>ÚLOHA – F3</a:t>
            </a:r>
            <a:r>
              <a:rPr lang="sk-SK" sz="2800" b="1" smtClean="0">
                <a:solidFill>
                  <a:srgbClr val="FF0000"/>
                </a:solidFill>
              </a:rPr>
              <a:t> </a:t>
            </a:r>
          </a:p>
          <a:p>
            <a:pPr marL="0" indent="0">
              <a:buFont typeface="Arial" charset="0"/>
              <a:buNone/>
            </a:pPr>
            <a:r>
              <a:rPr lang="sk-SK" sz="2800" b="1" smtClean="0">
                <a:solidFill>
                  <a:srgbClr val="006600"/>
                </a:solidFill>
              </a:rPr>
              <a:t>Na priloženom obrázku vidíme schému aniónu F</a:t>
            </a:r>
            <a:r>
              <a:rPr lang="sk-SK" sz="2800" b="1" baseline="30000" smtClean="0">
                <a:solidFill>
                  <a:srgbClr val="006600"/>
                </a:solidFill>
              </a:rPr>
              <a:t>-</a:t>
            </a:r>
            <a:r>
              <a:rPr lang="sk-SK" sz="2800" b="1" smtClean="0">
                <a:solidFill>
                  <a:srgbClr val="006600"/>
                </a:solidFill>
              </a:rPr>
              <a:t>. Z údajov v periodickej tabuľke prvkov boli zistené hodnoty pre tento anión:  A=19 a Z=9. Určte správny počet protónov, neutrónov a elektrónov pre anión F</a:t>
            </a:r>
            <a:r>
              <a:rPr lang="sk-SK" sz="2800" b="1" baseline="30000" smtClean="0">
                <a:solidFill>
                  <a:srgbClr val="006600"/>
                </a:solidFill>
              </a:rPr>
              <a:t>-</a:t>
            </a:r>
            <a:r>
              <a:rPr lang="sk-SK" sz="2800" b="1" smtClean="0">
                <a:solidFill>
                  <a:srgbClr val="006600"/>
                </a:solidFill>
              </a:rPr>
              <a:t> v uvedenom poradí. </a:t>
            </a:r>
          </a:p>
          <a:p>
            <a:pPr marL="0" indent="0">
              <a:buFont typeface="Arial" charset="0"/>
              <a:buNone/>
            </a:pPr>
            <a:endParaRPr lang="sk-SK" sz="2800" smtClean="0"/>
          </a:p>
          <a:p>
            <a:pPr marL="0" indent="0">
              <a:buFont typeface="Arial" charset="0"/>
              <a:buNone/>
            </a:pPr>
            <a:r>
              <a:rPr lang="sk-SK" sz="3600" b="1" smtClean="0">
                <a:solidFill>
                  <a:schemeClr val="tx2"/>
                </a:solidFill>
              </a:rPr>
              <a:t>                 </a:t>
            </a:r>
          </a:p>
        </p:txBody>
      </p:sp>
      <p:pic>
        <p:nvPicPr>
          <p:cNvPr id="6042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83313" y="4581525"/>
            <a:ext cx="21240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Obrázok 3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512887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6700" b="1" dirty="0" smtClean="0">
                <a:solidFill>
                  <a:srgbClr val="FF0000"/>
                </a:solidFill>
              </a:rPr>
              <a:t>Aplikovať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použitie postupov, pravidiel, algoritmov </a:t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v rôznych situáciách </a:t>
            </a:r>
            <a:r>
              <a:rPr lang="sk-SK" sz="3200" b="1" dirty="0">
                <a:solidFill>
                  <a:srgbClr val="FF0000"/>
                </a:solidFill>
              </a:rPr>
              <a:t/>
            </a:r>
            <a:br>
              <a:rPr lang="sk-SK" sz="3200" b="1" dirty="0">
                <a:solidFill>
                  <a:srgbClr val="FF0000"/>
                </a:solidFill>
              </a:rPr>
            </a:b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61443" name="Zástupný symbol obsahu 2"/>
          <p:cNvSpPr>
            <a:spLocks noGrp="1"/>
          </p:cNvSpPr>
          <p:nvPr>
            <p:ph idx="1"/>
          </p:nvPr>
        </p:nvSpPr>
        <p:spPr>
          <a:xfrm>
            <a:off x="107950" y="1844675"/>
            <a:ext cx="8928100" cy="3529013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endParaRPr lang="sk-SK" sz="2800" smtClean="0"/>
          </a:p>
          <a:p>
            <a:pPr marL="0" indent="0">
              <a:buFont typeface="Arial" charset="0"/>
              <a:buNone/>
            </a:pPr>
            <a:r>
              <a:rPr lang="sk-SK" sz="2800" b="1" smtClean="0">
                <a:solidFill>
                  <a:srgbClr val="006600"/>
                </a:solidFill>
              </a:rPr>
              <a:t>Vyberte správne tvrdenie:</a:t>
            </a:r>
          </a:p>
          <a:p>
            <a:pPr marL="0" indent="0">
              <a:buFont typeface="Arial" charset="0"/>
              <a:buNone/>
            </a:pPr>
            <a:r>
              <a:rPr lang="sk-SK" sz="2800" b="1" smtClean="0">
                <a:solidFill>
                  <a:srgbClr val="FF0000"/>
                </a:solidFill>
              </a:rPr>
              <a:t>a)  9 protónov, 10 neutrónov, 10 elektrónov</a:t>
            </a:r>
          </a:p>
          <a:p>
            <a:pPr marL="0" indent="0">
              <a:buFont typeface="Arial" charset="0"/>
              <a:buNone/>
            </a:pPr>
            <a:r>
              <a:rPr lang="sk-SK" sz="2800" b="1" smtClean="0">
                <a:solidFill>
                  <a:srgbClr val="006600"/>
                </a:solidFill>
              </a:rPr>
              <a:t>b) 10 protónov, 10 neutrónov, 9 elektrónov</a:t>
            </a:r>
          </a:p>
          <a:p>
            <a:pPr marL="0" indent="0">
              <a:buFont typeface="Arial" charset="0"/>
              <a:buNone/>
            </a:pPr>
            <a:r>
              <a:rPr lang="sk-SK" sz="2800" b="1" smtClean="0">
                <a:solidFill>
                  <a:srgbClr val="006600"/>
                </a:solidFill>
              </a:rPr>
              <a:t>c) 10 protónov, 11 neutrónov, 9 elektrónov</a:t>
            </a:r>
          </a:p>
          <a:p>
            <a:pPr marL="0" indent="0">
              <a:buFont typeface="Arial" charset="0"/>
              <a:buNone/>
            </a:pPr>
            <a:r>
              <a:rPr lang="sk-SK" sz="2800" b="1" smtClean="0">
                <a:solidFill>
                  <a:srgbClr val="006600"/>
                </a:solidFill>
              </a:rPr>
              <a:t>d)  9 protónov, 10 neutrónov, 9 elektrónov</a:t>
            </a:r>
            <a:endParaRPr lang="sk-SK" sz="3600" b="1" smtClean="0">
              <a:solidFill>
                <a:srgbClr val="00B050"/>
              </a:solidFill>
            </a:endParaRPr>
          </a:p>
          <a:p>
            <a:pPr marL="0" indent="0">
              <a:buFont typeface="Arial" charset="0"/>
              <a:buNone/>
            </a:pPr>
            <a:r>
              <a:rPr lang="sk-SK" sz="3600" b="1" smtClean="0">
                <a:solidFill>
                  <a:schemeClr val="tx2"/>
                </a:solidFill>
              </a:rPr>
              <a:t>                 </a:t>
            </a:r>
          </a:p>
        </p:txBody>
      </p:sp>
      <p:sp>
        <p:nvSpPr>
          <p:cNvPr id="5" name="BlokTextu 4"/>
          <p:cNvSpPr txBox="1">
            <a:spLocks noChangeArrowheads="1"/>
          </p:cNvSpPr>
          <p:nvPr/>
        </p:nvSpPr>
        <p:spPr bwMode="auto">
          <a:xfrm>
            <a:off x="214313" y="5407025"/>
            <a:ext cx="8715375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k-SK" b="1">
                <a:latin typeface="Calibri" pitchFamily="34" charset="0"/>
              </a:rPr>
              <a:t>V: Žiak musí ovládať terminológiu, poznať princíp vzniku iónov, poznať význam nukleónového (A) a protónového čísla (Z) (A = Z + N). Žiak vie použiť postup alebo štruktúru v rôznych situáciách.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Obrázok 3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38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512887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6700" b="1" dirty="0" smtClean="0">
                <a:solidFill>
                  <a:srgbClr val="FF0000"/>
                </a:solidFill>
              </a:rPr>
              <a:t>Aplikovať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použitie postupov, pravidiel, algoritmov </a:t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v rôznych situáciách </a:t>
            </a:r>
            <a:r>
              <a:rPr lang="sk-SK" sz="3200" b="1" dirty="0">
                <a:solidFill>
                  <a:srgbClr val="FF0000"/>
                </a:solidFill>
              </a:rPr>
              <a:t/>
            </a:r>
            <a:br>
              <a:rPr lang="sk-SK" sz="3200" b="1" dirty="0">
                <a:solidFill>
                  <a:srgbClr val="FF0000"/>
                </a:solidFill>
              </a:rPr>
            </a:b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62467" name="Zástupný symbol obsahu 2"/>
          <p:cNvSpPr>
            <a:spLocks noGrp="1"/>
          </p:cNvSpPr>
          <p:nvPr>
            <p:ph idx="1"/>
          </p:nvPr>
        </p:nvSpPr>
        <p:spPr>
          <a:xfrm>
            <a:off x="107950" y="1844675"/>
            <a:ext cx="8928100" cy="501332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sk-SK" sz="2800" b="1" smtClean="0">
                <a:solidFill>
                  <a:srgbClr val="006600"/>
                </a:solidFill>
              </a:rPr>
              <a:t>ÚLOHA – K3 </a:t>
            </a:r>
          </a:p>
          <a:p>
            <a:pPr marL="0" indent="0">
              <a:buFont typeface="Arial" charset="0"/>
              <a:buNone/>
            </a:pPr>
            <a:r>
              <a:rPr lang="sk-SK" sz="2800" b="1" smtClean="0">
                <a:solidFill>
                  <a:srgbClr val="006600"/>
                </a:solidFill>
              </a:rPr>
              <a:t>Prečítaj si text.</a:t>
            </a:r>
          </a:p>
          <a:p>
            <a:pPr marL="0" indent="0">
              <a:buFont typeface="Arial" charset="0"/>
              <a:buNone/>
            </a:pPr>
            <a:r>
              <a:rPr lang="sk-SK" sz="2800" b="1" smtClean="0">
                <a:solidFill>
                  <a:srgbClr val="006600"/>
                </a:solidFill>
              </a:rPr>
              <a:t>Ak povaríme pitnú vodu a následne ju necháme vychladnúť, pozorujeme vznik a usadzovanie bielej tuhej látky na dne nádoby. Pri opakovanom používaní jednej nádoby na ohrev vody dochádza k usadzovaniu tejto bielej látky na jej stenách v podobe vodného kameňa.</a:t>
            </a:r>
          </a:p>
          <a:p>
            <a:pPr marL="0" indent="0">
              <a:buFont typeface="Arial" charset="0"/>
              <a:buNone/>
            </a:pPr>
            <a:endParaRPr lang="sk-SK" sz="2800" smtClean="0"/>
          </a:p>
          <a:p>
            <a:pPr marL="0" indent="0">
              <a:buFont typeface="Arial" charset="0"/>
              <a:buNone/>
            </a:pPr>
            <a:r>
              <a:rPr lang="sk-SK" sz="3600" b="1" smtClean="0">
                <a:solidFill>
                  <a:schemeClr val="tx2"/>
                </a:solidFill>
              </a:rPr>
              <a:t>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Obrázok 3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512887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6700" b="1" dirty="0" smtClean="0">
                <a:solidFill>
                  <a:srgbClr val="FF0000"/>
                </a:solidFill>
              </a:rPr>
              <a:t>Aplikovať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použitie postupov, pravidiel, algoritmov </a:t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v rôznych situáciách </a:t>
            </a:r>
            <a:r>
              <a:rPr lang="sk-SK" sz="3200" b="1" dirty="0">
                <a:solidFill>
                  <a:srgbClr val="FF0000"/>
                </a:solidFill>
              </a:rPr>
              <a:t/>
            </a:r>
            <a:br>
              <a:rPr lang="sk-SK" sz="3200" b="1" dirty="0">
                <a:solidFill>
                  <a:srgbClr val="FF0000"/>
                </a:solidFill>
              </a:rPr>
            </a:b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107950" y="1844675"/>
            <a:ext cx="8928100" cy="3455988"/>
          </a:xfrm>
        </p:spPr>
        <p:txBody>
          <a:bodyPr rtlCol="0">
            <a:no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b="1" dirty="0">
                <a:solidFill>
                  <a:srgbClr val="006600"/>
                </a:solidFill>
              </a:rPr>
              <a:t>Vyber z nasledujúcich možností najefektívnejší spôsob na odstránenie </a:t>
            </a:r>
            <a:r>
              <a:rPr lang="sk-SK" sz="2400" b="1" dirty="0" smtClean="0">
                <a:solidFill>
                  <a:srgbClr val="006600"/>
                </a:solidFill>
              </a:rPr>
              <a:t>vodného kameňa z</a:t>
            </a:r>
            <a:r>
              <a:rPr lang="sk-SK" sz="2400" b="1" dirty="0">
                <a:solidFill>
                  <a:srgbClr val="006600"/>
                </a:solidFill>
              </a:rPr>
              <a:t> nádoby na varenie vody: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b="1" dirty="0">
              <a:solidFill>
                <a:srgbClr val="006600"/>
              </a:solidFill>
            </a:endParaRPr>
          </a:p>
          <a:p>
            <a:pPr marL="514350" indent="-514350" fontAlgn="auto">
              <a:spcAft>
                <a:spcPts val="0"/>
              </a:spcAft>
              <a:buFont typeface="+mj-lt"/>
              <a:buAutoNum type="alphaLcParenR"/>
              <a:defRPr/>
            </a:pPr>
            <a:r>
              <a:rPr lang="sk-SK" sz="2400" b="1" dirty="0">
                <a:solidFill>
                  <a:srgbClr val="FF0000"/>
                </a:solidFill>
              </a:rPr>
              <a:t>Odstránenie pomocou roztoku kyseliny octovej.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lphaLcParenR"/>
              <a:defRPr/>
            </a:pPr>
            <a:r>
              <a:rPr lang="sk-SK" sz="2400" b="1" dirty="0">
                <a:solidFill>
                  <a:srgbClr val="006600"/>
                </a:solidFill>
              </a:rPr>
              <a:t>Odstránenie pomocou </a:t>
            </a:r>
            <a:r>
              <a:rPr lang="sk-SK" sz="2400" b="1" dirty="0" smtClean="0">
                <a:solidFill>
                  <a:srgbClr val="006600"/>
                </a:solidFill>
              </a:rPr>
              <a:t>prášku do pečiva.</a:t>
            </a:r>
            <a:endParaRPr lang="sk-SK" sz="2400" b="1" dirty="0">
              <a:solidFill>
                <a:srgbClr val="006600"/>
              </a:solidFill>
            </a:endParaRPr>
          </a:p>
          <a:p>
            <a:pPr marL="514350" indent="-514350" fontAlgn="auto">
              <a:spcAft>
                <a:spcPts val="0"/>
              </a:spcAft>
              <a:buFont typeface="+mj-lt"/>
              <a:buAutoNum type="alphaLcParenR"/>
              <a:defRPr/>
            </a:pPr>
            <a:r>
              <a:rPr lang="sk-SK" sz="2400" b="1" dirty="0">
                <a:solidFill>
                  <a:srgbClr val="006600"/>
                </a:solidFill>
              </a:rPr>
              <a:t>Odstránenie pomocou saponátu na umývanie riadu.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lphaLcParenR"/>
              <a:defRPr/>
            </a:pPr>
            <a:r>
              <a:rPr lang="sk-SK" sz="2400" b="1" dirty="0">
                <a:solidFill>
                  <a:srgbClr val="006600"/>
                </a:solidFill>
              </a:rPr>
              <a:t>Odstránenie pomocou prášku na umývanie riadu.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sk-SK" sz="2800" dirty="0"/>
          </a:p>
        </p:txBody>
      </p:sp>
      <p:sp>
        <p:nvSpPr>
          <p:cNvPr id="6" name="BlokTextu 5"/>
          <p:cNvSpPr txBox="1">
            <a:spLocks noChangeArrowheads="1"/>
          </p:cNvSpPr>
          <p:nvPr/>
        </p:nvSpPr>
        <p:spPr bwMode="auto">
          <a:xfrm>
            <a:off x="201613" y="5589588"/>
            <a:ext cx="8763000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k-SK" b="1">
                <a:latin typeface="Calibri" pitchFamily="34" charset="0"/>
              </a:rPr>
              <a:t>V: Žiak musí vedieť použiť získané vedomosti, princípy, pravidlá a zovšeobecnenia v rôznych situáciách (experimentovať, vykonávať). Žiak musí poznať princíp odstraňovania vodného kameňa a vedieť opísať jeho realizáciu.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Obrázok 3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540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6700" b="1" dirty="0" smtClean="0">
                <a:solidFill>
                  <a:srgbClr val="FF0000"/>
                </a:solidFill>
              </a:rPr>
              <a:t>Aplikovať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použitie postupov, pravidiel, algoritmov </a:t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v rôznych situáciách </a:t>
            </a:r>
            <a:br>
              <a:rPr lang="sk-SK" sz="3200" b="1" dirty="0" smtClean="0">
                <a:solidFill>
                  <a:srgbClr val="FF0000"/>
                </a:solidFill>
              </a:rPr>
            </a:b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6" name="Zástupný symbol obsahu 5"/>
          <p:cNvSpPr>
            <a:spLocks noGrp="1"/>
          </p:cNvSpPr>
          <p:nvPr>
            <p:ph idx="1"/>
          </p:nvPr>
        </p:nvSpPr>
        <p:spPr/>
        <p:txBody>
          <a:bodyPr rtlCol="0">
            <a:normAutofit fontScale="55000" lnSpcReduction="20000"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3400" b="1" dirty="0" smtClean="0">
                <a:solidFill>
                  <a:srgbClr val="006600"/>
                </a:solidFill>
              </a:rPr>
              <a:t>ÚLOHA – P3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3400" b="1" dirty="0" smtClean="0">
                <a:solidFill>
                  <a:srgbClr val="006600"/>
                </a:solidFill>
              </a:rPr>
              <a:t>Reakciou </a:t>
            </a:r>
            <a:r>
              <a:rPr lang="sk-SK" sz="3400" b="1" dirty="0">
                <a:solidFill>
                  <a:srgbClr val="006600"/>
                </a:solidFill>
              </a:rPr>
              <a:t>medi so zriedenou  kyselinou dusičnou sa v reakcii spotrebovalo 500 g </a:t>
            </a:r>
            <a:r>
              <a:rPr lang="sk-SK" sz="3400" b="1" dirty="0" smtClean="0">
                <a:solidFill>
                  <a:srgbClr val="006600"/>
                </a:solidFill>
              </a:rPr>
              <a:t>10 % kyseliny dusičnej, </a:t>
            </a:r>
            <a:r>
              <a:rPr lang="sk-SK" sz="3400" b="1" dirty="0">
                <a:solidFill>
                  <a:srgbClr val="006600"/>
                </a:solidFill>
              </a:rPr>
              <a:t>pričom reakcia prebehla podľa rovnice: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dirty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b="1" dirty="0" smtClean="0">
                <a:solidFill>
                  <a:srgbClr val="006600"/>
                </a:solidFill>
              </a:rPr>
              <a:t>3 </a:t>
            </a:r>
            <a:r>
              <a:rPr lang="sk-SK" b="1" dirty="0" err="1">
                <a:solidFill>
                  <a:srgbClr val="006600"/>
                </a:solidFill>
              </a:rPr>
              <a:t>Cu</a:t>
            </a:r>
            <a:r>
              <a:rPr lang="sk-SK" b="1" dirty="0">
                <a:solidFill>
                  <a:srgbClr val="006600"/>
                </a:solidFill>
              </a:rPr>
              <a:t>  + 8 HNO</a:t>
            </a:r>
            <a:r>
              <a:rPr lang="sk-SK" b="1" baseline="-25000" dirty="0">
                <a:solidFill>
                  <a:srgbClr val="006600"/>
                </a:solidFill>
              </a:rPr>
              <a:t>3</a:t>
            </a:r>
            <a:r>
              <a:rPr lang="sk-SK" b="1" dirty="0">
                <a:solidFill>
                  <a:srgbClr val="006600"/>
                </a:solidFill>
              </a:rPr>
              <a:t>  -----------------&gt; 3 Cu(NO</a:t>
            </a:r>
            <a:r>
              <a:rPr lang="sk-SK" b="1" baseline="-25000" dirty="0">
                <a:solidFill>
                  <a:srgbClr val="006600"/>
                </a:solidFill>
              </a:rPr>
              <a:t>3</a:t>
            </a:r>
            <a:r>
              <a:rPr lang="sk-SK" b="1" dirty="0">
                <a:solidFill>
                  <a:srgbClr val="006600"/>
                </a:solidFill>
              </a:rPr>
              <a:t>)</a:t>
            </a:r>
            <a:r>
              <a:rPr lang="sk-SK" b="1" baseline="-25000" dirty="0">
                <a:solidFill>
                  <a:srgbClr val="006600"/>
                </a:solidFill>
              </a:rPr>
              <a:t>2</a:t>
            </a:r>
            <a:r>
              <a:rPr lang="sk-SK" b="1" dirty="0">
                <a:solidFill>
                  <a:srgbClr val="006600"/>
                </a:solidFill>
              </a:rPr>
              <a:t>  + 2 NO  + 4 H</a:t>
            </a:r>
            <a:r>
              <a:rPr lang="sk-SK" b="1" baseline="-25000" dirty="0">
                <a:solidFill>
                  <a:srgbClr val="006600"/>
                </a:solidFill>
              </a:rPr>
              <a:t>2</a:t>
            </a:r>
            <a:r>
              <a:rPr lang="sk-SK" b="1" dirty="0">
                <a:solidFill>
                  <a:srgbClr val="006600"/>
                </a:solidFill>
              </a:rPr>
              <a:t>O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dirty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3400" b="1" dirty="0">
                <a:solidFill>
                  <a:srgbClr val="006600"/>
                </a:solidFill>
              </a:rPr>
              <a:t>Vypočítajte hmotnosť zreagovanej medi. Výsledok vyjadrite v gramoch </a:t>
            </a:r>
            <a:r>
              <a:rPr lang="sk-SK" sz="3400" b="1" dirty="0" smtClean="0">
                <a:solidFill>
                  <a:srgbClr val="006600"/>
                </a:solidFill>
              </a:rPr>
              <a:t>zaokrúhlený </a:t>
            </a:r>
            <a:r>
              <a:rPr lang="sk-SK" sz="3400" b="1" dirty="0">
                <a:solidFill>
                  <a:srgbClr val="006600"/>
                </a:solidFill>
              </a:rPr>
              <a:t>na jedno desatinné miesto.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dirty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3400" b="1" dirty="0" err="1">
                <a:solidFill>
                  <a:srgbClr val="006600"/>
                </a:solidFill>
              </a:rPr>
              <a:t>Ar</a:t>
            </a:r>
            <a:r>
              <a:rPr lang="sk-SK" sz="3400" b="1" dirty="0">
                <a:solidFill>
                  <a:srgbClr val="006600"/>
                </a:solidFill>
              </a:rPr>
              <a:t>(H) = 1          </a:t>
            </a:r>
            <a:r>
              <a:rPr lang="sk-SK" sz="3400" b="1" dirty="0" err="1">
                <a:solidFill>
                  <a:srgbClr val="006600"/>
                </a:solidFill>
              </a:rPr>
              <a:t>Ar</a:t>
            </a:r>
            <a:r>
              <a:rPr lang="sk-SK" sz="3400" b="1" dirty="0">
                <a:solidFill>
                  <a:srgbClr val="006600"/>
                </a:solidFill>
              </a:rPr>
              <a:t>(N) = 14            </a:t>
            </a:r>
            <a:r>
              <a:rPr lang="sk-SK" sz="3400" b="1" dirty="0" err="1">
                <a:solidFill>
                  <a:srgbClr val="006600"/>
                </a:solidFill>
              </a:rPr>
              <a:t>Ar</a:t>
            </a:r>
            <a:r>
              <a:rPr lang="sk-SK" sz="3400" b="1" dirty="0">
                <a:solidFill>
                  <a:srgbClr val="006600"/>
                </a:solidFill>
              </a:rPr>
              <a:t>(O) = 16           </a:t>
            </a:r>
            <a:r>
              <a:rPr lang="sk-SK" sz="3400" b="1" dirty="0" err="1">
                <a:solidFill>
                  <a:srgbClr val="006600"/>
                </a:solidFill>
              </a:rPr>
              <a:t>Ar</a:t>
            </a:r>
            <a:r>
              <a:rPr lang="sk-SK" sz="3400" b="1" dirty="0">
                <a:solidFill>
                  <a:srgbClr val="006600"/>
                </a:solidFill>
              </a:rPr>
              <a:t>(</a:t>
            </a:r>
            <a:r>
              <a:rPr lang="sk-SK" sz="3400" b="1" dirty="0" err="1">
                <a:solidFill>
                  <a:srgbClr val="006600"/>
                </a:solidFill>
              </a:rPr>
              <a:t>Cu</a:t>
            </a:r>
            <a:r>
              <a:rPr lang="sk-SK" sz="3400" b="1" dirty="0">
                <a:solidFill>
                  <a:srgbClr val="006600"/>
                </a:solidFill>
              </a:rPr>
              <a:t>) = 63,5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b="1" dirty="0" smtClean="0"/>
              <a:t>O: 18,9 g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b="1" dirty="0" smtClean="0"/>
              <a:t>V: Žiak musí mať vedomosti o špecifických algoritmoch a postupoch, na základe ktorých vyrieši daný problém (vypočítať, riešiť). Najprv musí žiak vedieť vypočítať hmotnosť kyseliny dusičnej, potom jej látkové množstvo. Následne na základe látkového množstva a zápisu chemickej rovnice reakcie – </a:t>
            </a:r>
            <a:r>
              <a:rPr lang="sk-SK" b="1" dirty="0" err="1" smtClean="0"/>
              <a:t>stechiometrických</a:t>
            </a:r>
            <a:r>
              <a:rPr lang="sk-SK" b="1" dirty="0" smtClean="0"/>
              <a:t> koeficientov vypočíta látkové množstvo medi a potom hmotnosť zreagovanej medi.</a:t>
            </a:r>
            <a:endParaRPr lang="sk-SK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Obrázok 3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512887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6700" b="1" dirty="0" smtClean="0">
                <a:solidFill>
                  <a:srgbClr val="FF0000"/>
                </a:solidFill>
              </a:rPr>
              <a:t>Analyzovať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rozloženie na časti, určenie vzájomných vzťahov</a:t>
            </a: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107950" y="1844675"/>
            <a:ext cx="9036050" cy="4227513"/>
          </a:xfrm>
        </p:spPr>
        <p:txBody>
          <a:bodyPr rtlCol="0">
            <a:noAutofit/>
          </a:bodyPr>
          <a:lstStyle/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600" b="1" dirty="0" smtClean="0">
                <a:solidFill>
                  <a:srgbClr val="000099"/>
                </a:solidFill>
              </a:rPr>
              <a:t>Rozlišovať </a:t>
            </a:r>
            <a:r>
              <a:rPr lang="sk-SK" sz="2600" dirty="0" smtClean="0">
                <a:solidFill>
                  <a:srgbClr val="000099"/>
                </a:solidFill>
              </a:rPr>
              <a:t>– podstatných a nepodstatných častí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sk-SK" sz="2600" dirty="0" smtClean="0">
                <a:solidFill>
                  <a:srgbClr val="000099"/>
                </a:solidFill>
              </a:rPr>
              <a:t> nájsť princípy usporiadania, zistiť podstatu riešenia problému</a:t>
            </a:r>
          </a:p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600" b="1" dirty="0" smtClean="0">
                <a:solidFill>
                  <a:srgbClr val="000099"/>
                </a:solidFill>
              </a:rPr>
              <a:t>Usporiadať – </a:t>
            </a:r>
            <a:r>
              <a:rPr lang="sk-SK" sz="2600" dirty="0" smtClean="0">
                <a:solidFill>
                  <a:srgbClr val="000099"/>
                </a:solidFill>
              </a:rPr>
              <a:t>určiť fungovanie prvkov v štruktúre, na základe opisu identifikovať systém</a:t>
            </a:r>
            <a:endParaRPr lang="sk-SK" sz="2600" b="1" dirty="0" smtClean="0">
              <a:solidFill>
                <a:srgbClr val="000099"/>
              </a:solidFill>
            </a:endParaRPr>
          </a:p>
          <a:p>
            <a:pPr algn="just" fontAlgn="auto"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sk-SK" sz="2600" dirty="0" smtClean="0">
                <a:solidFill>
                  <a:srgbClr val="000099"/>
                </a:solidFill>
              </a:rPr>
              <a:t> vytváranie schém, hľadať súvislosti, integrovať</a:t>
            </a:r>
          </a:p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600" b="1" dirty="0" smtClean="0">
                <a:solidFill>
                  <a:srgbClr val="000099"/>
                </a:solidFill>
              </a:rPr>
              <a:t>Prisudzovať </a:t>
            </a:r>
            <a:r>
              <a:rPr lang="sk-SK" sz="2600" dirty="0" smtClean="0">
                <a:solidFill>
                  <a:srgbClr val="000099"/>
                </a:solidFill>
              </a:rPr>
              <a:t>– určiť stanovisko, nájsť hodnotu alebo zámer v informácii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sk-SK" sz="2600" dirty="0" smtClean="0">
                <a:solidFill>
                  <a:srgbClr val="000099"/>
                </a:solidFill>
              </a:rPr>
              <a:t> odhaľovať, urobiť rozbor, špecifikovať, demonštrovať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800" dirty="0" smtClean="0"/>
          </a:p>
        </p:txBody>
      </p:sp>
      <p:sp>
        <p:nvSpPr>
          <p:cNvPr id="65540" name="BlokTextu 4"/>
          <p:cNvSpPr txBox="1">
            <a:spLocks noChangeArrowheads="1"/>
          </p:cNvSpPr>
          <p:nvPr/>
        </p:nvSpPr>
        <p:spPr bwMode="auto">
          <a:xfrm>
            <a:off x="714375" y="5643563"/>
            <a:ext cx="9382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k-SK" sz="3200" b="1">
                <a:latin typeface="Calibri" pitchFamily="34" charset="0"/>
                <a:hlinkClick r:id="rId3" action="ppaction://hlinksldjump"/>
              </a:rPr>
              <a:t>FYZ</a:t>
            </a:r>
            <a:endParaRPr lang="sk-SK" sz="3200" b="1">
              <a:latin typeface="Calibri" pitchFamily="34" charset="0"/>
            </a:endParaRPr>
          </a:p>
        </p:txBody>
      </p:sp>
      <p:sp>
        <p:nvSpPr>
          <p:cNvPr id="65541" name="BlokTextu 5"/>
          <p:cNvSpPr txBox="1">
            <a:spLocks noChangeArrowheads="1"/>
          </p:cNvSpPr>
          <p:nvPr/>
        </p:nvSpPr>
        <p:spPr bwMode="auto">
          <a:xfrm>
            <a:off x="2143125" y="5643563"/>
            <a:ext cx="9382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k-SK" sz="3200" b="1">
                <a:solidFill>
                  <a:schemeClr val="tx2"/>
                </a:solidFill>
                <a:latin typeface="Calibri" pitchFamily="34" charset="0"/>
                <a:hlinkClick r:id="rId4" action="ppaction://hlinksldjump"/>
              </a:rPr>
              <a:t>BIO</a:t>
            </a:r>
            <a:endParaRPr lang="sk-SK" sz="3200" b="1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65542" name="BlokTextu 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3357563" y="5643563"/>
            <a:ext cx="1571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k-SK" sz="3200" b="1">
                <a:solidFill>
                  <a:srgbClr val="008000"/>
                </a:solidFill>
                <a:latin typeface="Calibri" pitchFamily="34" charset="0"/>
                <a:hlinkClick r:id="rId6" action="ppaction://hlinksldjump"/>
              </a:rPr>
              <a:t>CHEM</a:t>
            </a:r>
            <a:endParaRPr lang="sk-SK" sz="3200" b="1">
              <a:solidFill>
                <a:srgbClr val="008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Obrázok 3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368425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6700" b="1" dirty="0" smtClean="0">
                <a:solidFill>
                  <a:srgbClr val="FF0000"/>
                </a:solidFill>
              </a:rPr>
              <a:t>Analyzovať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rozloženie na časti, určenie vzájomných vzťahov</a:t>
            </a: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66563" name="Zástupný symbol obsahu 2"/>
          <p:cNvSpPr>
            <a:spLocks noGrp="1"/>
          </p:cNvSpPr>
          <p:nvPr>
            <p:ph idx="1"/>
          </p:nvPr>
        </p:nvSpPr>
        <p:spPr>
          <a:xfrm>
            <a:off x="107950" y="1844675"/>
            <a:ext cx="8928100" cy="5113338"/>
          </a:xfrm>
        </p:spPr>
        <p:txBody>
          <a:bodyPr/>
          <a:lstStyle/>
          <a:p>
            <a:pPr marL="0" indent="0" algn="just">
              <a:buFont typeface="Arial" charset="0"/>
              <a:buNone/>
            </a:pPr>
            <a:r>
              <a:rPr lang="sk-SK" sz="3600" smtClean="0"/>
              <a:t>Oresme nepopisoval pohyb telesa, hovoril o pohybe </a:t>
            </a:r>
            <a:r>
              <a:rPr lang="sk-SK" sz="3600" b="1" i="1" smtClean="0"/>
              <a:t>niečoho</a:t>
            </a:r>
            <a:r>
              <a:rPr lang="sk-SK" sz="3600" smtClean="0"/>
              <a:t>. Popísal a vyriešil takýto problém. Ak sa </a:t>
            </a:r>
            <a:r>
              <a:rPr lang="sk-SK" sz="3600" b="1" i="1" smtClean="0"/>
              <a:t>niečo</a:t>
            </a:r>
            <a:r>
              <a:rPr lang="sk-SK" sz="3600" smtClean="0"/>
              <a:t> pohybuje prvý deň rýchlosťou </a:t>
            </a:r>
            <a:r>
              <a:rPr lang="sk-SK" sz="3600" b="1" smtClean="0"/>
              <a:t>v</a:t>
            </a:r>
            <a:r>
              <a:rPr lang="sk-SK" sz="3600" smtClean="0"/>
              <a:t> a druhý deň dvakrát pomalšie ako prvý deň a tretí deň dvakrát pomalšie ako druhý deň a štvrtý deň dvakrát pomalšie ako predchádzajúci deň a tak ten pohyb pokračuje ďalej až do nekonečna. </a:t>
            </a:r>
            <a:endParaRPr lang="sk-SK" sz="36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Obrázok 3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368425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6700" b="1" dirty="0" smtClean="0">
                <a:solidFill>
                  <a:srgbClr val="FF0000"/>
                </a:solidFill>
              </a:rPr>
              <a:t>Analyzovať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rozloženie na časti, určenie vzájomných vzťahov</a:t>
            </a: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67587" name="Zástupný symbol obsahu 2"/>
          <p:cNvSpPr>
            <a:spLocks noGrp="1"/>
          </p:cNvSpPr>
          <p:nvPr>
            <p:ph idx="1"/>
          </p:nvPr>
        </p:nvSpPr>
        <p:spPr>
          <a:xfrm>
            <a:off x="107950" y="1844675"/>
            <a:ext cx="8928100" cy="5113338"/>
          </a:xfrm>
        </p:spPr>
        <p:txBody>
          <a:bodyPr/>
          <a:lstStyle/>
          <a:p>
            <a:pPr marL="0" indent="0" algn="just">
              <a:buFont typeface="Arial" charset="0"/>
              <a:buNone/>
            </a:pPr>
            <a:r>
              <a:rPr lang="sk-SK" sz="3600" smtClean="0"/>
              <a:t>Položil si otázku či vieme vyjadriť dráhu takto opísaného pohybu, ktorú </a:t>
            </a:r>
            <a:r>
              <a:rPr lang="sk-SK" sz="3600" b="1" i="1" smtClean="0"/>
              <a:t>niečo</a:t>
            </a:r>
            <a:r>
              <a:rPr lang="sk-SK" sz="3600" smtClean="0"/>
              <a:t> prejde. Na riešenie tejto úlohy použil Oresme „svoj postup“. Geometrickou metódou znázornil pohyb </a:t>
            </a:r>
            <a:r>
              <a:rPr lang="sk-SK" sz="3600" b="1" i="1" smtClean="0"/>
              <a:t>niečoho</a:t>
            </a:r>
            <a:r>
              <a:rPr lang="sk-SK" sz="3600" smtClean="0"/>
              <a:t> a pomocou dôvtipnej konštrukcie vypočítal dráhu </a:t>
            </a:r>
            <a:r>
              <a:rPr lang="sk-SK" sz="3600" b="1" i="1" smtClean="0"/>
              <a:t>niečoho</a:t>
            </a:r>
            <a:r>
              <a:rPr lang="sk-SK" sz="3600" smtClean="0"/>
              <a:t>. Jeho úvahy sú znázornené na obrázku.</a:t>
            </a:r>
            <a:endParaRPr lang="sk-SK" sz="3600" b="1" smtClean="0"/>
          </a:p>
          <a:p>
            <a:pPr marL="0" indent="0" algn="just">
              <a:buFont typeface="Arial" charset="0"/>
              <a:buNone/>
            </a:pPr>
            <a:endParaRPr lang="sk-SK" sz="36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Obrázok 3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512887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6700" b="1" dirty="0">
                <a:solidFill>
                  <a:srgbClr val="FF0000"/>
                </a:solidFill>
              </a:rPr>
              <a:t>Zapamätať </a:t>
            </a:r>
            <a:r>
              <a:rPr lang="sk-SK" sz="6700" b="1" dirty="0" smtClean="0">
                <a:solidFill>
                  <a:srgbClr val="FF0000"/>
                </a:solidFill>
              </a:rPr>
              <a:t>si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 </a:t>
            </a:r>
            <a:r>
              <a:rPr lang="sk-SK" sz="3200" b="1" dirty="0">
                <a:solidFill>
                  <a:srgbClr val="FF0000"/>
                </a:solidFill>
              </a:rPr>
              <a:t>reprodukovanie </a:t>
            </a:r>
            <a:r>
              <a:rPr lang="sk-SK" sz="3200" b="1" dirty="0" smtClean="0">
                <a:solidFill>
                  <a:srgbClr val="FF0000"/>
                </a:solidFill>
              </a:rPr>
              <a:t>prvkov učiva</a:t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identifikovanie, </a:t>
            </a:r>
            <a:r>
              <a:rPr lang="sk-SK" sz="3200" b="1" dirty="0" err="1" smtClean="0">
                <a:solidFill>
                  <a:srgbClr val="FF0000"/>
                </a:solidFill>
              </a:rPr>
              <a:t>znovuvybavenie</a:t>
            </a:r>
            <a:r>
              <a:rPr lang="sk-SK" sz="3200" b="1" dirty="0" smtClean="0">
                <a:solidFill>
                  <a:srgbClr val="FF0000"/>
                </a:solidFill>
              </a:rPr>
              <a:t> </a:t>
            </a:r>
            <a:r>
              <a:rPr lang="sk-SK" sz="3200" b="1" dirty="0">
                <a:solidFill>
                  <a:srgbClr val="FF0000"/>
                </a:solidFill>
              </a:rPr>
              <a:t/>
            </a:r>
            <a:br>
              <a:rPr lang="sk-SK" sz="3200" b="1" dirty="0">
                <a:solidFill>
                  <a:srgbClr val="FF0000"/>
                </a:solidFill>
              </a:rPr>
            </a:b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500063" y="1785938"/>
            <a:ext cx="8229600" cy="3757612"/>
          </a:xfrm>
        </p:spPr>
        <p:txBody>
          <a:bodyPr rtlCol="0">
            <a:no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b="1" dirty="0">
                <a:solidFill>
                  <a:srgbClr val="000099"/>
                </a:solidFill>
              </a:rPr>
              <a:t>Terminológia</a:t>
            </a:r>
            <a:r>
              <a:rPr lang="sk-SK" dirty="0">
                <a:solidFill>
                  <a:srgbClr val="000099"/>
                </a:solidFill>
              </a:rPr>
              <a:t> </a:t>
            </a:r>
            <a:endParaRPr lang="sk-SK" dirty="0" smtClean="0">
              <a:solidFill>
                <a:srgbClr val="000099"/>
              </a:solidFill>
            </a:endParaRP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sk-SK" dirty="0" smtClean="0">
                <a:solidFill>
                  <a:srgbClr val="000099"/>
                </a:solidFill>
              </a:rPr>
              <a:t> slovná zásoba pre oblasť človek a príroda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b="1" dirty="0" smtClean="0">
                <a:solidFill>
                  <a:srgbClr val="000099"/>
                </a:solidFill>
              </a:rPr>
              <a:t>Špecifické detaily a prvky 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sk-SK" dirty="0" smtClean="0">
                <a:solidFill>
                  <a:srgbClr val="000099"/>
                </a:solidFill>
              </a:rPr>
              <a:t> </a:t>
            </a:r>
            <a:r>
              <a:rPr lang="sk-SK" dirty="0">
                <a:solidFill>
                  <a:srgbClr val="000099"/>
                </a:solidFill>
              </a:rPr>
              <a:t>Symboly, skratky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sk-SK" dirty="0" smtClean="0">
                <a:solidFill>
                  <a:srgbClr val="000099"/>
                </a:solidFill>
              </a:rPr>
              <a:t> Pojmy</a:t>
            </a:r>
            <a:r>
              <a:rPr lang="sk-SK" dirty="0">
                <a:solidFill>
                  <a:srgbClr val="000099"/>
                </a:solidFill>
              </a:rPr>
              <a:t>, zákony, </a:t>
            </a:r>
            <a:r>
              <a:rPr lang="sk-SK" dirty="0" smtClean="0">
                <a:solidFill>
                  <a:srgbClr val="000099"/>
                </a:solidFill>
              </a:rPr>
              <a:t>definície, teórie, pravidlá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sk-SK" dirty="0">
                <a:solidFill>
                  <a:srgbClr val="000099"/>
                </a:solidFill>
              </a:rPr>
              <a:t> </a:t>
            </a:r>
            <a:r>
              <a:rPr lang="sk-SK" dirty="0" smtClean="0">
                <a:solidFill>
                  <a:srgbClr val="000099"/>
                </a:solidFill>
              </a:rPr>
              <a:t>Termíny, normy, zásady</a:t>
            </a:r>
          </a:p>
        </p:txBody>
      </p:sp>
      <p:sp>
        <p:nvSpPr>
          <p:cNvPr id="21508" name="BlokTextu 4"/>
          <p:cNvSpPr txBox="1">
            <a:spLocks noChangeArrowheads="1"/>
          </p:cNvSpPr>
          <p:nvPr/>
        </p:nvSpPr>
        <p:spPr bwMode="auto">
          <a:xfrm>
            <a:off x="714375" y="5643563"/>
            <a:ext cx="9382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k-SK" sz="3200" b="1">
                <a:latin typeface="Calibri" pitchFamily="34" charset="0"/>
                <a:hlinkClick r:id="rId3" action="ppaction://hlinksldjump"/>
              </a:rPr>
              <a:t>FYZ</a:t>
            </a:r>
            <a:endParaRPr lang="sk-SK" sz="3200" b="1">
              <a:latin typeface="Calibri" pitchFamily="34" charset="0"/>
            </a:endParaRPr>
          </a:p>
        </p:txBody>
      </p:sp>
      <p:sp>
        <p:nvSpPr>
          <p:cNvPr id="21509" name="BlokTextu 5"/>
          <p:cNvSpPr txBox="1">
            <a:spLocks noChangeArrowheads="1"/>
          </p:cNvSpPr>
          <p:nvPr/>
        </p:nvSpPr>
        <p:spPr bwMode="auto">
          <a:xfrm>
            <a:off x="2143125" y="5643563"/>
            <a:ext cx="9382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k-SK" sz="3200" b="1">
                <a:solidFill>
                  <a:schemeClr val="tx2"/>
                </a:solidFill>
                <a:latin typeface="Calibri" pitchFamily="34" charset="0"/>
                <a:hlinkClick r:id="rId4" action="ppaction://hlinksldjump"/>
              </a:rPr>
              <a:t>BIO</a:t>
            </a:r>
            <a:endParaRPr lang="sk-SK" sz="3200" b="1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21510" name="BlokTextu 6"/>
          <p:cNvSpPr txBox="1">
            <a:spLocks noChangeArrowheads="1"/>
          </p:cNvSpPr>
          <p:nvPr/>
        </p:nvSpPr>
        <p:spPr bwMode="auto">
          <a:xfrm>
            <a:off x="3357563" y="5643563"/>
            <a:ext cx="1571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k-SK" sz="3200" b="1">
                <a:solidFill>
                  <a:srgbClr val="008000"/>
                </a:solidFill>
                <a:latin typeface="Calibri" pitchFamily="34" charset="0"/>
                <a:hlinkClick r:id="rId5" action="ppaction://hlinksldjump"/>
              </a:rPr>
              <a:t>CHEM</a:t>
            </a:r>
            <a:endParaRPr lang="sk-SK" sz="3200" b="1">
              <a:solidFill>
                <a:srgbClr val="008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Obrázok 3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009650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 </a:t>
            </a:r>
            <a:r>
              <a:rPr lang="sk-SK" sz="5400" b="1" dirty="0" smtClean="0">
                <a:solidFill>
                  <a:srgbClr val="FF0000"/>
                </a:solidFill>
              </a:rPr>
              <a:t>Analyzovať</a:t>
            </a:r>
            <a:endParaRPr lang="sk-SK" dirty="0"/>
          </a:p>
        </p:txBody>
      </p:sp>
      <p:sp>
        <p:nvSpPr>
          <p:cNvPr id="68611" name="Zástupný symbol obsahu 2"/>
          <p:cNvSpPr>
            <a:spLocks noGrp="1"/>
          </p:cNvSpPr>
          <p:nvPr>
            <p:ph idx="1"/>
          </p:nvPr>
        </p:nvSpPr>
        <p:spPr>
          <a:xfrm>
            <a:off x="457200" y="1196975"/>
            <a:ext cx="8362950" cy="5400675"/>
          </a:xfrm>
        </p:spPr>
        <p:txBody>
          <a:bodyPr/>
          <a:lstStyle/>
          <a:p>
            <a:pPr marL="0" indent="0" algn="just">
              <a:buFont typeface="Arial" charset="0"/>
              <a:buNone/>
            </a:pPr>
            <a:r>
              <a:rPr lang="sk-SK" b="1" smtClean="0">
                <a:solidFill>
                  <a:srgbClr val="FF0000"/>
                </a:solidFill>
              </a:rPr>
              <a:t>     </a:t>
            </a:r>
            <a:r>
              <a:rPr lang="sk-SK" sz="1600" b="1" smtClean="0">
                <a:solidFill>
                  <a:srgbClr val="FF0000"/>
                </a:solidFill>
              </a:rPr>
              <a:t>                        </a:t>
            </a:r>
            <a:endParaRPr lang="sk-SK" b="1" smtClean="0">
              <a:solidFill>
                <a:srgbClr val="FF0000"/>
              </a:solidFill>
            </a:endParaRPr>
          </a:p>
          <a:p>
            <a:pPr marL="0" indent="0" algn="just">
              <a:buFont typeface="Arial" charset="0"/>
              <a:buNone/>
            </a:pPr>
            <a:r>
              <a:rPr lang="sk-SK" b="1" smtClean="0">
                <a:solidFill>
                  <a:srgbClr val="FF0000"/>
                </a:solidFill>
              </a:rPr>
              <a:t/>
            </a:r>
            <a:br>
              <a:rPr lang="sk-SK" b="1" smtClean="0">
                <a:solidFill>
                  <a:srgbClr val="FF0000"/>
                </a:solidFill>
              </a:rPr>
            </a:br>
            <a:endParaRPr lang="sk-SK" b="1" smtClean="0">
              <a:solidFill>
                <a:srgbClr val="FF0000"/>
              </a:solidFill>
            </a:endParaRPr>
          </a:p>
          <a:p>
            <a:pPr marL="0" indent="0" algn="just">
              <a:buFont typeface="Arial" charset="0"/>
              <a:buNone/>
            </a:pPr>
            <a:endParaRPr lang="sk-SK" b="1" smtClean="0">
              <a:solidFill>
                <a:srgbClr val="FF0000"/>
              </a:solidFill>
            </a:endParaRPr>
          </a:p>
          <a:p>
            <a:pPr marL="0" indent="0" algn="just">
              <a:buFont typeface="Arial" charset="0"/>
              <a:buNone/>
            </a:pPr>
            <a:r>
              <a:rPr lang="sk-SK" b="1" smtClean="0">
                <a:solidFill>
                  <a:srgbClr val="FF0000"/>
                </a:solidFill>
              </a:rPr>
              <a:t>                    </a:t>
            </a:r>
            <a:endParaRPr lang="sk-SK" sz="1800" b="1" smtClean="0">
              <a:solidFill>
                <a:srgbClr val="FF0000"/>
              </a:solidFill>
            </a:endParaRPr>
          </a:p>
          <a:p>
            <a:pPr marL="0" indent="0" algn="just">
              <a:buFont typeface="Arial" charset="0"/>
              <a:buNone/>
            </a:pPr>
            <a:r>
              <a:rPr lang="sk-SK" sz="1800" b="1" smtClean="0">
                <a:solidFill>
                  <a:srgbClr val="FF0000"/>
                </a:solidFill>
              </a:rPr>
              <a:t>                          </a:t>
            </a:r>
            <a:r>
              <a:rPr lang="sk-SK" b="1" smtClean="0">
                <a:solidFill>
                  <a:srgbClr val="FF0000"/>
                </a:solidFill>
              </a:rPr>
              <a:t>                                               </a:t>
            </a:r>
            <a:r>
              <a:rPr lang="sk-SK" sz="1600" b="1" smtClean="0">
                <a:solidFill>
                  <a:srgbClr val="FF0000"/>
                </a:solidFill>
              </a:rPr>
              <a:t>t(deň)</a:t>
            </a:r>
            <a:endParaRPr lang="sk-SK" b="1" smtClean="0">
              <a:solidFill>
                <a:srgbClr val="FF0000"/>
              </a:solidFill>
            </a:endParaRPr>
          </a:p>
          <a:p>
            <a:pPr marL="0" indent="0" algn="just">
              <a:buFont typeface="Arial" charset="0"/>
              <a:buNone/>
            </a:pPr>
            <a:endParaRPr lang="sk-SK" b="1" smtClean="0">
              <a:solidFill>
                <a:srgbClr val="FF0000"/>
              </a:solidFill>
            </a:endParaRPr>
          </a:p>
          <a:p>
            <a:pPr marL="0" indent="0">
              <a:buFont typeface="Arial" charset="0"/>
              <a:buNone/>
            </a:pPr>
            <a:endParaRPr lang="sk-SK" sz="3600" b="1" smtClean="0"/>
          </a:p>
        </p:txBody>
      </p:sp>
      <p:cxnSp>
        <p:nvCxnSpPr>
          <p:cNvPr id="16" name="Rovná spojovacia šípka 15"/>
          <p:cNvCxnSpPr/>
          <p:nvPr/>
        </p:nvCxnSpPr>
        <p:spPr>
          <a:xfrm>
            <a:off x="2411413" y="1557338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Rovná spojovacia šípka 19"/>
          <p:cNvCxnSpPr/>
          <p:nvPr/>
        </p:nvCxnSpPr>
        <p:spPr>
          <a:xfrm flipV="1">
            <a:off x="2411413" y="1412875"/>
            <a:ext cx="0" cy="27368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Rovná spojovacia šípka 22"/>
          <p:cNvCxnSpPr/>
          <p:nvPr/>
        </p:nvCxnSpPr>
        <p:spPr>
          <a:xfrm>
            <a:off x="1763713" y="4149725"/>
            <a:ext cx="504031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615" name="BlokTextu 25"/>
          <p:cNvSpPr txBox="1">
            <a:spLocks noChangeArrowheads="1"/>
          </p:cNvSpPr>
          <p:nvPr/>
        </p:nvSpPr>
        <p:spPr bwMode="auto">
          <a:xfrm>
            <a:off x="611188" y="1557338"/>
            <a:ext cx="1728787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k-SK" sz="1600" b="1">
                <a:solidFill>
                  <a:srgbClr val="FF0000"/>
                </a:solidFill>
                <a:latin typeface="Calibri" pitchFamily="34" charset="0"/>
              </a:rPr>
              <a:t>            v (km/deň)</a:t>
            </a:r>
            <a:endParaRPr lang="en-US" sz="1600" b="1">
              <a:solidFill>
                <a:srgbClr val="FF0000"/>
              </a:solidFill>
              <a:latin typeface="Calibri" pitchFamily="34" charset="0"/>
            </a:endParaRPr>
          </a:p>
        </p:txBody>
      </p:sp>
      <p:cxnSp>
        <p:nvCxnSpPr>
          <p:cNvPr id="28" name="Rovná spojnica 27"/>
          <p:cNvCxnSpPr/>
          <p:nvPr/>
        </p:nvCxnSpPr>
        <p:spPr>
          <a:xfrm>
            <a:off x="2339975" y="1989138"/>
            <a:ext cx="14446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Rovná spojnica 16"/>
          <p:cNvCxnSpPr/>
          <p:nvPr/>
        </p:nvCxnSpPr>
        <p:spPr>
          <a:xfrm>
            <a:off x="4572000" y="4149725"/>
            <a:ext cx="0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Rovná spojnica 18"/>
          <p:cNvCxnSpPr/>
          <p:nvPr/>
        </p:nvCxnSpPr>
        <p:spPr>
          <a:xfrm>
            <a:off x="4572000" y="4221163"/>
            <a:ext cx="0" cy="714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Rovná spojnica 32"/>
          <p:cNvCxnSpPr/>
          <p:nvPr/>
        </p:nvCxnSpPr>
        <p:spPr>
          <a:xfrm>
            <a:off x="3132138" y="4076700"/>
            <a:ext cx="0" cy="1444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Rovná spojnica 20"/>
          <p:cNvCxnSpPr/>
          <p:nvPr/>
        </p:nvCxnSpPr>
        <p:spPr>
          <a:xfrm>
            <a:off x="3851275" y="4149725"/>
            <a:ext cx="0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Rovná spojnica 26"/>
          <p:cNvCxnSpPr/>
          <p:nvPr/>
        </p:nvCxnSpPr>
        <p:spPr>
          <a:xfrm>
            <a:off x="5292725" y="4076700"/>
            <a:ext cx="0" cy="1444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Rovná spojnica 31"/>
          <p:cNvCxnSpPr/>
          <p:nvPr/>
        </p:nvCxnSpPr>
        <p:spPr>
          <a:xfrm>
            <a:off x="6011863" y="4149725"/>
            <a:ext cx="0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Rovná spojnica 34"/>
          <p:cNvCxnSpPr/>
          <p:nvPr/>
        </p:nvCxnSpPr>
        <p:spPr>
          <a:xfrm>
            <a:off x="2411413" y="3429000"/>
            <a:ext cx="7207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Rovná spojnica 36"/>
          <p:cNvCxnSpPr/>
          <p:nvPr/>
        </p:nvCxnSpPr>
        <p:spPr>
          <a:xfrm>
            <a:off x="3132138" y="3429000"/>
            <a:ext cx="0" cy="7207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Rovná spojnica 38"/>
          <p:cNvCxnSpPr/>
          <p:nvPr/>
        </p:nvCxnSpPr>
        <p:spPr>
          <a:xfrm>
            <a:off x="3132138" y="3789363"/>
            <a:ext cx="71913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Rovná spojnica 40"/>
          <p:cNvCxnSpPr/>
          <p:nvPr/>
        </p:nvCxnSpPr>
        <p:spPr>
          <a:xfrm>
            <a:off x="3851275" y="3860800"/>
            <a:ext cx="0" cy="2889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Rovná spojnica 42"/>
          <p:cNvCxnSpPr/>
          <p:nvPr/>
        </p:nvCxnSpPr>
        <p:spPr>
          <a:xfrm flipV="1">
            <a:off x="3851275" y="3789363"/>
            <a:ext cx="0" cy="1444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Rovná spojnica 44"/>
          <p:cNvCxnSpPr/>
          <p:nvPr/>
        </p:nvCxnSpPr>
        <p:spPr>
          <a:xfrm>
            <a:off x="3851275" y="4005263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Rovná spojnica 46"/>
          <p:cNvCxnSpPr/>
          <p:nvPr/>
        </p:nvCxnSpPr>
        <p:spPr>
          <a:xfrm>
            <a:off x="3851275" y="4005263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Rovná spojnica 48"/>
          <p:cNvCxnSpPr/>
          <p:nvPr/>
        </p:nvCxnSpPr>
        <p:spPr>
          <a:xfrm>
            <a:off x="3851275" y="3933825"/>
            <a:ext cx="7207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Rovná spojnica 50"/>
          <p:cNvCxnSpPr/>
          <p:nvPr/>
        </p:nvCxnSpPr>
        <p:spPr>
          <a:xfrm>
            <a:off x="4572000" y="3933825"/>
            <a:ext cx="0" cy="2159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Rovná spojnica 52"/>
          <p:cNvCxnSpPr/>
          <p:nvPr/>
        </p:nvCxnSpPr>
        <p:spPr>
          <a:xfrm>
            <a:off x="4572000" y="4005263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Rovná spojnica 58"/>
          <p:cNvCxnSpPr/>
          <p:nvPr/>
        </p:nvCxnSpPr>
        <p:spPr>
          <a:xfrm>
            <a:off x="4572000" y="4005263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Rovná spojnica 60"/>
          <p:cNvCxnSpPr/>
          <p:nvPr/>
        </p:nvCxnSpPr>
        <p:spPr>
          <a:xfrm>
            <a:off x="4572000" y="4005263"/>
            <a:ext cx="0" cy="714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Rovná spojnica 67"/>
          <p:cNvCxnSpPr/>
          <p:nvPr/>
        </p:nvCxnSpPr>
        <p:spPr>
          <a:xfrm>
            <a:off x="4572000" y="4076700"/>
            <a:ext cx="7207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Obrázok 3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368425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6700" b="1" dirty="0" smtClean="0">
                <a:solidFill>
                  <a:srgbClr val="FF0000"/>
                </a:solidFill>
              </a:rPr>
              <a:t>Analyzovať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rozloženie na časti, určenie vzájomných vzťahov</a:t>
            </a: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69635" name="Zástupný symbol obsahu 2"/>
          <p:cNvSpPr>
            <a:spLocks noGrp="1"/>
          </p:cNvSpPr>
          <p:nvPr>
            <p:ph idx="1"/>
          </p:nvPr>
        </p:nvSpPr>
        <p:spPr>
          <a:xfrm>
            <a:off x="107950" y="1844675"/>
            <a:ext cx="8928100" cy="5113338"/>
          </a:xfrm>
        </p:spPr>
        <p:txBody>
          <a:bodyPr/>
          <a:lstStyle/>
          <a:p>
            <a:pPr indent="12700" algn="just">
              <a:buFont typeface="Arial" charset="0"/>
              <a:buNone/>
            </a:pPr>
            <a:r>
              <a:rPr lang="sk-SK" sz="4000" smtClean="0"/>
              <a:t>Peťovi sa táto úloha veľmi páčila, ale nič nevedel vymyslieť a tak zavolal troch svojich kamarátov a vymýšľali spolu. Trochu sa radili aj s Peťovým ockom a on im poradil, aby každý z nich napísal pravdepodobný postup riešenia úlohy. </a:t>
            </a:r>
            <a:endParaRPr lang="en-US" sz="4000" smtClean="0"/>
          </a:p>
          <a:p>
            <a:pPr indent="12700" algn="just">
              <a:buFont typeface="Arial" charset="0"/>
              <a:buNone/>
            </a:pPr>
            <a:endParaRPr lang="sk-SK" sz="40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Obrázok 3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368425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6700" b="1" dirty="0" smtClean="0">
                <a:solidFill>
                  <a:srgbClr val="FF0000"/>
                </a:solidFill>
              </a:rPr>
              <a:t>Analyzovať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rozloženie na časti, určenie vzájomných vzťahov</a:t>
            </a: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107950" y="1844675"/>
            <a:ext cx="8928100" cy="5113338"/>
          </a:xfrm>
        </p:spPr>
        <p:txBody>
          <a:bodyPr rtlCol="0">
            <a:noAutofit/>
          </a:bodyPr>
          <a:lstStyle/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4000" b="1" dirty="0" smtClean="0"/>
              <a:t>Peťo napísal: </a:t>
            </a:r>
            <a:r>
              <a:rPr lang="sk-SK" sz="4000" dirty="0" smtClean="0"/>
              <a:t>Ak si napr. poviem, že </a:t>
            </a:r>
            <a:r>
              <a:rPr lang="sk-SK" sz="4000" b="1" i="1" dirty="0" smtClean="0"/>
              <a:t>niečo</a:t>
            </a:r>
            <a:r>
              <a:rPr lang="sk-SK" sz="4000" dirty="0" smtClean="0"/>
              <a:t> sa pohybovalo rýchlosťou 10km/deň, tak viem vypočítať obsah všetkých zakreslených útvarov na obrázku. Ale niektoré obdĺžniky nie sú zakreslené, ani ich neviem zakresliť, pretože to ide donekonečna a tak </a:t>
            </a:r>
            <a:r>
              <a:rPr lang="sk-SK" sz="4000" dirty="0" err="1" smtClean="0"/>
              <a:t>Oresme</a:t>
            </a:r>
            <a:r>
              <a:rPr lang="sk-SK" sz="4000" dirty="0" smtClean="0"/>
              <a:t> túto úlohu nemohol vypočítať.</a:t>
            </a:r>
            <a:endParaRPr lang="en-US" sz="4000" dirty="0" smtClean="0"/>
          </a:p>
          <a:p>
            <a:pPr indent="12700" algn="just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Obrázok 3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368425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6700" b="1" dirty="0" smtClean="0">
                <a:solidFill>
                  <a:srgbClr val="FF0000"/>
                </a:solidFill>
              </a:rPr>
              <a:t>Analyzovať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rozloženie na časti, určenie vzájomných vzťahov</a:t>
            </a: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107950" y="1844675"/>
            <a:ext cx="8928100" cy="5113338"/>
          </a:xfrm>
        </p:spPr>
        <p:txBody>
          <a:bodyPr rtlCol="0">
            <a:noAutofit/>
          </a:bodyPr>
          <a:lstStyle/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4000" b="1" dirty="0" smtClean="0"/>
              <a:t>Paľko napísal: </a:t>
            </a:r>
            <a:r>
              <a:rPr lang="sk-SK" sz="4000" dirty="0" smtClean="0"/>
              <a:t>Najskôr určím </a:t>
            </a:r>
            <a:r>
              <a:rPr lang="sk-SK" sz="4000" b="1" dirty="0" smtClean="0"/>
              <a:t> </a:t>
            </a:r>
            <a:r>
              <a:rPr lang="sk-SK" sz="4000" dirty="0" smtClean="0"/>
              <a:t>obsah</a:t>
            </a:r>
            <a:r>
              <a:rPr lang="sk-SK" sz="4000" b="1" dirty="0" smtClean="0"/>
              <a:t> </a:t>
            </a:r>
            <a:r>
              <a:rPr lang="sk-SK" sz="4000" dirty="0" smtClean="0"/>
              <a:t>prvého štvorca. Viem, že obsah druhého bude o polovicu menší ako obsah prvého štvorca a pre každý ďalší to platí tiež. Všetky menšie útvary som dostal z 1. štvorca (lebo z neho vznikli) a tak  viem presne spočítať súčet obsahov všetkých útvarov. </a:t>
            </a:r>
            <a:endParaRPr lang="en-US" sz="4000" dirty="0" smtClean="0"/>
          </a:p>
          <a:p>
            <a:pPr indent="12700" algn="just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Obrázok 3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368425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6700" b="1" dirty="0" smtClean="0">
                <a:solidFill>
                  <a:srgbClr val="FF0000"/>
                </a:solidFill>
              </a:rPr>
              <a:t>Analyzovať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rozloženie na časti, určenie vzájomných vzťahov</a:t>
            </a: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72707" name="Zástupný symbol obsahu 2"/>
          <p:cNvSpPr>
            <a:spLocks noGrp="1"/>
          </p:cNvSpPr>
          <p:nvPr>
            <p:ph idx="1"/>
          </p:nvPr>
        </p:nvSpPr>
        <p:spPr>
          <a:xfrm>
            <a:off x="107950" y="1844675"/>
            <a:ext cx="8928100" cy="5113338"/>
          </a:xfrm>
        </p:spPr>
        <p:txBody>
          <a:bodyPr/>
          <a:lstStyle/>
          <a:p>
            <a:pPr indent="12700" algn="just">
              <a:buFont typeface="Arial" charset="0"/>
              <a:buNone/>
            </a:pPr>
            <a:r>
              <a:rPr lang="sk-SK" sz="4000" b="1" smtClean="0"/>
              <a:t>Martin napísal: </a:t>
            </a:r>
            <a:r>
              <a:rPr lang="sk-SK" sz="4000" smtClean="0"/>
              <a:t>Neviem presne aká je veľká rýchlosť a neviem ako sa dlho </a:t>
            </a:r>
            <a:r>
              <a:rPr lang="sk-SK" sz="4000" b="1" i="1" smtClean="0"/>
              <a:t>niečo </a:t>
            </a:r>
            <a:r>
              <a:rPr lang="sk-SK" sz="4000" smtClean="0"/>
              <a:t>pohybuje, pretože sa pohybuje do nekonečna a tak nemôžem vypočítať ani dráhu </a:t>
            </a:r>
            <a:r>
              <a:rPr lang="sk-SK" sz="4000" b="1" i="1" smtClean="0"/>
              <a:t>niečoho. </a:t>
            </a:r>
            <a:r>
              <a:rPr lang="sk-SK" sz="4000" smtClean="0"/>
              <a:t>Myslím si, že to nevedel vypočítať ani Oresme. </a:t>
            </a:r>
            <a:endParaRPr lang="en-US" sz="4000" smtClean="0"/>
          </a:p>
          <a:p>
            <a:pPr indent="12700" algn="just">
              <a:buFont typeface="Arial" charset="0"/>
              <a:buNone/>
            </a:pPr>
            <a:endParaRPr lang="sk-SK" sz="40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Obrázok 3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152525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6700" b="1" dirty="0" smtClean="0">
                <a:solidFill>
                  <a:srgbClr val="FF0000"/>
                </a:solidFill>
              </a:rPr>
              <a:t>Analyzovať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107950" y="1125538"/>
            <a:ext cx="8928100" cy="5089525"/>
          </a:xfrm>
        </p:spPr>
        <p:txBody>
          <a:bodyPr rtlCol="0">
            <a:noAutofit/>
          </a:bodyPr>
          <a:lstStyle/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3600" b="1" dirty="0" smtClean="0"/>
              <a:t>Juro napísal: </a:t>
            </a:r>
            <a:r>
              <a:rPr lang="sk-SK" sz="3600" dirty="0" smtClean="0"/>
              <a:t>Viem určiť dráhu, ktorú </a:t>
            </a:r>
            <a:r>
              <a:rPr lang="sk-SK" sz="3600" b="1" i="1" dirty="0" smtClean="0"/>
              <a:t>niečo</a:t>
            </a:r>
            <a:r>
              <a:rPr lang="sk-SK" sz="3600" dirty="0" smtClean="0"/>
              <a:t> prejde 1. deň. Druhý štvorec viem vložiť do prvého štvorca a tiež viem vypočítať jeho obsah. Aj tretí štvorec tiež viem vložiť do 2. štvorca a viem určiť jeho obsah. Takto keby som každý menši vložil do väčšieho, tak môžem pokračovať až do nekonečna. </a:t>
            </a:r>
            <a:r>
              <a:rPr lang="sk-SK" sz="3600" dirty="0" err="1" smtClean="0"/>
              <a:t>Oresme</a:t>
            </a:r>
            <a:r>
              <a:rPr lang="sk-SK" sz="3600" dirty="0" smtClean="0"/>
              <a:t> mohol úlohu vypočítať. </a:t>
            </a:r>
            <a:endParaRPr lang="en-US" sz="3600" dirty="0" smtClean="0"/>
          </a:p>
          <a:p>
            <a:pPr indent="12700" algn="just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4000" b="1" dirty="0"/>
          </a:p>
        </p:txBody>
      </p:sp>
      <p:sp>
        <p:nvSpPr>
          <p:cNvPr id="5" name="Tlačidlo akcie: Začiatok 4">
            <a:hlinkClick r:id="rId3" action="ppaction://hlinksldjump" highlightClick="1"/>
          </p:cNvPr>
          <p:cNvSpPr/>
          <p:nvPr/>
        </p:nvSpPr>
        <p:spPr>
          <a:xfrm>
            <a:off x="6732588" y="6189663"/>
            <a:ext cx="735012" cy="39846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sk-SK"/>
          </a:p>
        </p:txBody>
      </p:sp>
      <p:sp>
        <p:nvSpPr>
          <p:cNvPr id="6" name="Tlačidlo akcie: Koniec 5">
            <a:hlinkClick r:id="rId4" action="ppaction://hlinksldjump" highlightClick="1"/>
          </p:cNvPr>
          <p:cNvSpPr/>
          <p:nvPr/>
        </p:nvSpPr>
        <p:spPr>
          <a:xfrm>
            <a:off x="7667625" y="6189663"/>
            <a:ext cx="792163" cy="398462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sk-S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Obrázok 3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152525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6700" b="1" dirty="0" smtClean="0">
                <a:solidFill>
                  <a:srgbClr val="FF0000"/>
                </a:solidFill>
              </a:rPr>
              <a:t>Analyzovať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74755" name="Zástupný symbol obsahu 2"/>
          <p:cNvSpPr>
            <a:spLocks noGrp="1"/>
          </p:cNvSpPr>
          <p:nvPr>
            <p:ph idx="1"/>
          </p:nvPr>
        </p:nvSpPr>
        <p:spPr>
          <a:xfrm>
            <a:off x="107950" y="908050"/>
            <a:ext cx="8928100" cy="5307013"/>
          </a:xfrm>
        </p:spPr>
        <p:txBody>
          <a:bodyPr/>
          <a:lstStyle/>
          <a:p>
            <a:pPr indent="12700" algn="just">
              <a:buFont typeface="Arial" charset="0"/>
              <a:buNone/>
            </a:pPr>
            <a:r>
              <a:rPr lang="sk-SK" sz="4000" smtClean="0"/>
              <a:t>ÚLOHA</a:t>
            </a:r>
          </a:p>
          <a:p>
            <a:pPr indent="12700" algn="just">
              <a:buFont typeface="Arial" charset="0"/>
              <a:buNone/>
            </a:pPr>
            <a:r>
              <a:rPr lang="sk-SK" sz="4000" smtClean="0"/>
              <a:t>Napíš meno chlapca, ktorý správne argumentoval</a:t>
            </a:r>
          </a:p>
          <a:p>
            <a:pPr indent="12700" algn="just">
              <a:buFont typeface="Arial" charset="0"/>
              <a:buNone/>
            </a:pPr>
            <a:r>
              <a:rPr lang="sk-SK" sz="4000" b="1" smtClean="0">
                <a:solidFill>
                  <a:srgbClr val="000099"/>
                </a:solidFill>
              </a:rPr>
              <a:t>Bloom – P4</a:t>
            </a:r>
          </a:p>
          <a:p>
            <a:pPr indent="12700" algn="just">
              <a:buFont typeface="Arial" charset="0"/>
              <a:buNone/>
            </a:pPr>
            <a:r>
              <a:rPr lang="sk-SK" sz="4000" smtClean="0">
                <a:solidFill>
                  <a:srgbClr val="000099"/>
                </a:solidFill>
              </a:rPr>
              <a:t>V tejto úlohe žiaci potrebovali aplikovať postup na neznámu úlohu. </a:t>
            </a:r>
            <a:r>
              <a:rPr lang="sk-SK" sz="4000" b="1" smtClean="0">
                <a:solidFill>
                  <a:srgbClr val="000099"/>
                </a:solidFill>
              </a:rPr>
              <a:t>Rozlíšiť podstatné a nepodstatné informácie</a:t>
            </a:r>
            <a:r>
              <a:rPr lang="sk-SK" sz="4000" smtClean="0">
                <a:solidFill>
                  <a:srgbClr val="000099"/>
                </a:solidFill>
              </a:rPr>
              <a:t> v prezentovaných vyjadreniach chlapcov. </a:t>
            </a:r>
            <a:endParaRPr lang="sk-SK" sz="4000" b="1" smtClean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7" name="Obrázok 3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152525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6700" b="1" dirty="0" smtClean="0">
                <a:solidFill>
                  <a:srgbClr val="FF0000"/>
                </a:solidFill>
              </a:rPr>
              <a:t>Analyzovať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75779" name="Zástupný symbol obsahu 2"/>
          <p:cNvSpPr>
            <a:spLocks noGrp="1"/>
          </p:cNvSpPr>
          <p:nvPr>
            <p:ph idx="1"/>
          </p:nvPr>
        </p:nvSpPr>
        <p:spPr>
          <a:xfrm>
            <a:off x="107950" y="908050"/>
            <a:ext cx="8928100" cy="5307013"/>
          </a:xfrm>
        </p:spPr>
        <p:txBody>
          <a:bodyPr/>
          <a:lstStyle/>
          <a:p>
            <a:pPr indent="12700" algn="just">
              <a:buFont typeface="Arial" charset="0"/>
              <a:buNone/>
            </a:pPr>
            <a:endParaRPr lang="sk-SK" sz="4000" smtClean="0"/>
          </a:p>
          <a:p>
            <a:pPr indent="12700" algn="just">
              <a:buFont typeface="Arial" charset="0"/>
              <a:buNone/>
            </a:pPr>
            <a:r>
              <a:rPr lang="sk-SK" sz="4000" smtClean="0">
                <a:solidFill>
                  <a:srgbClr val="000099"/>
                </a:solidFill>
              </a:rPr>
              <a:t>Prisúdiť/určiť stanovisko. </a:t>
            </a:r>
            <a:endParaRPr lang="sk-SK" sz="4000" b="1" smtClean="0">
              <a:solidFill>
                <a:srgbClr val="000099"/>
              </a:solidFill>
            </a:endParaRPr>
          </a:p>
          <a:p>
            <a:pPr indent="12700" algn="just">
              <a:buFont typeface="Arial" charset="0"/>
              <a:buNone/>
            </a:pPr>
            <a:r>
              <a:rPr lang="sk-SK" sz="4000" smtClean="0">
                <a:solidFill>
                  <a:srgbClr val="000099"/>
                </a:solidFill>
              </a:rPr>
              <a:t>Teda podľa Bloomovej taxonómie je to úloha, v ktorej sa </a:t>
            </a:r>
            <a:r>
              <a:rPr lang="sk-SK" sz="4000" b="1" smtClean="0">
                <a:solidFill>
                  <a:srgbClr val="000099"/>
                </a:solidFill>
              </a:rPr>
              <a:t>aplikuje</a:t>
            </a:r>
            <a:r>
              <a:rPr lang="sk-SK" sz="4000" smtClean="0">
                <a:solidFill>
                  <a:srgbClr val="000099"/>
                </a:solidFill>
              </a:rPr>
              <a:t> </a:t>
            </a:r>
            <a:r>
              <a:rPr lang="sk-SK" sz="4000" b="1" smtClean="0">
                <a:solidFill>
                  <a:srgbClr val="000099"/>
                </a:solidFill>
              </a:rPr>
              <a:t>procedurálna vedomosť</a:t>
            </a:r>
            <a:r>
              <a:rPr lang="sk-SK" sz="4000" smtClean="0">
                <a:solidFill>
                  <a:srgbClr val="000099"/>
                </a:solidFill>
              </a:rPr>
              <a:t> – P4. V tejto úlohe ešte žiaci nemuseli oponovať, určiť klady alebo zápory riešenia a z toho dôvodu to ešte nie je hodnotenie.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1" name="Obrázok 3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152525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6700" b="1" dirty="0" smtClean="0">
                <a:solidFill>
                  <a:srgbClr val="FF0000"/>
                </a:solidFill>
              </a:rPr>
              <a:t>Analyzovať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76803" name="Zástupný symbol obsahu 2"/>
          <p:cNvSpPr>
            <a:spLocks noGrp="1"/>
          </p:cNvSpPr>
          <p:nvPr>
            <p:ph idx="1"/>
          </p:nvPr>
        </p:nvSpPr>
        <p:spPr>
          <a:xfrm>
            <a:off x="107950" y="1125538"/>
            <a:ext cx="8928100" cy="5832475"/>
          </a:xfrm>
        </p:spPr>
        <p:txBody>
          <a:bodyPr/>
          <a:lstStyle/>
          <a:p>
            <a:pPr algn="just">
              <a:buFont typeface="Arial" charset="0"/>
              <a:buNone/>
            </a:pPr>
            <a:r>
              <a:rPr lang="sk-SK" b="1" smtClean="0">
                <a:solidFill>
                  <a:srgbClr val="7030A0"/>
                </a:solidFill>
              </a:rPr>
              <a:t>Úloha – K4</a:t>
            </a:r>
            <a:r>
              <a:rPr lang="sk-SK" sz="4000" smtClean="0"/>
              <a:t> </a:t>
            </a:r>
          </a:p>
          <a:p>
            <a:pPr algn="just">
              <a:buFont typeface="Arial" charset="0"/>
              <a:buNone/>
            </a:pPr>
            <a:r>
              <a:rPr lang="sk-SK" sz="4000" smtClean="0"/>
              <a:t> </a:t>
            </a:r>
            <a:r>
              <a:rPr lang="sk-SK" b="1" smtClean="0">
                <a:solidFill>
                  <a:schemeClr val="tx2"/>
                </a:solidFill>
                <a:cs typeface="Arial" charset="0"/>
              </a:rPr>
              <a:t>Na obrázkoch sa nachádzajú rôzne organizmy.</a:t>
            </a:r>
          </a:p>
          <a:p>
            <a:pPr algn="just">
              <a:buFont typeface="Arial" charset="0"/>
              <a:buNone/>
            </a:pPr>
            <a:endParaRPr lang="sk-SK" sz="2000" smtClean="0">
              <a:latin typeface="Arial" charset="0"/>
              <a:cs typeface="Arial" charset="0"/>
            </a:endParaRPr>
          </a:p>
        </p:txBody>
      </p:sp>
      <p:pic>
        <p:nvPicPr>
          <p:cNvPr id="76804" name="Obrázok 4" descr="Zdroj: http://upload.wikimedia.org/wikipedia/commons/2/2f/Hydravulgari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363" y="2608263"/>
            <a:ext cx="2663825" cy="164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5" name="Obrázok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92550" y="2701925"/>
            <a:ext cx="3744913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6" name="Obrázok 6" descr="http://www.natureinpicture.com/images/gallery9/1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8313" y="4508500"/>
            <a:ext cx="2682875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7" name="Obrázok 7" descr="http://biologia.sengym-moodle.sk/image/ploskavce/ploskulanervy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92550" y="4652963"/>
            <a:ext cx="3738563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5" name="Obrázok 3" descr="podklad_slnk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7938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441450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6700" b="1" dirty="0">
                <a:solidFill>
                  <a:srgbClr val="FF0000"/>
                </a:solidFill>
              </a:rPr>
              <a:t>Analyzovať</a:t>
            </a:r>
            <a:endParaRPr lang="sk-SK" sz="6700" dirty="0">
              <a:solidFill>
                <a:srgbClr val="FF0000"/>
              </a:solidFill>
            </a:endParaRP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0" y="1628775"/>
            <a:ext cx="9251950" cy="4729163"/>
          </a:xfrm>
        </p:spPr>
        <p:txBody>
          <a:bodyPr rtlCol="0">
            <a:no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b="1" dirty="0" smtClean="0">
                <a:solidFill>
                  <a:schemeClr val="tx2"/>
                </a:solidFill>
                <a:cs typeface="Arial" panose="020B0604020202020204" pitchFamily="34" charset="0"/>
              </a:rPr>
              <a:t>Rozhodnite, ktorá z možností je spoločná pre všetky organizmy.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b="1" dirty="0" smtClean="0">
                <a:solidFill>
                  <a:schemeClr val="tx2"/>
                </a:solidFill>
                <a:cs typeface="Arial" panose="020B0604020202020204" pitchFamily="34" charset="0"/>
              </a:rPr>
              <a:t>Označte správnu odpoveď.</a:t>
            </a:r>
          </a:p>
          <a:p>
            <a:pPr marL="742950" indent="-742950" fontAlgn="auto">
              <a:spcAft>
                <a:spcPts val="0"/>
              </a:spcAft>
              <a:buFont typeface="Arial" pitchFamily="34" charset="0"/>
              <a:buAutoNum type="alphaLcParenR"/>
              <a:defRPr/>
            </a:pPr>
            <a:r>
              <a:rPr lang="sk-SK" dirty="0" err="1" smtClean="0">
                <a:solidFill>
                  <a:schemeClr val="tx2"/>
                </a:solidFill>
                <a:cs typeface="Arial" panose="020B0604020202020204" pitchFamily="34" charset="0"/>
              </a:rPr>
              <a:t>mimobunkové</a:t>
            </a:r>
            <a:r>
              <a:rPr lang="sk-SK" dirty="0" smtClean="0">
                <a:solidFill>
                  <a:schemeClr val="tx2"/>
                </a:solidFill>
                <a:cs typeface="Arial" panose="020B0604020202020204" pitchFamily="34" charset="0"/>
              </a:rPr>
              <a:t> trávenie</a:t>
            </a:r>
          </a:p>
          <a:p>
            <a:pPr marL="742950" indent="-742950" fontAlgn="auto">
              <a:spcAft>
                <a:spcPts val="0"/>
              </a:spcAft>
              <a:buFont typeface="Arial" pitchFamily="34" charset="0"/>
              <a:buAutoNum type="alphaLcParenR"/>
              <a:defRPr/>
            </a:pPr>
            <a:r>
              <a:rPr lang="sk-SK" dirty="0">
                <a:solidFill>
                  <a:schemeClr val="tx2"/>
                </a:solidFill>
                <a:cs typeface="Arial" panose="020B0604020202020204" pitchFamily="34" charset="0"/>
              </a:rPr>
              <a:t>d</a:t>
            </a:r>
            <a:r>
              <a:rPr lang="sk-SK" dirty="0" smtClean="0">
                <a:solidFill>
                  <a:schemeClr val="tx2"/>
                </a:solidFill>
                <a:cs typeface="Arial" panose="020B0604020202020204" pitchFamily="34" charset="0"/>
              </a:rPr>
              <a:t>vojstranne súmerné telo</a:t>
            </a:r>
          </a:p>
          <a:p>
            <a:pPr marL="742950" indent="-742950" fontAlgn="auto">
              <a:spcAft>
                <a:spcPts val="0"/>
              </a:spcAft>
              <a:buFont typeface="Arial" pitchFamily="34" charset="0"/>
              <a:buAutoNum type="alphaLcParenR"/>
              <a:defRPr/>
            </a:pPr>
            <a:r>
              <a:rPr lang="sk-SK" dirty="0">
                <a:solidFill>
                  <a:srgbClr val="FF0000"/>
                </a:solidFill>
                <a:cs typeface="Arial" panose="020B0604020202020204" pitchFamily="34" charset="0"/>
              </a:rPr>
              <a:t>n</a:t>
            </a:r>
            <a:r>
              <a:rPr lang="sk-SK" dirty="0" smtClean="0">
                <a:solidFill>
                  <a:srgbClr val="FF0000"/>
                </a:solidFill>
                <a:cs typeface="Arial" panose="020B0604020202020204" pitchFamily="34" charset="0"/>
              </a:rPr>
              <a:t>epohlavné rozmnožovanie</a:t>
            </a:r>
          </a:p>
          <a:p>
            <a:pPr marL="742950" indent="-742950" fontAlgn="auto">
              <a:spcAft>
                <a:spcPts val="0"/>
              </a:spcAft>
              <a:buFont typeface="Arial" pitchFamily="34" charset="0"/>
              <a:buAutoNum type="alphaLcParenR"/>
              <a:defRPr/>
            </a:pPr>
            <a:r>
              <a:rPr lang="sk-SK" dirty="0">
                <a:solidFill>
                  <a:schemeClr val="tx2"/>
                </a:solidFill>
                <a:cs typeface="Arial" panose="020B0604020202020204" pitchFamily="34" charset="0"/>
              </a:rPr>
              <a:t>l</a:t>
            </a:r>
            <a:r>
              <a:rPr lang="sk-SK" dirty="0" smtClean="0">
                <a:solidFill>
                  <a:schemeClr val="tx2"/>
                </a:solidFill>
                <a:cs typeface="Arial" panose="020B0604020202020204" pitchFamily="34" charset="0"/>
              </a:rPr>
              <a:t>účovito súmerné telo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b="1" dirty="0" smtClean="0">
                <a:cs typeface="Arial" panose="020B0604020202020204" pitchFamily="34" charset="0"/>
              </a:rPr>
              <a:t>V: analyzovať – rozlišovať, usporiadať, prisudzovať – žiak vie rozlíšiť živočíchy na obrázku a hľadať súlad, vzájomné vzťahy medzi nimi </a:t>
            </a:r>
            <a:endParaRPr lang="sk-SK" sz="2400" b="1" dirty="0"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dirty="0" smtClean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sp>
        <p:nvSpPr>
          <p:cNvPr id="5" name="Tlačidlo akcie: Začiatok 4">
            <a:hlinkClick r:id="rId4" action="ppaction://hlinksldjump" highlightClick="1"/>
          </p:cNvPr>
          <p:cNvSpPr/>
          <p:nvPr/>
        </p:nvSpPr>
        <p:spPr>
          <a:xfrm>
            <a:off x="6227763" y="6415088"/>
            <a:ext cx="736600" cy="39846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sk-SK"/>
          </a:p>
        </p:txBody>
      </p:sp>
      <p:sp>
        <p:nvSpPr>
          <p:cNvPr id="6" name="Tlačidlo akcie: Koniec 5">
            <a:hlinkClick r:id="rId5" action="ppaction://hlinksldjump" highlightClick="1"/>
          </p:cNvPr>
          <p:cNvSpPr/>
          <p:nvPr/>
        </p:nvSpPr>
        <p:spPr>
          <a:xfrm>
            <a:off x="7146925" y="6435725"/>
            <a:ext cx="809625" cy="377825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sk-S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Obrázok 3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009650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 </a:t>
            </a:r>
            <a:r>
              <a:rPr lang="sk-SK" sz="6700" b="1" dirty="0">
                <a:solidFill>
                  <a:srgbClr val="FF0000"/>
                </a:solidFill>
              </a:rPr>
              <a:t>Zapamätať </a:t>
            </a:r>
            <a:r>
              <a:rPr lang="sk-SK" sz="6700" b="1" dirty="0" smtClean="0">
                <a:solidFill>
                  <a:srgbClr val="FF0000"/>
                </a:solidFill>
              </a:rPr>
              <a:t>si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  </a:t>
            </a:r>
            <a:r>
              <a:rPr lang="sk-SK" sz="3200" b="1" dirty="0">
                <a:solidFill>
                  <a:srgbClr val="FF0000"/>
                </a:solidFill>
              </a:rPr>
              <a:t>reprodukovanie </a:t>
            </a:r>
            <a:r>
              <a:rPr lang="sk-SK" sz="3200" b="1" dirty="0" smtClean="0">
                <a:solidFill>
                  <a:srgbClr val="FF0000"/>
                </a:solidFill>
              </a:rPr>
              <a:t>prvkov učiva </a:t>
            </a:r>
            <a:r>
              <a:rPr lang="sk-SK" sz="3200" b="1" dirty="0">
                <a:solidFill>
                  <a:prstClr val="black"/>
                </a:solidFill>
              </a:rPr>
              <a:t/>
            </a:r>
            <a:br>
              <a:rPr lang="sk-SK" sz="3200" b="1" dirty="0">
                <a:solidFill>
                  <a:prstClr val="black"/>
                </a:solidFill>
              </a:rPr>
            </a:br>
            <a:endParaRPr lang="sk-SK" dirty="0"/>
          </a:p>
        </p:txBody>
      </p:sp>
      <p:sp>
        <p:nvSpPr>
          <p:cNvPr id="22531" name="Zástupný symbol obsahu 2"/>
          <p:cNvSpPr>
            <a:spLocks noGrp="1"/>
          </p:cNvSpPr>
          <p:nvPr>
            <p:ph idx="1"/>
          </p:nvPr>
        </p:nvSpPr>
        <p:spPr>
          <a:xfrm>
            <a:off x="457200" y="1196975"/>
            <a:ext cx="8362950" cy="5400675"/>
          </a:xfrm>
        </p:spPr>
        <p:txBody>
          <a:bodyPr/>
          <a:lstStyle/>
          <a:p>
            <a:pPr marL="0" indent="0" algn="just">
              <a:buFont typeface="Arial" charset="0"/>
              <a:buNone/>
            </a:pPr>
            <a:r>
              <a:rPr lang="sk-SK" b="1" smtClean="0">
                <a:solidFill>
                  <a:srgbClr val="FF0000"/>
                </a:solidFill>
              </a:rPr>
              <a:t>ÚLOHA</a:t>
            </a:r>
          </a:p>
          <a:p>
            <a:pPr marL="0" indent="0" algn="just">
              <a:buFont typeface="Arial" charset="0"/>
              <a:buNone/>
            </a:pPr>
            <a:r>
              <a:rPr lang="sk-SK" smtClean="0"/>
              <a:t>Mikuláš Oresme definoval rovnomerne zrýchlený pohyb a vyjadril časovú závislosť dráhy pri tomto pohybe. Prvý znázornil graf závislosti dráhy od času. Nad vodorovnou úsečkou zakreslil, ako dlho pohyb trval. V každom okamihu pohybu, teda v každom bode zakreslenej úsečky, si predstavil kolmicu takú dlhú, ako bola v tejto chvíli rýchlosť pohybu. Z obrázkov určil dráhu pohybu ako obsah príslušných geometrických útvarov.  </a:t>
            </a:r>
            <a:endParaRPr lang="en-US" smtClean="0"/>
          </a:p>
          <a:p>
            <a:pPr marL="0" indent="0">
              <a:buFont typeface="Arial" charset="0"/>
              <a:buNone/>
            </a:pPr>
            <a:endParaRPr lang="sk-SK" sz="36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Obrázok 3" descr="podklad_slnko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7938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75" name="Nadpis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sk-SK" sz="2600" b="1" smtClean="0">
                <a:solidFill>
                  <a:srgbClr val="FF0000"/>
                </a:solidFill>
              </a:rPr>
              <a:t>Analyzovať</a:t>
            </a:r>
            <a:br>
              <a:rPr lang="sk-SK" sz="2600" b="1" smtClean="0">
                <a:solidFill>
                  <a:srgbClr val="FF0000"/>
                </a:solidFill>
              </a:rPr>
            </a:br>
            <a:r>
              <a:rPr lang="sk-SK" sz="2600" b="1" smtClean="0">
                <a:solidFill>
                  <a:srgbClr val="FF0000"/>
                </a:solidFill>
              </a:rPr>
              <a:t>rozloženie na časti, určenie vzájomných vzťahov</a:t>
            </a:r>
            <a:endParaRPr lang="sk-SK" sz="2600" smtClean="0">
              <a:solidFill>
                <a:srgbClr val="FF0000"/>
              </a:solidFill>
            </a:endParaRPr>
          </a:p>
        </p:txBody>
      </p:sp>
      <p:sp>
        <p:nvSpPr>
          <p:cNvPr id="79876" name="Zástupný symbol obsahu 2"/>
          <p:cNvSpPr>
            <a:spLocks noGrp="1"/>
          </p:cNvSpPr>
          <p:nvPr>
            <p:ph sz="half" idx="4294967295"/>
          </p:nvPr>
        </p:nvSpPr>
        <p:spPr>
          <a:xfrm>
            <a:off x="71438" y="1341438"/>
            <a:ext cx="8964612" cy="4997450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sk-SK" sz="2400" b="1" smtClean="0">
                <a:solidFill>
                  <a:srgbClr val="006600"/>
                </a:solidFill>
              </a:rPr>
              <a:t>ÚLOHA – K4 </a:t>
            </a:r>
          </a:p>
          <a:p>
            <a:pPr marL="0" indent="0">
              <a:buFont typeface="Arial" charset="0"/>
              <a:buNone/>
            </a:pPr>
            <a:r>
              <a:rPr lang="sk-SK" sz="2400" b="1" smtClean="0">
                <a:solidFill>
                  <a:srgbClr val="006600"/>
                </a:solidFill>
              </a:rPr>
              <a:t>Keď odpočítame hodnotu protónového čísla atómu kyslíka od hodnoty protónového čísla vápnika, dostaneme hodnotu súčtu protónov a elektrónov elektroneutrálneho atómu X. Určte umiestnenie prvku v PSP, ktorý sa skladá z atómov X:</a:t>
            </a:r>
          </a:p>
          <a:p>
            <a:pPr marL="0" indent="0">
              <a:buFont typeface="Arial" charset="0"/>
              <a:buNone/>
            </a:pPr>
            <a:r>
              <a:rPr lang="sk-SK" sz="2400" b="1" smtClean="0">
                <a:solidFill>
                  <a:srgbClr val="006600"/>
                </a:solidFill>
              </a:rPr>
              <a:t>perióda: .............................</a:t>
            </a:r>
          </a:p>
          <a:p>
            <a:pPr marL="0" indent="0">
              <a:buFont typeface="Arial" charset="0"/>
              <a:buNone/>
            </a:pPr>
            <a:r>
              <a:rPr lang="sk-SK" sz="2400" b="1" smtClean="0">
                <a:solidFill>
                  <a:srgbClr val="006600"/>
                </a:solidFill>
              </a:rPr>
              <a:t>skupina: ............................. </a:t>
            </a:r>
          </a:p>
        </p:txBody>
      </p:sp>
      <p:pic>
        <p:nvPicPr>
          <p:cNvPr id="79877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5"/>
          <a:srcRect/>
          <a:stretch>
            <a:fillRect/>
          </a:stretch>
        </p:blipFill>
        <p:spPr>
          <a:xfrm>
            <a:off x="4067175" y="3789363"/>
            <a:ext cx="5045075" cy="2703512"/>
          </a:xfrm>
        </p:spPr>
      </p:pic>
      <p:sp>
        <p:nvSpPr>
          <p:cNvPr id="7" name="BlokTextu 6"/>
          <p:cNvSpPr txBox="1">
            <a:spLocks noChangeArrowheads="1"/>
          </p:cNvSpPr>
          <p:nvPr/>
        </p:nvSpPr>
        <p:spPr bwMode="auto">
          <a:xfrm>
            <a:off x="93663" y="4221163"/>
            <a:ext cx="3973512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k-SK" sz="1600" b="1">
                <a:latin typeface="Calibri" pitchFamily="34" charset="0"/>
              </a:rPr>
              <a:t>O: perióda: 2., skupina: IV.A (14.)</a:t>
            </a:r>
          </a:p>
          <a:p>
            <a:endParaRPr lang="sk-SK" sz="1600" b="1">
              <a:latin typeface="Calibri" pitchFamily="34" charset="0"/>
            </a:endParaRPr>
          </a:p>
          <a:p>
            <a:r>
              <a:rPr lang="sk-SK" sz="1600" b="1">
                <a:latin typeface="Calibri" pitchFamily="34" charset="0"/>
              </a:rPr>
              <a:t>V: Žiak musí vedieť analyzovať text a grafické znázornenie atómov vápnika a kyslíka. Na základe zistených vzájomných vzťahov žiak musí určiť číslo periódy a skupiny prvku, ktorý sa skladá z atómov X (uhlík).  Žiak disponuje potrebnými vedomosťami o klasifikáciách, princípoch, zovšeobecneniach a súvislostiach (vysvetliť, porovnať).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1" name="Obrázok 3" descr="podklad_slnk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7938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3813"/>
            <a:ext cx="8229600" cy="1028700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5300" b="1" dirty="0" smtClean="0">
                <a:solidFill>
                  <a:srgbClr val="FF0000"/>
                </a:solidFill>
              </a:rPr>
              <a:t>Analyzovať</a:t>
            </a:r>
            <a:r>
              <a:rPr lang="sk-SK" sz="6700" b="1" dirty="0" smtClean="0">
                <a:solidFill>
                  <a:srgbClr val="FF0000"/>
                </a:solidFill>
              </a:rPr>
              <a:t/>
            </a:r>
            <a:br>
              <a:rPr lang="sk-SK" sz="6700" b="1" dirty="0" smtClean="0">
                <a:solidFill>
                  <a:srgbClr val="FF0000"/>
                </a:solidFill>
              </a:rPr>
            </a:br>
            <a:r>
              <a:rPr lang="sk-SK" sz="2700" b="1" dirty="0">
                <a:solidFill>
                  <a:srgbClr val="FF0000"/>
                </a:solidFill>
              </a:rPr>
              <a:t>rozloženie na časti, určenie vzájomných vzťahov</a:t>
            </a:r>
            <a:endParaRPr lang="sk-SK" sz="2700" dirty="0">
              <a:solidFill>
                <a:srgbClr val="FF0000"/>
              </a:solidFill>
            </a:endParaRPr>
          </a:p>
        </p:txBody>
      </p:sp>
      <p:sp>
        <p:nvSpPr>
          <p:cNvPr id="81923" name="Zástupný symbol obsahu 2"/>
          <p:cNvSpPr>
            <a:spLocks noGrp="1"/>
          </p:cNvSpPr>
          <p:nvPr>
            <p:ph sz="half" idx="1"/>
          </p:nvPr>
        </p:nvSpPr>
        <p:spPr>
          <a:xfrm>
            <a:off x="179388" y="1130300"/>
            <a:ext cx="4897437" cy="5570538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sk-SK" sz="2000" b="1" smtClean="0">
                <a:solidFill>
                  <a:srgbClr val="006600"/>
                </a:solidFill>
              </a:rPr>
              <a:t>ÚLOHA – P4</a:t>
            </a:r>
          </a:p>
          <a:p>
            <a:pPr marL="0" indent="0">
              <a:buFont typeface="Arial" charset="0"/>
              <a:buNone/>
            </a:pPr>
            <a:r>
              <a:rPr lang="sk-SK" sz="2000" b="1" smtClean="0">
                <a:solidFill>
                  <a:srgbClr val="006600"/>
                </a:solidFill>
              </a:rPr>
              <a:t>Skúmavky A, B, C sú naplnené tromi rôznymi plynmi. V dvoch skúmavkách sú plyny, ktoré negatívne pôsobia na životné prostredie. Jeden z nich sa podieľa na skleníkovom efekte. Ďalší, zapáchajúci plyn je príčinou vzniku kyslých dažďov. Do ovzdušia sa dostáva napríklad pri spracovaní ropy. V tretej skúmavke je plyn, ktorý je jednou zo zložiek atmosféry Zeme.</a:t>
            </a:r>
          </a:p>
          <a:p>
            <a:pPr marL="0" indent="0">
              <a:buFont typeface="Arial" charset="0"/>
              <a:buNone/>
            </a:pPr>
            <a:r>
              <a:rPr lang="sk-SK" sz="2000" b="1" smtClean="0">
                <a:solidFill>
                  <a:srgbClr val="006600"/>
                </a:solidFill>
              </a:rPr>
              <a:t>Ak vložíte tlejúcu špajľu do skúmavky B, rozhorí sa. Horiacu špajľu následne uhasíte v skúmavke C. Rozlíšte plyny A, B, C. Napíšte ich chemické názvy a vzorce.</a:t>
            </a:r>
          </a:p>
          <a:p>
            <a:pPr marL="0" indent="0">
              <a:buFont typeface="Arial" charset="0"/>
              <a:buNone/>
            </a:pPr>
            <a:r>
              <a:rPr lang="sk-SK" sz="2000" b="1" smtClean="0">
                <a:solidFill>
                  <a:srgbClr val="006600"/>
                </a:solidFill>
              </a:rPr>
              <a:t>A: ......................................</a:t>
            </a:r>
          </a:p>
          <a:p>
            <a:pPr marL="0" indent="0">
              <a:buFont typeface="Arial" charset="0"/>
              <a:buNone/>
            </a:pPr>
            <a:r>
              <a:rPr lang="sk-SK" sz="2000" b="1" smtClean="0">
                <a:solidFill>
                  <a:srgbClr val="006600"/>
                </a:solidFill>
              </a:rPr>
              <a:t>B: ......................................</a:t>
            </a:r>
          </a:p>
          <a:p>
            <a:pPr marL="0" indent="0">
              <a:buFont typeface="Arial" charset="0"/>
              <a:buNone/>
            </a:pPr>
            <a:r>
              <a:rPr lang="sk-SK" sz="2000" b="1" smtClean="0">
                <a:solidFill>
                  <a:srgbClr val="006600"/>
                </a:solidFill>
              </a:rPr>
              <a:t>C: ......................................</a:t>
            </a:r>
          </a:p>
        </p:txBody>
      </p:sp>
      <p:pic>
        <p:nvPicPr>
          <p:cNvPr id="81924" name="Picture 2" descr="FINAL_7_2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5021263" y="1557338"/>
            <a:ext cx="3933825" cy="2447925"/>
          </a:xfrm>
        </p:spPr>
      </p:pic>
      <p:sp>
        <p:nvSpPr>
          <p:cNvPr id="7" name="BlokTextu 6"/>
          <p:cNvSpPr txBox="1">
            <a:spLocks noChangeArrowheads="1"/>
          </p:cNvSpPr>
          <p:nvPr/>
        </p:nvSpPr>
        <p:spPr bwMode="auto">
          <a:xfrm>
            <a:off x="3581400" y="5316538"/>
            <a:ext cx="54292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k-SK" b="1">
                <a:latin typeface="Calibri" pitchFamily="34" charset="0"/>
              </a:rPr>
              <a:t>O: A: oxid siričitý, SO</a:t>
            </a:r>
            <a:r>
              <a:rPr lang="sk-SK" b="1" baseline="-25000">
                <a:latin typeface="Calibri" pitchFamily="34" charset="0"/>
              </a:rPr>
              <a:t>2; </a:t>
            </a:r>
            <a:r>
              <a:rPr lang="sk-SK" b="1">
                <a:latin typeface="Calibri" pitchFamily="34" charset="0"/>
              </a:rPr>
              <a:t>B: kyslík, O</a:t>
            </a:r>
            <a:r>
              <a:rPr lang="sk-SK" b="1" baseline="-25000">
                <a:latin typeface="Calibri" pitchFamily="34" charset="0"/>
              </a:rPr>
              <a:t>2; </a:t>
            </a:r>
            <a:r>
              <a:rPr lang="sk-SK" b="1">
                <a:latin typeface="Calibri" pitchFamily="34" charset="0"/>
              </a:rPr>
              <a:t>C: oxid uhličitý, CO</a:t>
            </a:r>
            <a:r>
              <a:rPr lang="sk-SK" b="1" baseline="-25000">
                <a:latin typeface="Calibri" pitchFamily="34" charset="0"/>
              </a:rPr>
              <a:t>2</a:t>
            </a:r>
            <a:endParaRPr lang="sk-SK" b="1">
              <a:latin typeface="Calibri" pitchFamily="34" charset="0"/>
            </a:endParaRPr>
          </a:p>
          <a:p>
            <a:r>
              <a:rPr lang="sk-SK" b="1">
                <a:latin typeface="Calibri" pitchFamily="34" charset="0"/>
              </a:rPr>
              <a:t>V: Žiak musí nielen analyzovať text, ale musí mať aj vedomosti o špecifických technikách a metódach na dôkaz kyslíka a oxidu uhličitého (rozlišovať).</a:t>
            </a:r>
          </a:p>
        </p:txBody>
      </p:sp>
      <p:sp>
        <p:nvSpPr>
          <p:cNvPr id="8" name="Tlačidlo akcie: Začiatok 7">
            <a:hlinkClick r:id="rId5" action="ppaction://hlinksldjump" highlightClick="1"/>
          </p:cNvPr>
          <p:cNvSpPr/>
          <p:nvPr/>
        </p:nvSpPr>
        <p:spPr>
          <a:xfrm>
            <a:off x="8243888" y="6291263"/>
            <a:ext cx="736600" cy="39846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sk-SK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69" name="Obrázok 3" descr="podklad_slnk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441450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6700" b="1" dirty="0" smtClean="0">
                <a:solidFill>
                  <a:srgbClr val="FF0000"/>
                </a:solidFill>
              </a:rPr>
              <a:t>Hodnotiť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posúdenie podľa daných kritérií a štandardov</a:t>
            </a: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214313" y="2000250"/>
            <a:ext cx="8820150" cy="3786188"/>
          </a:xfrm>
        </p:spPr>
        <p:txBody>
          <a:bodyPr rtlCol="0">
            <a:noAutofit/>
          </a:bodyPr>
          <a:lstStyle/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800" b="1" dirty="0" smtClean="0">
                <a:solidFill>
                  <a:srgbClr val="000099"/>
                </a:solidFill>
              </a:rPr>
              <a:t>Kontrolovať </a:t>
            </a:r>
            <a:r>
              <a:rPr lang="sk-SK" sz="2800" smtClean="0">
                <a:solidFill>
                  <a:srgbClr val="000099"/>
                </a:solidFill>
              </a:rPr>
              <a:t>– zistiť rozpor </a:t>
            </a:r>
            <a:r>
              <a:rPr lang="sk-SK" sz="2800" dirty="0" smtClean="0">
                <a:solidFill>
                  <a:srgbClr val="000099"/>
                </a:solidFill>
              </a:rPr>
              <a:t>vo vnútri procesu, určiť, či vedecké závery sú v súlade s nameranými údajmi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sk-SK" sz="2800" dirty="0" smtClean="0">
                <a:solidFill>
                  <a:srgbClr val="000099"/>
                </a:solidFill>
              </a:rPr>
              <a:t> testovať, monitorovať, zisťovať, overiť</a:t>
            </a:r>
          </a:p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800" b="1" dirty="0" smtClean="0">
                <a:solidFill>
                  <a:srgbClr val="000099"/>
                </a:solidFill>
              </a:rPr>
              <a:t>Kritizovať </a:t>
            </a:r>
            <a:r>
              <a:rPr lang="sk-SK" sz="2800" dirty="0">
                <a:solidFill>
                  <a:srgbClr val="000099"/>
                </a:solidFill>
              </a:rPr>
              <a:t>– </a:t>
            </a:r>
            <a:r>
              <a:rPr lang="sk-SK" sz="2800" dirty="0" smtClean="0">
                <a:solidFill>
                  <a:srgbClr val="000099"/>
                </a:solidFill>
              </a:rPr>
              <a:t>zistiť vhodnosť procedúry pre daný problém, posúdiť, ktorá metóda je vhodnejšia pre riešenie problému</a:t>
            </a:r>
          </a:p>
          <a:p>
            <a:pPr algn="just" fontAlgn="auto"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sk-SK" sz="2800" dirty="0">
                <a:solidFill>
                  <a:srgbClr val="000099"/>
                </a:solidFill>
              </a:rPr>
              <a:t> </a:t>
            </a:r>
            <a:r>
              <a:rPr lang="sk-SK" sz="2800" dirty="0" smtClean="0">
                <a:solidFill>
                  <a:srgbClr val="000099"/>
                </a:solidFill>
              </a:rPr>
              <a:t>argumentovať, posúdiť, oponovať, uviesť klady a zápory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3600" dirty="0" smtClean="0"/>
          </a:p>
        </p:txBody>
      </p:sp>
      <p:sp>
        <p:nvSpPr>
          <p:cNvPr id="83972" name="BlokTextu 4"/>
          <p:cNvSpPr txBox="1">
            <a:spLocks noChangeArrowheads="1"/>
          </p:cNvSpPr>
          <p:nvPr/>
        </p:nvSpPr>
        <p:spPr bwMode="auto">
          <a:xfrm>
            <a:off x="714375" y="5643563"/>
            <a:ext cx="9382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k-SK" sz="3200" b="1">
                <a:latin typeface="Calibri" pitchFamily="34" charset="0"/>
                <a:hlinkClick r:id="rId4" action="ppaction://hlinksldjump"/>
              </a:rPr>
              <a:t>FYZ</a:t>
            </a:r>
            <a:endParaRPr lang="sk-SK" sz="3200" b="1">
              <a:latin typeface="Calibri" pitchFamily="34" charset="0"/>
            </a:endParaRPr>
          </a:p>
        </p:txBody>
      </p:sp>
      <p:sp>
        <p:nvSpPr>
          <p:cNvPr id="83973" name="BlokTextu 5"/>
          <p:cNvSpPr txBox="1">
            <a:spLocks noChangeArrowheads="1"/>
          </p:cNvSpPr>
          <p:nvPr/>
        </p:nvSpPr>
        <p:spPr bwMode="auto">
          <a:xfrm>
            <a:off x="2143125" y="5643563"/>
            <a:ext cx="9382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k-SK" sz="3200" b="1">
                <a:solidFill>
                  <a:schemeClr val="tx2"/>
                </a:solidFill>
                <a:latin typeface="Calibri" pitchFamily="34" charset="0"/>
                <a:hlinkClick r:id="rId5" action="ppaction://hlinksldjump"/>
              </a:rPr>
              <a:t>BIO</a:t>
            </a:r>
            <a:endParaRPr lang="sk-SK" sz="3200" b="1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83974" name="BlokTextu 6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3357563" y="5643563"/>
            <a:ext cx="1571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k-SK" sz="3200" b="1">
                <a:solidFill>
                  <a:srgbClr val="008000"/>
                </a:solidFill>
                <a:latin typeface="Calibri" pitchFamily="34" charset="0"/>
                <a:hlinkClick r:id="rId7" action="ppaction://hlinksldjump"/>
              </a:rPr>
              <a:t>CHEM</a:t>
            </a:r>
            <a:endParaRPr lang="sk-SK" sz="3200" b="1">
              <a:solidFill>
                <a:srgbClr val="008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7" name="Obrázok 3" descr="podklad_slnk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441450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6700" b="1" dirty="0" smtClean="0">
                <a:solidFill>
                  <a:srgbClr val="FF0000"/>
                </a:solidFill>
              </a:rPr>
              <a:t>Hodnotiť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posúdenie podľa daných kritérií a štandardov</a:t>
            </a: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86019" name="Zástupný symbol obsahu 2"/>
          <p:cNvSpPr>
            <a:spLocks noGrp="1"/>
          </p:cNvSpPr>
          <p:nvPr>
            <p:ph idx="1"/>
          </p:nvPr>
        </p:nvSpPr>
        <p:spPr>
          <a:xfrm>
            <a:off x="214313" y="1700213"/>
            <a:ext cx="8820150" cy="408622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sk-SK" sz="3600" smtClean="0"/>
              <a:t>ÚLOHA</a:t>
            </a:r>
          </a:p>
          <a:p>
            <a:pPr marL="0" indent="0">
              <a:buFont typeface="Arial" charset="0"/>
              <a:buNone/>
            </a:pPr>
            <a:r>
              <a:rPr lang="sk-SK" sz="3600" smtClean="0"/>
              <a:t>Označ v jednotlivých vyjadreniach chlapcov  z predchádzajúcej úlohy ich </a:t>
            </a:r>
            <a:r>
              <a:rPr lang="sk-SK" sz="3600" b="1" smtClean="0"/>
              <a:t>nepravdivé </a:t>
            </a:r>
            <a:r>
              <a:rPr lang="sk-SK" sz="3600" smtClean="0"/>
              <a:t>argumenty. </a:t>
            </a:r>
          </a:p>
          <a:p>
            <a:pPr marL="0" indent="0">
              <a:buFont typeface="Arial" charset="0"/>
              <a:buNone/>
            </a:pPr>
            <a:endParaRPr lang="sk-SK" sz="3600" smtClean="0"/>
          </a:p>
        </p:txBody>
      </p:sp>
      <p:sp>
        <p:nvSpPr>
          <p:cNvPr id="86020" name="BlokTextu 4"/>
          <p:cNvSpPr txBox="1">
            <a:spLocks noChangeArrowheads="1"/>
          </p:cNvSpPr>
          <p:nvPr/>
        </p:nvSpPr>
        <p:spPr bwMode="auto">
          <a:xfrm>
            <a:off x="714375" y="5643563"/>
            <a:ext cx="9382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k-SK" sz="3200" b="1">
                <a:latin typeface="Calibri" pitchFamily="34" charset="0"/>
                <a:hlinkClick r:id="rId4" action="ppaction://hlinksldjump"/>
              </a:rPr>
              <a:t>FYZ</a:t>
            </a:r>
            <a:endParaRPr lang="sk-SK" sz="3200" b="1">
              <a:latin typeface="Calibri" pitchFamily="34" charset="0"/>
            </a:endParaRPr>
          </a:p>
        </p:txBody>
      </p:sp>
      <p:sp>
        <p:nvSpPr>
          <p:cNvPr id="86021" name="BlokTextu 5"/>
          <p:cNvSpPr txBox="1">
            <a:spLocks noChangeArrowheads="1"/>
          </p:cNvSpPr>
          <p:nvPr/>
        </p:nvSpPr>
        <p:spPr bwMode="auto">
          <a:xfrm>
            <a:off x="2143125" y="5643563"/>
            <a:ext cx="9382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k-SK" sz="3200" b="1">
                <a:solidFill>
                  <a:schemeClr val="tx2"/>
                </a:solidFill>
                <a:latin typeface="Calibri" pitchFamily="34" charset="0"/>
                <a:hlinkClick r:id="rId5" action="ppaction://hlinksldjump"/>
              </a:rPr>
              <a:t>BIO</a:t>
            </a:r>
            <a:endParaRPr lang="sk-SK" sz="3200" b="1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86022" name="BlokTextu 6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3357563" y="5643563"/>
            <a:ext cx="1571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k-SK" sz="3200" b="1">
                <a:solidFill>
                  <a:srgbClr val="008000"/>
                </a:solidFill>
                <a:latin typeface="Calibri" pitchFamily="34" charset="0"/>
                <a:hlinkClick r:id="rId7" action="ppaction://hlinksldjump"/>
              </a:rPr>
              <a:t>CHEM</a:t>
            </a:r>
            <a:endParaRPr lang="sk-SK" sz="3200" b="1">
              <a:solidFill>
                <a:srgbClr val="008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5" name="Obrázok 3" descr="podklad_slnk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441450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6700" b="1" dirty="0" smtClean="0">
                <a:solidFill>
                  <a:srgbClr val="FF0000"/>
                </a:solidFill>
              </a:rPr>
              <a:t>Hodnotiť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posúdenie podľa daných kritérií a štandardov</a:t>
            </a: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88067" name="Zástupný symbol obsahu 2"/>
          <p:cNvSpPr>
            <a:spLocks noGrp="1"/>
          </p:cNvSpPr>
          <p:nvPr>
            <p:ph idx="1"/>
          </p:nvPr>
        </p:nvSpPr>
        <p:spPr>
          <a:xfrm>
            <a:off x="214313" y="1700213"/>
            <a:ext cx="8820150" cy="408622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sk-SK" sz="3600" b="1" smtClean="0">
                <a:solidFill>
                  <a:srgbClr val="000099"/>
                </a:solidFill>
              </a:rPr>
              <a:t>Bloom – P5</a:t>
            </a:r>
          </a:p>
          <a:p>
            <a:pPr marL="0" indent="0" algn="just">
              <a:buFont typeface="Arial" charset="0"/>
              <a:buNone/>
            </a:pPr>
            <a:r>
              <a:rPr lang="sk-SK" sz="3600" smtClean="0">
                <a:solidFill>
                  <a:srgbClr val="000099"/>
                </a:solidFill>
              </a:rPr>
              <a:t>Pri riešení tejto úlohy už žiaci museli vykonať kontrolu poskytnutej informácie, kriticky sa vyjadriť a posúdiť predložený materiál. Teda vykonať hodnotenie výrokov. V Bloomovej taxonómii je to úloha </a:t>
            </a:r>
            <a:r>
              <a:rPr lang="sk-SK" sz="3600" b="1" smtClean="0">
                <a:solidFill>
                  <a:srgbClr val="000099"/>
                </a:solidFill>
              </a:rPr>
              <a:t>na hodnotenie procedurálnych vedomostí</a:t>
            </a:r>
            <a:r>
              <a:rPr lang="sk-SK" sz="3600" smtClean="0">
                <a:solidFill>
                  <a:srgbClr val="000099"/>
                </a:solidFill>
              </a:rPr>
              <a:t>.</a:t>
            </a:r>
          </a:p>
          <a:p>
            <a:pPr marL="0" indent="0">
              <a:buFont typeface="Arial" charset="0"/>
              <a:buNone/>
            </a:pPr>
            <a:endParaRPr lang="sk-SK" sz="3600" smtClean="0">
              <a:solidFill>
                <a:srgbClr val="000099"/>
              </a:solidFill>
            </a:endParaRPr>
          </a:p>
        </p:txBody>
      </p:sp>
      <p:sp>
        <p:nvSpPr>
          <p:cNvPr id="88068" name="BlokTextu 4"/>
          <p:cNvSpPr txBox="1">
            <a:spLocks noChangeArrowheads="1"/>
          </p:cNvSpPr>
          <p:nvPr/>
        </p:nvSpPr>
        <p:spPr bwMode="auto">
          <a:xfrm>
            <a:off x="714375" y="5643563"/>
            <a:ext cx="9382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k-SK" sz="3200" b="1">
                <a:latin typeface="Calibri" pitchFamily="34" charset="0"/>
                <a:hlinkClick r:id="rId4" action="ppaction://hlinksldjump"/>
              </a:rPr>
              <a:t>FYZ</a:t>
            </a:r>
            <a:endParaRPr lang="sk-SK" sz="3200" b="1">
              <a:latin typeface="Calibri" pitchFamily="34" charset="0"/>
            </a:endParaRPr>
          </a:p>
        </p:txBody>
      </p:sp>
      <p:sp>
        <p:nvSpPr>
          <p:cNvPr id="88069" name="BlokTextu 5"/>
          <p:cNvSpPr txBox="1">
            <a:spLocks noChangeArrowheads="1"/>
          </p:cNvSpPr>
          <p:nvPr/>
        </p:nvSpPr>
        <p:spPr bwMode="auto">
          <a:xfrm>
            <a:off x="2143125" y="5643563"/>
            <a:ext cx="9382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k-SK" sz="3200" b="1">
                <a:solidFill>
                  <a:schemeClr val="tx2"/>
                </a:solidFill>
                <a:latin typeface="Calibri" pitchFamily="34" charset="0"/>
                <a:hlinkClick r:id="rId5" action="ppaction://hlinksldjump"/>
              </a:rPr>
              <a:t>BIO</a:t>
            </a:r>
            <a:endParaRPr lang="sk-SK" sz="3200" b="1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88070" name="BlokTextu 6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3357563" y="5643563"/>
            <a:ext cx="1571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k-SK" sz="3200" b="1">
                <a:solidFill>
                  <a:srgbClr val="008000"/>
                </a:solidFill>
                <a:latin typeface="Calibri" pitchFamily="34" charset="0"/>
                <a:hlinkClick r:id="rId7" action="ppaction://hlinksldjump"/>
              </a:rPr>
              <a:t>CHEM</a:t>
            </a:r>
            <a:endParaRPr lang="sk-SK" sz="3200" b="1">
              <a:solidFill>
                <a:srgbClr val="008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3" name="Obrázok 3" descr="podklad_slnk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441450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6700" b="1" dirty="0" smtClean="0">
                <a:solidFill>
                  <a:srgbClr val="FF0000"/>
                </a:solidFill>
              </a:rPr>
              <a:t>Hodnotiť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posúdenie podľa daných kritérií a štandardov</a:t>
            </a: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90115" name="Zástupný symbol obsahu 2"/>
          <p:cNvSpPr>
            <a:spLocks noGrp="1"/>
          </p:cNvSpPr>
          <p:nvPr>
            <p:ph idx="1"/>
          </p:nvPr>
        </p:nvSpPr>
        <p:spPr>
          <a:xfrm>
            <a:off x="0" y="1628775"/>
            <a:ext cx="9251950" cy="5329238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sk-SK" b="1" smtClean="0">
                <a:solidFill>
                  <a:srgbClr val="7030A0"/>
                </a:solidFill>
              </a:rPr>
              <a:t>Úloha – K5</a:t>
            </a:r>
          </a:p>
          <a:p>
            <a:pPr marL="0" indent="0">
              <a:buFont typeface="Arial" charset="0"/>
              <a:buNone/>
            </a:pPr>
            <a:r>
              <a:rPr lang="sk-SK" smtClean="0">
                <a:solidFill>
                  <a:schemeClr val="tx2"/>
                </a:solidFill>
              </a:rPr>
              <a:t>Kontaminácia vody spôsobená priesakom dusíkatých hnojív z poľnohospodárskej pôdy môže vážne ohroziť kvalitu života vodného spoločenstva a viesť k premnoženiu mikroorganizmov, siníc a rias. Niektoré druhy siníc uvoľňujú do prostredia toxické látky spôsobujúce kŕče svalstva, nekoordinované pohyby, dusenie a následnú smrť. Najčastejšie tieto otravy pozorujeme u dobytka a divožijúcich zvierat.</a:t>
            </a:r>
          </a:p>
          <a:p>
            <a:pPr marL="0" indent="0">
              <a:buFont typeface="Arial" charset="0"/>
              <a:buNone/>
            </a:pPr>
            <a:endParaRPr lang="sk-SK" b="1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1" name="Obrázok 3" descr="podklad_slnk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441450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6700" b="1" dirty="0" smtClean="0">
                <a:solidFill>
                  <a:srgbClr val="FF0000"/>
                </a:solidFill>
              </a:rPr>
              <a:t>Hodnotiť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posúdenie podľa daných kritérií a štandardov</a:t>
            </a: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0" y="1628775"/>
            <a:ext cx="9251950" cy="4443413"/>
          </a:xfrm>
        </p:spPr>
        <p:txBody>
          <a:bodyPr rtlCol="0">
            <a:no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b="1" dirty="0" smtClean="0">
                <a:solidFill>
                  <a:schemeClr val="tx2"/>
                </a:solidFill>
              </a:rPr>
              <a:t>Označte</a:t>
            </a:r>
            <a:r>
              <a:rPr lang="sk-SK" b="1" dirty="0">
                <a:solidFill>
                  <a:schemeClr val="tx2"/>
                </a:solidFill>
              </a:rPr>
              <a:t>, ktorá metóda je ekologicky </a:t>
            </a:r>
            <a:r>
              <a:rPr lang="sk-SK" b="1" dirty="0" smtClean="0">
                <a:solidFill>
                  <a:schemeClr val="tx2"/>
                </a:solidFill>
              </a:rPr>
              <a:t>najvýhodnejšia </a:t>
            </a:r>
            <a:r>
              <a:rPr lang="sk-SK" b="1" dirty="0">
                <a:solidFill>
                  <a:schemeClr val="tx2"/>
                </a:solidFill>
              </a:rPr>
              <a:t>pri odstraňovaní premnožených </a:t>
            </a:r>
            <a:r>
              <a:rPr lang="sk-SK" b="1" dirty="0" err="1">
                <a:solidFill>
                  <a:schemeClr val="tx2"/>
                </a:solidFill>
              </a:rPr>
              <a:t>siníc</a:t>
            </a:r>
            <a:r>
              <a:rPr lang="sk-SK" b="1" dirty="0">
                <a:solidFill>
                  <a:schemeClr val="tx2"/>
                </a:solidFill>
              </a:rPr>
              <a:t> </a:t>
            </a:r>
            <a:r>
              <a:rPr lang="sk-SK" b="1" dirty="0" smtClean="0">
                <a:solidFill>
                  <a:schemeClr val="tx2"/>
                </a:solidFill>
              </a:rPr>
              <a:t>v stojatých vodách (nádržiach, rybníkoch a pod.)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dirty="0">
                <a:solidFill>
                  <a:schemeClr val="tx2"/>
                </a:solidFill>
              </a:rPr>
              <a:t>zber </a:t>
            </a:r>
            <a:r>
              <a:rPr lang="sk-SK" dirty="0" err="1">
                <a:solidFill>
                  <a:schemeClr val="tx2"/>
                </a:solidFill>
              </a:rPr>
              <a:t>siníc</a:t>
            </a:r>
            <a:r>
              <a:rPr lang="sk-SK" dirty="0">
                <a:solidFill>
                  <a:schemeClr val="tx2"/>
                </a:solidFill>
              </a:rPr>
              <a:t> pomocou sieťok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dirty="0">
                <a:solidFill>
                  <a:srgbClr val="FF0000"/>
                </a:solidFill>
              </a:rPr>
              <a:t>nasadenie bylinožravých rýb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dirty="0">
                <a:solidFill>
                  <a:schemeClr val="tx2"/>
                </a:solidFill>
              </a:rPr>
              <a:t>nasadenie chemických látok, ktoré dokážu odstrániť </a:t>
            </a:r>
            <a:r>
              <a:rPr lang="sk-SK" dirty="0" err="1">
                <a:solidFill>
                  <a:schemeClr val="tx2"/>
                </a:solidFill>
              </a:rPr>
              <a:t>sinice</a:t>
            </a:r>
            <a:endParaRPr lang="sk-SK" dirty="0">
              <a:solidFill>
                <a:schemeClr val="tx2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dirty="0">
                <a:solidFill>
                  <a:schemeClr val="tx2"/>
                </a:solidFill>
              </a:rPr>
              <a:t>odstránenie kyslíka z </a:t>
            </a:r>
            <a:r>
              <a:rPr lang="sk-SK" dirty="0" smtClean="0">
                <a:solidFill>
                  <a:schemeClr val="tx2"/>
                </a:solidFill>
              </a:rPr>
              <a:t>vody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b="1" dirty="0" smtClean="0"/>
              <a:t>V: žiak vie posúdiť situáciu podľa daných </a:t>
            </a:r>
            <a:r>
              <a:rPr lang="sk-SK" sz="2400" b="1" dirty="0" err="1" smtClean="0"/>
              <a:t>kritérii</a:t>
            </a:r>
            <a:r>
              <a:rPr lang="sk-SK" sz="2400" b="1" dirty="0" smtClean="0"/>
              <a:t> (zisťovať, monitorovať)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dirty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b="1" dirty="0">
                <a:solidFill>
                  <a:schemeClr val="tx2"/>
                </a:solidFill>
              </a:rPr>
              <a:t> </a:t>
            </a:r>
            <a:endParaRPr lang="sk-SK" dirty="0">
              <a:solidFill>
                <a:schemeClr val="tx2"/>
              </a:solidFill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b="1" dirty="0" smtClean="0">
              <a:solidFill>
                <a:srgbClr val="7030A0"/>
              </a:solidFill>
            </a:endParaRPr>
          </a:p>
        </p:txBody>
      </p:sp>
      <p:sp>
        <p:nvSpPr>
          <p:cNvPr id="5" name="Tlačidlo akcie: Začiatok 4">
            <a:hlinkClick r:id="rId4" action="ppaction://hlinksldjump" highlightClick="1"/>
          </p:cNvPr>
          <p:cNvSpPr/>
          <p:nvPr/>
        </p:nvSpPr>
        <p:spPr>
          <a:xfrm>
            <a:off x="8286750" y="6215063"/>
            <a:ext cx="735013" cy="40005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sk-S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09" name="Obrázok 3" descr="podklad_slnk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441450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6700" b="1" dirty="0" smtClean="0">
                <a:solidFill>
                  <a:srgbClr val="FF0000"/>
                </a:solidFill>
              </a:rPr>
              <a:t>Hodnotiť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posúdenie podľa daných kritérií a štandardov</a:t>
            </a: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6" name="Zástupný symbol obsahu 5"/>
          <p:cNvSpPr>
            <a:spLocks noGrp="1"/>
          </p:cNvSpPr>
          <p:nvPr>
            <p:ph idx="1"/>
          </p:nvPr>
        </p:nvSpPr>
        <p:spPr>
          <a:xfrm>
            <a:off x="457200" y="2060575"/>
            <a:ext cx="8229600" cy="4525963"/>
          </a:xfrm>
        </p:spPr>
        <p:txBody>
          <a:bodyPr rtlCol="0">
            <a:normAutofit fontScale="85000" lnSpcReduction="20000"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b="1" dirty="0" smtClean="0">
                <a:solidFill>
                  <a:srgbClr val="006600"/>
                </a:solidFill>
              </a:rPr>
              <a:t>ÚLOHA – K5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b="1" dirty="0" smtClean="0">
                <a:solidFill>
                  <a:srgbClr val="006600"/>
                </a:solidFill>
              </a:rPr>
              <a:t>Na laboratórnom cvičení robili žiaci pokus s látkou, ktorá bola bielej farby, tuhého skupenstva, dobre sa rozpúšťala vo vode, pri zahrievaní sa roztápala, hnedla a príjemne voňala.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b="1" dirty="0" smtClean="0">
              <a:solidFill>
                <a:srgbClr val="006600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b="1" dirty="0" smtClean="0">
                <a:solidFill>
                  <a:srgbClr val="006600"/>
                </a:solidFill>
              </a:rPr>
              <a:t>Uveď názov skúmanej látky a vzniknutej látky.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b="1" dirty="0" smtClean="0"/>
              <a:t>O: Skúmaná látka: cukor, vzniknutá látka: karamel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b="1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b="1" dirty="0" smtClean="0"/>
              <a:t>V: Žiak má vedomosti o princípoch, zovšeobecneniach, </a:t>
            </a:r>
            <a:r>
              <a:rPr lang="sk-SK" sz="2400" b="1" dirty="0"/>
              <a:t>zákonitostiach  a </a:t>
            </a:r>
            <a:r>
              <a:rPr lang="sk-SK" sz="2400" b="1" dirty="0" smtClean="0"/>
              <a:t>súvislostiach, vie </a:t>
            </a:r>
            <a:r>
              <a:rPr lang="sk-SK" sz="2400" b="1" dirty="0"/>
              <a:t>posúdiť situáciu podľa daných </a:t>
            </a:r>
            <a:r>
              <a:rPr lang="sk-SK" sz="2400" b="1" dirty="0" smtClean="0"/>
              <a:t>kritérií </a:t>
            </a:r>
            <a:r>
              <a:rPr lang="sk-SK" sz="2400" b="1" dirty="0"/>
              <a:t>(zisťovať, monitorovať</a:t>
            </a:r>
            <a:r>
              <a:rPr lang="sk-SK" sz="2400" b="1" dirty="0" smtClean="0"/>
              <a:t>).</a:t>
            </a:r>
            <a:endParaRPr lang="sk-SK" sz="2400" b="1" dirty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dirty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7" name="Obrázok 3" descr="podklad_slnk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441450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6700" b="1" dirty="0" smtClean="0">
                <a:solidFill>
                  <a:srgbClr val="FF0000"/>
                </a:solidFill>
              </a:rPr>
              <a:t>Hodnotiť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posúdenie podľa daných kritérií a štandardov</a:t>
            </a: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250825" y="1628775"/>
            <a:ext cx="8642350" cy="4514850"/>
          </a:xfrm>
        </p:spPr>
        <p:txBody>
          <a:bodyPr rtlCol="0">
            <a:no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3600" b="1" dirty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800" b="1" dirty="0">
                <a:solidFill>
                  <a:srgbClr val="006600"/>
                </a:solidFill>
              </a:rPr>
              <a:t>ÚLOHA – P5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b="1" dirty="0">
                <a:solidFill>
                  <a:srgbClr val="006600"/>
                </a:solidFill>
              </a:rPr>
              <a:t>Koľko uhlíkov obsahuje v svojej molekule najjednoduchší acyklický nasýtený </a:t>
            </a:r>
            <a:r>
              <a:rPr lang="sk-SK" sz="2400" b="1" dirty="0" err="1">
                <a:solidFill>
                  <a:srgbClr val="006600"/>
                </a:solidFill>
              </a:rPr>
              <a:t>alkán</a:t>
            </a:r>
            <a:r>
              <a:rPr lang="sk-SK" sz="2400" b="1" dirty="0">
                <a:solidFill>
                  <a:srgbClr val="006600"/>
                </a:solidFill>
              </a:rPr>
              <a:t> obsahujúci jeden </a:t>
            </a:r>
            <a:r>
              <a:rPr lang="sk-SK" sz="2400" b="1" dirty="0" err="1">
                <a:solidFill>
                  <a:srgbClr val="006600"/>
                </a:solidFill>
              </a:rPr>
              <a:t>chirálny</a:t>
            </a:r>
            <a:r>
              <a:rPr lang="sk-SK" sz="2400" b="1" dirty="0">
                <a:solidFill>
                  <a:srgbClr val="006600"/>
                </a:solidFill>
              </a:rPr>
              <a:t> uhlík?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200" b="1" dirty="0" smtClean="0"/>
              <a:t>O: 7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200" b="1" dirty="0" smtClean="0"/>
              <a:t>V: Žiak má vedomosti o špecifických postupoch a algoritmoch. Na základe údajov o </a:t>
            </a:r>
            <a:r>
              <a:rPr lang="sk-SK" sz="2200" b="1" dirty="0" err="1" smtClean="0"/>
              <a:t>alkáne</a:t>
            </a:r>
            <a:r>
              <a:rPr lang="sk-SK" sz="2200" b="1" dirty="0" smtClean="0"/>
              <a:t> a posúdenia daných kritérií vie vyriešiť problém (vyvodiť, usúdiť, posudzovať).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3600" dirty="0" smtClean="0"/>
          </a:p>
        </p:txBody>
      </p:sp>
      <p:sp>
        <p:nvSpPr>
          <p:cNvPr id="5" name="Tlačidlo akcie: Začiatok 4">
            <a:hlinkClick r:id="rId4" action="ppaction://hlinksldjump" highlightClick="1"/>
          </p:cNvPr>
          <p:cNvSpPr/>
          <p:nvPr/>
        </p:nvSpPr>
        <p:spPr>
          <a:xfrm>
            <a:off x="8215313" y="6286500"/>
            <a:ext cx="735012" cy="40005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sk-SK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5" name="Obrázok 3" descr="podklad_slnk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441450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6700" b="1" dirty="0" smtClean="0">
                <a:solidFill>
                  <a:srgbClr val="FF0000"/>
                </a:solidFill>
              </a:rPr>
              <a:t>Tvoriť</a:t>
            </a:r>
            <a:br>
              <a:rPr lang="sk-SK" sz="67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vytvárať nové súdržné celky z jednotlivých prvkov </a:t>
            </a: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214313" y="1643063"/>
            <a:ext cx="8572500" cy="3943350"/>
          </a:xfrm>
        </p:spPr>
        <p:txBody>
          <a:bodyPr rtlCol="0">
            <a:noAutofit/>
          </a:bodyPr>
          <a:lstStyle/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b="1" dirty="0" smtClean="0">
                <a:solidFill>
                  <a:srgbClr val="000099"/>
                </a:solidFill>
              </a:rPr>
              <a:t>Vytvárať </a:t>
            </a:r>
            <a:r>
              <a:rPr lang="sk-SK" dirty="0" smtClean="0">
                <a:solidFill>
                  <a:srgbClr val="000099"/>
                </a:solidFill>
              </a:rPr>
              <a:t>– vytvorenie hypotézy na základe daných kritérií, určených podmienok pri pozorovaní javu, experimentu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sk-SK" dirty="0" smtClean="0">
                <a:solidFill>
                  <a:srgbClr val="000099"/>
                </a:solidFill>
              </a:rPr>
              <a:t> vyrábať, objavovať,</a:t>
            </a:r>
          </a:p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b="1" dirty="0" smtClean="0">
                <a:solidFill>
                  <a:srgbClr val="000099"/>
                </a:solidFill>
              </a:rPr>
              <a:t>Plánovať </a:t>
            </a:r>
            <a:r>
              <a:rPr lang="sk-SK" dirty="0">
                <a:solidFill>
                  <a:srgbClr val="000099"/>
                </a:solidFill>
              </a:rPr>
              <a:t>– </a:t>
            </a:r>
            <a:r>
              <a:rPr lang="sk-SK" dirty="0" smtClean="0">
                <a:solidFill>
                  <a:srgbClr val="000099"/>
                </a:solidFill>
              </a:rPr>
              <a:t>navrhnúť procedúru pre uskutočnenie určitého experimentu, navrhnúť model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sk-SK" dirty="0">
                <a:solidFill>
                  <a:srgbClr val="000099"/>
                </a:solidFill>
              </a:rPr>
              <a:t> navrhovať, </a:t>
            </a:r>
            <a:r>
              <a:rPr lang="sk-SK" dirty="0" smtClean="0">
                <a:solidFill>
                  <a:srgbClr val="000099"/>
                </a:solidFill>
              </a:rPr>
              <a:t>konštruovať</a:t>
            </a:r>
            <a:endParaRPr lang="sk-SK" dirty="0">
              <a:solidFill>
                <a:srgbClr val="000099"/>
              </a:solidFill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3600" dirty="0" smtClean="0"/>
          </a:p>
        </p:txBody>
      </p:sp>
      <p:sp>
        <p:nvSpPr>
          <p:cNvPr id="98308" name="BlokTextu 6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357188" y="5715000"/>
            <a:ext cx="1571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k-SK" sz="3200" b="1">
                <a:solidFill>
                  <a:srgbClr val="008000"/>
                </a:solidFill>
                <a:latin typeface="Calibri" pitchFamily="34" charset="0"/>
                <a:hlinkClick r:id="rId5" action="ppaction://hlinksldjump"/>
              </a:rPr>
              <a:t>CHEM</a:t>
            </a:r>
            <a:endParaRPr lang="sk-SK" sz="3200" b="1">
              <a:solidFill>
                <a:srgbClr val="008000"/>
              </a:solidFill>
              <a:latin typeface="Calibri" pitchFamily="34" charset="0"/>
            </a:endParaRPr>
          </a:p>
        </p:txBody>
      </p:sp>
      <p:sp>
        <p:nvSpPr>
          <p:cNvPr id="5" name="Tlačidlo akcie: Koniec 4">
            <a:hlinkClick r:id="" action="ppaction://hlinkshowjump?jump=lastslide" highlightClick="1"/>
          </p:cNvPr>
          <p:cNvSpPr/>
          <p:nvPr/>
        </p:nvSpPr>
        <p:spPr>
          <a:xfrm>
            <a:off x="7812088" y="6007100"/>
            <a:ext cx="720725" cy="431800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sk-S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Obrázok 3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009650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 </a:t>
            </a:r>
            <a:r>
              <a:rPr lang="sk-SK" sz="6700" b="1" dirty="0">
                <a:solidFill>
                  <a:srgbClr val="FF0000"/>
                </a:solidFill>
              </a:rPr>
              <a:t>Zapamätať </a:t>
            </a:r>
            <a:r>
              <a:rPr lang="sk-SK" sz="6700" b="1" dirty="0" smtClean="0">
                <a:solidFill>
                  <a:srgbClr val="FF0000"/>
                </a:solidFill>
              </a:rPr>
              <a:t>si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 </a:t>
            </a:r>
            <a:r>
              <a:rPr lang="sk-SK" sz="3200" b="1" dirty="0">
                <a:solidFill>
                  <a:srgbClr val="FF0000"/>
                </a:solidFill>
              </a:rPr>
              <a:t>reprodukovanie </a:t>
            </a:r>
            <a:r>
              <a:rPr lang="sk-SK" sz="3200" b="1" dirty="0" smtClean="0">
                <a:solidFill>
                  <a:srgbClr val="FF0000"/>
                </a:solidFill>
              </a:rPr>
              <a:t>prvkov učiva </a:t>
            </a:r>
            <a:r>
              <a:rPr lang="sk-SK" sz="3200" b="1" dirty="0">
                <a:solidFill>
                  <a:prstClr val="black"/>
                </a:solidFill>
              </a:rPr>
              <a:t/>
            </a:r>
            <a:br>
              <a:rPr lang="sk-SK" sz="3200" b="1" dirty="0">
                <a:solidFill>
                  <a:prstClr val="black"/>
                </a:solidFill>
              </a:rPr>
            </a:br>
            <a:endParaRPr lang="sk-SK" dirty="0"/>
          </a:p>
        </p:txBody>
      </p:sp>
      <p:sp>
        <p:nvSpPr>
          <p:cNvPr id="23555" name="Zástupný symbol obsahu 2"/>
          <p:cNvSpPr>
            <a:spLocks noGrp="1"/>
          </p:cNvSpPr>
          <p:nvPr>
            <p:ph idx="1"/>
          </p:nvPr>
        </p:nvSpPr>
        <p:spPr>
          <a:xfrm>
            <a:off x="457200" y="1196975"/>
            <a:ext cx="8362950" cy="5400675"/>
          </a:xfrm>
        </p:spPr>
        <p:txBody>
          <a:bodyPr/>
          <a:lstStyle/>
          <a:p>
            <a:pPr marL="0" indent="0" algn="just">
              <a:buFont typeface="Arial" charset="0"/>
              <a:buNone/>
            </a:pPr>
            <a:r>
              <a:rPr lang="sk-SK" b="1" smtClean="0">
                <a:solidFill>
                  <a:srgbClr val="FF0000"/>
                </a:solidFill>
              </a:rPr>
              <a:t>ÚLOHA</a:t>
            </a:r>
          </a:p>
          <a:p>
            <a:pPr marL="0" indent="0" algn="just">
              <a:buFont typeface="Arial" charset="0"/>
              <a:buNone/>
            </a:pPr>
            <a:r>
              <a:rPr lang="sk-SK" b="1" smtClean="0">
                <a:solidFill>
                  <a:srgbClr val="FF0000"/>
                </a:solidFill>
              </a:rPr>
              <a:t/>
            </a:r>
            <a:br>
              <a:rPr lang="sk-SK" b="1" smtClean="0">
                <a:solidFill>
                  <a:srgbClr val="FF0000"/>
                </a:solidFill>
              </a:rPr>
            </a:br>
            <a:endParaRPr lang="sk-SK" b="1" smtClean="0">
              <a:solidFill>
                <a:srgbClr val="FF0000"/>
              </a:solidFill>
            </a:endParaRPr>
          </a:p>
          <a:p>
            <a:pPr marL="0" indent="0" algn="just">
              <a:buFont typeface="Arial" charset="0"/>
              <a:buNone/>
            </a:pPr>
            <a:endParaRPr lang="sk-SK" b="1" smtClean="0">
              <a:solidFill>
                <a:srgbClr val="FF0000"/>
              </a:solidFill>
            </a:endParaRPr>
          </a:p>
          <a:p>
            <a:pPr marL="0" indent="0" algn="just">
              <a:buFont typeface="Arial" charset="0"/>
              <a:buNone/>
            </a:pPr>
            <a:endParaRPr lang="sk-SK" b="1" smtClean="0">
              <a:solidFill>
                <a:srgbClr val="FF0000"/>
              </a:solidFill>
            </a:endParaRPr>
          </a:p>
          <a:p>
            <a:pPr marL="0" indent="0" algn="just">
              <a:buFont typeface="Arial" charset="0"/>
              <a:buNone/>
            </a:pPr>
            <a:endParaRPr lang="sk-SK" b="1" smtClean="0">
              <a:solidFill>
                <a:srgbClr val="FF0000"/>
              </a:solidFill>
            </a:endParaRPr>
          </a:p>
          <a:p>
            <a:pPr marL="0" indent="0" algn="just">
              <a:buFont typeface="Arial" charset="0"/>
              <a:buNone/>
            </a:pPr>
            <a:r>
              <a:rPr lang="sk-SK" b="1" smtClean="0">
                <a:solidFill>
                  <a:srgbClr val="FF0000"/>
                </a:solidFill>
              </a:rPr>
              <a:t>Obrázok, ktorý znázorňuje ako kreslil rýchlosť Oresme</a:t>
            </a:r>
          </a:p>
          <a:p>
            <a:pPr marL="0" indent="0">
              <a:buFont typeface="Arial" charset="0"/>
              <a:buNone/>
            </a:pPr>
            <a:endParaRPr lang="sk-SK" sz="3600" b="1" smtClean="0"/>
          </a:p>
        </p:txBody>
      </p:sp>
      <p:sp>
        <p:nvSpPr>
          <p:cNvPr id="5" name="Obdĺžnik 4"/>
          <p:cNvSpPr/>
          <p:nvPr/>
        </p:nvSpPr>
        <p:spPr>
          <a:xfrm>
            <a:off x="2627313" y="1916113"/>
            <a:ext cx="2211387" cy="21399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7" name="Rovná spojnica 6"/>
          <p:cNvCxnSpPr/>
          <p:nvPr/>
        </p:nvCxnSpPr>
        <p:spPr>
          <a:xfrm>
            <a:off x="2916238" y="1916113"/>
            <a:ext cx="0" cy="2160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Rovná spojnica 8"/>
          <p:cNvCxnSpPr/>
          <p:nvPr/>
        </p:nvCxnSpPr>
        <p:spPr>
          <a:xfrm>
            <a:off x="3276600" y="1916113"/>
            <a:ext cx="0" cy="2160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Rovná spojnica 10"/>
          <p:cNvCxnSpPr>
            <a:stCxn id="5" idx="0"/>
            <a:endCxn id="5" idx="2"/>
          </p:cNvCxnSpPr>
          <p:nvPr/>
        </p:nvCxnSpPr>
        <p:spPr>
          <a:xfrm>
            <a:off x="3733800" y="1916113"/>
            <a:ext cx="0" cy="21399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Rovná spojnica 12"/>
          <p:cNvCxnSpPr/>
          <p:nvPr/>
        </p:nvCxnSpPr>
        <p:spPr>
          <a:xfrm>
            <a:off x="4284663" y="1916113"/>
            <a:ext cx="0" cy="2160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Rovná spojnica 14"/>
          <p:cNvCxnSpPr/>
          <p:nvPr/>
        </p:nvCxnSpPr>
        <p:spPr>
          <a:xfrm>
            <a:off x="3995738" y="1916113"/>
            <a:ext cx="0" cy="2160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Rovná spojnica 16"/>
          <p:cNvCxnSpPr/>
          <p:nvPr/>
        </p:nvCxnSpPr>
        <p:spPr>
          <a:xfrm>
            <a:off x="4572000" y="1916113"/>
            <a:ext cx="0" cy="2160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Rovná spojnica 18"/>
          <p:cNvCxnSpPr/>
          <p:nvPr/>
        </p:nvCxnSpPr>
        <p:spPr>
          <a:xfrm>
            <a:off x="3492500" y="1916113"/>
            <a:ext cx="0" cy="2160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Rovná spojnica 20"/>
          <p:cNvCxnSpPr/>
          <p:nvPr/>
        </p:nvCxnSpPr>
        <p:spPr>
          <a:xfrm>
            <a:off x="3132138" y="1916113"/>
            <a:ext cx="0" cy="20891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3" name="Obrázok 3" descr="podklad_slnk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441450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6700" b="1" dirty="0">
                <a:solidFill>
                  <a:srgbClr val="FF0000"/>
                </a:solidFill>
              </a:rPr>
              <a:t>Tvoriť</a:t>
            </a:r>
            <a:r>
              <a:rPr lang="sk-SK" sz="9600" b="1" dirty="0">
                <a:solidFill>
                  <a:srgbClr val="FF0000"/>
                </a:solidFill>
              </a:rPr>
              <a:t/>
            </a:r>
            <a:br>
              <a:rPr lang="sk-SK" sz="9600" b="1" dirty="0">
                <a:solidFill>
                  <a:srgbClr val="FF0000"/>
                </a:solidFill>
              </a:rPr>
            </a:br>
            <a:r>
              <a:rPr lang="sk-SK" sz="3100" b="1" dirty="0">
                <a:solidFill>
                  <a:srgbClr val="FF0000"/>
                </a:solidFill>
              </a:rPr>
              <a:t>vytvárať nové súdržné celky z jednotlivých prvkov</a:t>
            </a:r>
            <a:endParaRPr lang="sk-SK" sz="3100" dirty="0">
              <a:solidFill>
                <a:srgbClr val="FF0000"/>
              </a:solidFill>
            </a:endParaRPr>
          </a:p>
        </p:txBody>
      </p:sp>
      <p:sp>
        <p:nvSpPr>
          <p:cNvPr id="100355" name="Zástupný symbol obsahu 2"/>
          <p:cNvSpPr>
            <a:spLocks noGrp="1"/>
          </p:cNvSpPr>
          <p:nvPr>
            <p:ph idx="1"/>
          </p:nvPr>
        </p:nvSpPr>
        <p:spPr>
          <a:xfrm>
            <a:off x="0" y="1628775"/>
            <a:ext cx="8858250" cy="4729163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sk-SK" sz="3600" b="1" smtClean="0"/>
              <a:t>ÚLOHA</a:t>
            </a:r>
          </a:p>
          <a:p>
            <a:pPr marL="0" indent="0" algn="just">
              <a:buFont typeface="Arial" charset="0"/>
              <a:buNone/>
            </a:pPr>
            <a:r>
              <a:rPr lang="sk-SK" sz="3600" smtClean="0"/>
              <a:t>Niektoré úvahy  chlapcov ti môžu pomôcť pri riešení tejto úvahy. Zhodnoť ich postupy a navrhni si vlastne riešenie úlohy, ak vieš,  že </a:t>
            </a:r>
            <a:r>
              <a:rPr lang="sk-SK" sz="3600" b="1" i="1" smtClean="0"/>
              <a:t>niečo </a:t>
            </a:r>
            <a:r>
              <a:rPr lang="sk-SK" sz="3600" smtClean="0"/>
              <a:t> prešlo za 1. deň 1 km.  </a:t>
            </a:r>
            <a:endParaRPr lang="en-US" sz="3600" smtClean="0"/>
          </a:p>
          <a:p>
            <a:pPr marL="0" indent="0" algn="just">
              <a:buFont typeface="Arial" charset="0"/>
              <a:buNone/>
            </a:pPr>
            <a:r>
              <a:rPr lang="sk-SK" sz="3600" smtClean="0"/>
              <a:t>Dráha, ktorú </a:t>
            </a:r>
            <a:r>
              <a:rPr lang="sk-SK" sz="3600" b="1" i="1" smtClean="0"/>
              <a:t>niečo</a:t>
            </a:r>
            <a:r>
              <a:rPr lang="sk-SK" sz="3600" smtClean="0"/>
              <a:t> prešlo keď sa pohybovalo nekonečne dlho je __________ km.</a:t>
            </a:r>
            <a:endParaRPr lang="en-US" sz="3600" smtClean="0"/>
          </a:p>
          <a:p>
            <a:pPr marL="0" indent="0">
              <a:buFont typeface="Arial" charset="0"/>
              <a:buNone/>
            </a:pPr>
            <a:endParaRPr lang="sk-SK" sz="3600" smtClean="0"/>
          </a:p>
        </p:txBody>
      </p:sp>
      <p:sp>
        <p:nvSpPr>
          <p:cNvPr id="5" name="Tlačidlo akcie: Začiatok 4">
            <a:hlinkClick r:id="rId4" action="ppaction://hlinksldjump" highlightClick="1"/>
          </p:cNvPr>
          <p:cNvSpPr/>
          <p:nvPr/>
        </p:nvSpPr>
        <p:spPr>
          <a:xfrm>
            <a:off x="6019800" y="6073775"/>
            <a:ext cx="735013" cy="40005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sk-SK"/>
          </a:p>
        </p:txBody>
      </p:sp>
      <p:sp>
        <p:nvSpPr>
          <p:cNvPr id="6" name="Tlačidlo akcie: Koniec 5">
            <a:hlinkClick r:id="rId5" action="ppaction://hlinksldjump" highlightClick="1"/>
          </p:cNvPr>
          <p:cNvSpPr/>
          <p:nvPr/>
        </p:nvSpPr>
        <p:spPr>
          <a:xfrm>
            <a:off x="6948488" y="6073775"/>
            <a:ext cx="792162" cy="400050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sk-S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1" name="Obrázok 3" descr="podklad_slnk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441450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6700" b="1" dirty="0">
                <a:solidFill>
                  <a:srgbClr val="FF0000"/>
                </a:solidFill>
              </a:rPr>
              <a:t>Tvoriť</a:t>
            </a:r>
            <a:r>
              <a:rPr lang="sk-SK" sz="9600" b="1" dirty="0">
                <a:solidFill>
                  <a:srgbClr val="FF0000"/>
                </a:solidFill>
              </a:rPr>
              <a:t/>
            </a:r>
            <a:br>
              <a:rPr lang="sk-SK" sz="9600" b="1" dirty="0">
                <a:solidFill>
                  <a:srgbClr val="FF0000"/>
                </a:solidFill>
              </a:rPr>
            </a:br>
            <a:r>
              <a:rPr lang="sk-SK" sz="3100" b="1" dirty="0">
                <a:solidFill>
                  <a:srgbClr val="FF0000"/>
                </a:solidFill>
              </a:rPr>
              <a:t>vytvárať nové súdržné celky z jednotlivých prvkov</a:t>
            </a:r>
            <a:endParaRPr lang="sk-SK" sz="3100" dirty="0">
              <a:solidFill>
                <a:srgbClr val="FF0000"/>
              </a:solidFill>
            </a:endParaRPr>
          </a:p>
        </p:txBody>
      </p:sp>
      <p:sp>
        <p:nvSpPr>
          <p:cNvPr id="102403" name="Zástupný symbol obsahu 2"/>
          <p:cNvSpPr>
            <a:spLocks noGrp="1"/>
          </p:cNvSpPr>
          <p:nvPr>
            <p:ph idx="1"/>
          </p:nvPr>
        </p:nvSpPr>
        <p:spPr>
          <a:xfrm>
            <a:off x="0" y="1628775"/>
            <a:ext cx="8858250" cy="4729163"/>
          </a:xfrm>
        </p:spPr>
        <p:txBody>
          <a:bodyPr/>
          <a:lstStyle/>
          <a:p>
            <a:pPr marL="0" indent="0" algn="just">
              <a:buFont typeface="Arial" charset="0"/>
              <a:buNone/>
            </a:pPr>
            <a:r>
              <a:rPr lang="sk-SK" sz="3600" smtClean="0">
                <a:solidFill>
                  <a:srgbClr val="000099"/>
                </a:solidFill>
              </a:rPr>
              <a:t>Modifikácia tejto úlohy by mohla byť aj s nasledovným zadaním:</a:t>
            </a:r>
          </a:p>
          <a:p>
            <a:pPr marL="0" indent="0">
              <a:buFont typeface="Arial" charset="0"/>
              <a:buNone/>
            </a:pPr>
            <a:r>
              <a:rPr lang="sk-SK" sz="3600" b="1" smtClean="0"/>
              <a:t>Úloha </a:t>
            </a:r>
          </a:p>
          <a:p>
            <a:pPr marL="0" indent="0" algn="just">
              <a:buFont typeface="Arial" charset="0"/>
              <a:buNone/>
            </a:pPr>
            <a:r>
              <a:rPr lang="sk-SK" sz="3600" smtClean="0"/>
              <a:t>Vieš, že dráha, ktorú </a:t>
            </a:r>
            <a:r>
              <a:rPr lang="sk-SK" sz="3600" b="1" i="1" smtClean="0"/>
              <a:t>niečo</a:t>
            </a:r>
            <a:r>
              <a:rPr lang="sk-SK" sz="3600" smtClean="0"/>
              <a:t> prešlo prvý deň je 1km, a druhý deň </a:t>
            </a:r>
            <a:r>
              <a:rPr lang="sk-SK" sz="3600" b="1" i="1" smtClean="0"/>
              <a:t>niečo</a:t>
            </a:r>
            <a:r>
              <a:rPr lang="sk-SK" sz="3600" smtClean="0"/>
              <a:t> prešlo dráhu 0,5km.  Koľko km </a:t>
            </a:r>
            <a:r>
              <a:rPr lang="sk-SK" sz="3600" b="1" i="1" smtClean="0"/>
              <a:t>niečo</a:t>
            </a:r>
            <a:r>
              <a:rPr lang="sk-SK" sz="3600" smtClean="0"/>
              <a:t> prešlo 5. deň?</a:t>
            </a:r>
          </a:p>
          <a:p>
            <a:pPr marL="0" indent="0">
              <a:buFont typeface="Arial" charset="0"/>
              <a:buNone/>
            </a:pPr>
            <a:endParaRPr lang="sk-SK" sz="3600" smtClean="0"/>
          </a:p>
        </p:txBody>
      </p:sp>
      <p:sp>
        <p:nvSpPr>
          <p:cNvPr id="5" name="Tlačidlo akcie: Začiatok 4">
            <a:hlinkClick r:id="rId4" action="ppaction://hlinksldjump" highlightClick="1"/>
          </p:cNvPr>
          <p:cNvSpPr/>
          <p:nvPr/>
        </p:nvSpPr>
        <p:spPr>
          <a:xfrm>
            <a:off x="6019800" y="6073775"/>
            <a:ext cx="735013" cy="40005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sk-SK"/>
          </a:p>
        </p:txBody>
      </p:sp>
      <p:sp>
        <p:nvSpPr>
          <p:cNvPr id="6" name="Tlačidlo akcie: Koniec 5">
            <a:hlinkClick r:id="rId5" action="ppaction://hlinksldjump" highlightClick="1"/>
          </p:cNvPr>
          <p:cNvSpPr/>
          <p:nvPr/>
        </p:nvSpPr>
        <p:spPr>
          <a:xfrm>
            <a:off x="6948488" y="6073775"/>
            <a:ext cx="792162" cy="400050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sk-S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49" name="Obrázok 3" descr="podklad_slnk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441450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6700" b="1" dirty="0">
                <a:solidFill>
                  <a:srgbClr val="FF0000"/>
                </a:solidFill>
              </a:rPr>
              <a:t>Tvoriť</a:t>
            </a:r>
            <a:r>
              <a:rPr lang="sk-SK" sz="9600" b="1" dirty="0">
                <a:solidFill>
                  <a:srgbClr val="FF0000"/>
                </a:solidFill>
              </a:rPr>
              <a:t/>
            </a:r>
            <a:br>
              <a:rPr lang="sk-SK" sz="9600" b="1" dirty="0">
                <a:solidFill>
                  <a:srgbClr val="FF0000"/>
                </a:solidFill>
              </a:rPr>
            </a:br>
            <a:r>
              <a:rPr lang="sk-SK" sz="3100" b="1" dirty="0">
                <a:solidFill>
                  <a:srgbClr val="FF0000"/>
                </a:solidFill>
              </a:rPr>
              <a:t>vytvárať nové súdržné celky z jednotlivých prvkov</a:t>
            </a:r>
            <a:endParaRPr lang="sk-SK" sz="3100" dirty="0">
              <a:solidFill>
                <a:srgbClr val="FF0000"/>
              </a:solidFill>
            </a:endParaRPr>
          </a:p>
        </p:txBody>
      </p:sp>
      <p:sp>
        <p:nvSpPr>
          <p:cNvPr id="104451" name="Zástupný symbol obsahu 2"/>
          <p:cNvSpPr>
            <a:spLocks noGrp="1"/>
          </p:cNvSpPr>
          <p:nvPr>
            <p:ph idx="1"/>
          </p:nvPr>
        </p:nvSpPr>
        <p:spPr>
          <a:xfrm>
            <a:off x="250825" y="1341438"/>
            <a:ext cx="8607425" cy="5016500"/>
          </a:xfrm>
        </p:spPr>
        <p:txBody>
          <a:bodyPr/>
          <a:lstStyle/>
          <a:p>
            <a:pPr marL="0" indent="0" algn="just">
              <a:buFont typeface="Arial" charset="0"/>
              <a:buNone/>
            </a:pPr>
            <a:r>
              <a:rPr lang="sk-SK" sz="3600" b="1" smtClean="0">
                <a:solidFill>
                  <a:srgbClr val="000099"/>
                </a:solidFill>
              </a:rPr>
              <a:t>Blom – P6</a:t>
            </a:r>
          </a:p>
          <a:p>
            <a:pPr marL="0" indent="0" algn="just">
              <a:buFont typeface="Arial" charset="0"/>
              <a:buNone/>
            </a:pPr>
            <a:r>
              <a:rPr lang="sk-SK" sz="3600" smtClean="0">
                <a:solidFill>
                  <a:srgbClr val="000099"/>
                </a:solidFill>
              </a:rPr>
              <a:t>V tejto úlohe vyžadujeme od žiakov, aby vytvorili z jednotlivých prvkov nový celok, zreorganizovali prvky do novej štruktúry, formulovali hypotézu, pomocou ktorej vedeli úlohu vyriešiť. V Bloomovej taxonómii je to v dimenzii kognitívnych procesov úroveň </a:t>
            </a:r>
            <a:r>
              <a:rPr lang="sk-SK" sz="3600" b="1" smtClean="0">
                <a:solidFill>
                  <a:srgbClr val="000099"/>
                </a:solidFill>
              </a:rPr>
              <a:t>tvorenia</a:t>
            </a:r>
            <a:r>
              <a:rPr lang="sk-SK" sz="3600" smtClean="0">
                <a:solidFill>
                  <a:srgbClr val="000099"/>
                </a:solidFill>
              </a:rPr>
              <a:t> a v dimenzii vedomostí </a:t>
            </a:r>
            <a:r>
              <a:rPr lang="sk-SK" sz="3600" b="1" smtClean="0">
                <a:solidFill>
                  <a:srgbClr val="000099"/>
                </a:solidFill>
              </a:rPr>
              <a:t>procedurálna vedomosť</a:t>
            </a:r>
            <a:r>
              <a:rPr lang="sk-SK" sz="3600" smtClean="0">
                <a:solidFill>
                  <a:srgbClr val="000099"/>
                </a:solidFill>
              </a:rPr>
              <a:t>.</a:t>
            </a:r>
          </a:p>
          <a:p>
            <a:pPr marL="0" indent="0">
              <a:buFont typeface="Arial" charset="0"/>
              <a:buNone/>
            </a:pPr>
            <a:endParaRPr lang="sk-SK" sz="3600" smtClean="0"/>
          </a:p>
        </p:txBody>
      </p:sp>
      <p:sp>
        <p:nvSpPr>
          <p:cNvPr id="5" name="Tlačidlo akcie: Začiatok 4">
            <a:hlinkClick r:id="rId4" action="ppaction://hlinksldjump" highlightClick="1"/>
          </p:cNvPr>
          <p:cNvSpPr/>
          <p:nvPr/>
        </p:nvSpPr>
        <p:spPr>
          <a:xfrm>
            <a:off x="6019800" y="6073775"/>
            <a:ext cx="735013" cy="40005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sk-SK"/>
          </a:p>
        </p:txBody>
      </p:sp>
      <p:sp>
        <p:nvSpPr>
          <p:cNvPr id="6" name="Tlačidlo akcie: Koniec 5">
            <a:hlinkClick r:id="rId5" action="ppaction://hlinksldjump" highlightClick="1"/>
          </p:cNvPr>
          <p:cNvSpPr/>
          <p:nvPr/>
        </p:nvSpPr>
        <p:spPr>
          <a:xfrm>
            <a:off x="6948488" y="6073775"/>
            <a:ext cx="792162" cy="400050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sk-S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7" name="Obrázok 3" descr="podklad_slnk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441450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6700" b="1" dirty="0" smtClean="0">
                <a:solidFill>
                  <a:srgbClr val="FF0000"/>
                </a:solidFill>
              </a:rPr>
              <a:t>Tvoriť</a:t>
            </a:r>
            <a:br>
              <a:rPr lang="sk-SK" sz="67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vytvárať nové súdržné celky z jednotlivých prvkov </a:t>
            </a: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95288" y="1628775"/>
            <a:ext cx="8569325" cy="5113338"/>
          </a:xfrm>
        </p:spPr>
        <p:txBody>
          <a:bodyPr rtlCol="0">
            <a:no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800" b="1" dirty="0" smtClean="0">
                <a:solidFill>
                  <a:srgbClr val="006600"/>
                </a:solidFill>
              </a:rPr>
              <a:t>ÚLOHA – P6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b="1" dirty="0" smtClean="0">
                <a:solidFill>
                  <a:srgbClr val="006600"/>
                </a:solidFill>
              </a:rPr>
              <a:t>Uhlík je v organických zlúčeninách štvorväzbový. S touto vlastnosťou súvisí schopnosť atómov uhlíka vytvárať reťazce.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b="1" dirty="0" smtClean="0">
                <a:solidFill>
                  <a:srgbClr val="006600"/>
                </a:solidFill>
              </a:rPr>
              <a:t>Napíš aspoň 3 názvy uhľovodíkov s uzavretým reťazcom, ktorý by si vytvoril z 5 atómov uhlíka tak, aby bola zachovaná jeho </a:t>
            </a:r>
            <a:r>
              <a:rPr lang="sk-SK" sz="2400" b="1" dirty="0" err="1" smtClean="0">
                <a:solidFill>
                  <a:srgbClr val="006600"/>
                </a:solidFill>
              </a:rPr>
              <a:t>štvorväzbovosť</a:t>
            </a:r>
            <a:r>
              <a:rPr lang="sk-SK" sz="2400" b="1" dirty="0" smtClean="0">
                <a:solidFill>
                  <a:srgbClr val="006600"/>
                </a:solidFill>
              </a:rPr>
              <a:t>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b="1" dirty="0" smtClean="0">
                <a:solidFill>
                  <a:srgbClr val="006600"/>
                </a:solidFill>
              </a:rPr>
              <a:t>Odpoveď: ........................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800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000" b="1" dirty="0" smtClean="0"/>
              <a:t>O: </a:t>
            </a:r>
            <a:r>
              <a:rPr lang="sk-SK" sz="2000" b="1" dirty="0" err="1" smtClean="0"/>
              <a:t>cyklopentán</a:t>
            </a:r>
            <a:r>
              <a:rPr lang="sk-SK" sz="2000" b="1" dirty="0" smtClean="0"/>
              <a:t>, </a:t>
            </a:r>
            <a:r>
              <a:rPr lang="sk-SK" sz="2000" b="1" dirty="0" err="1" smtClean="0"/>
              <a:t>cyklopentén</a:t>
            </a:r>
            <a:r>
              <a:rPr lang="sk-SK" sz="2000" b="1" dirty="0" smtClean="0"/>
              <a:t>, </a:t>
            </a:r>
            <a:r>
              <a:rPr lang="sk-SK" sz="2000" b="1" dirty="0" err="1" smtClean="0"/>
              <a:t>cyklopentín</a:t>
            </a:r>
            <a:r>
              <a:rPr lang="sk-SK" sz="2000" b="1" dirty="0" smtClean="0"/>
              <a:t>, </a:t>
            </a:r>
            <a:r>
              <a:rPr lang="sk-SK" sz="2000" b="1" dirty="0" err="1" smtClean="0"/>
              <a:t>metylcyklobután</a:t>
            </a:r>
            <a:r>
              <a:rPr lang="sk-SK" sz="2000" b="1" dirty="0" smtClean="0"/>
              <a:t>, </a:t>
            </a:r>
            <a:r>
              <a:rPr lang="sk-SK" sz="2000" b="1" dirty="0" err="1" smtClean="0"/>
              <a:t>etylcyklopropán</a:t>
            </a:r>
            <a:endParaRPr lang="sk-SK" sz="2000" b="1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000" b="1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000" b="1" dirty="0" smtClean="0"/>
              <a:t>V: Žiak má vedomosti o postupoch a algoritmoch, na základe vedomosti dokáže vytvoriť niekoľko príkladov rôznych uhľovodíkov s uzavretým reťazcom a rovnakým počtom uhlíkov  (vytvoriť, navrhovať, konštruovať).</a:t>
            </a:r>
            <a:endParaRPr lang="sk-SK" sz="2000" b="1" dirty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5" name="Obrázok 3" descr="podklad_slnk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441450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> </a:t>
            </a:r>
            <a:r>
              <a:rPr lang="sk-SK" sz="6700" b="1" dirty="0" smtClean="0">
                <a:solidFill>
                  <a:srgbClr val="FF0000"/>
                </a:solidFill>
              </a:rPr>
              <a:t>Tvoriť</a:t>
            </a:r>
            <a:br>
              <a:rPr lang="sk-SK" sz="67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vytvárať nové súdržné celky z jednotlivých prvkov </a:t>
            </a: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95288" y="1628775"/>
            <a:ext cx="8248650" cy="4443413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sk-SK" sz="2800" b="1" smtClean="0">
                <a:solidFill>
                  <a:srgbClr val="006600"/>
                </a:solidFill>
              </a:rPr>
              <a:t>ÚLOHA – P6 </a:t>
            </a:r>
          </a:p>
          <a:p>
            <a:pPr marL="0" indent="0">
              <a:buFont typeface="Arial" charset="0"/>
              <a:buNone/>
            </a:pPr>
            <a:r>
              <a:rPr lang="sk-SK" sz="2800" b="1" smtClean="0">
                <a:solidFill>
                  <a:srgbClr val="006600"/>
                </a:solidFill>
              </a:rPr>
              <a:t>Papier je chemická látka s určitými vlastnosťami. Navrhni, ako by si z neho získal novú látku s inými vlastnosťami.</a:t>
            </a:r>
          </a:p>
          <a:p>
            <a:pPr marL="0" indent="0">
              <a:buFont typeface="Arial" charset="0"/>
              <a:buNone/>
            </a:pPr>
            <a:r>
              <a:rPr lang="sk-SK" sz="2800" b="1" smtClean="0">
                <a:solidFill>
                  <a:srgbClr val="006600"/>
                </a:solidFill>
              </a:rPr>
              <a:t>Odpoveď: ...............................</a:t>
            </a:r>
          </a:p>
          <a:p>
            <a:pPr marL="0" indent="0">
              <a:buFont typeface="Arial" charset="0"/>
              <a:buNone/>
            </a:pPr>
            <a:endParaRPr lang="sk-SK" smtClean="0"/>
          </a:p>
          <a:p>
            <a:pPr marL="0" indent="0">
              <a:buFont typeface="Arial" charset="0"/>
              <a:buNone/>
            </a:pPr>
            <a:r>
              <a:rPr lang="sk-SK" sz="2000" b="1" smtClean="0"/>
              <a:t>O: zapálením, horením, podpálením, vznietením</a:t>
            </a:r>
          </a:p>
          <a:p>
            <a:pPr marL="0" indent="0">
              <a:buFont typeface="Arial" charset="0"/>
              <a:buNone/>
            </a:pPr>
            <a:r>
              <a:rPr lang="sk-SK" sz="2000" b="1" smtClean="0"/>
              <a:t>V: Žiak má vedomosti o kritériách určujúcich, kedy použiť vhodnú procedúru (navrhnúť, plánovať).</a:t>
            </a:r>
          </a:p>
          <a:p>
            <a:pPr marL="0" indent="0">
              <a:buFont typeface="Arial" charset="0"/>
              <a:buNone/>
            </a:pPr>
            <a:endParaRPr lang="sk-SK" sz="3600" smtClean="0"/>
          </a:p>
        </p:txBody>
      </p:sp>
      <p:sp>
        <p:nvSpPr>
          <p:cNvPr id="5" name="Tlačidlo akcie: Začiatok 4">
            <a:hlinkClick r:id="rId4" action="ppaction://hlinksldjump" highlightClick="1"/>
          </p:cNvPr>
          <p:cNvSpPr/>
          <p:nvPr/>
        </p:nvSpPr>
        <p:spPr>
          <a:xfrm>
            <a:off x="8215313" y="6286500"/>
            <a:ext cx="735012" cy="40005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sk-SK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3" name="Obrázok 3" descr="podklad_slnk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Nadpis 8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sk-SK" dirty="0" smtClean="0">
                <a:solidFill>
                  <a:schemeClr val="accent1">
                    <a:lumMod val="50000"/>
                  </a:schemeClr>
                </a:solidFill>
              </a:rPr>
              <a:t>Ďakujeme za pozornosť</a:t>
            </a:r>
            <a:endParaRPr lang="sk-SK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Podnadpis 9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dirty="0" smtClean="0"/>
              <a:t>RNDr. Mária </a:t>
            </a:r>
            <a:r>
              <a:rPr lang="sk-SK" dirty="0" err="1" smtClean="0"/>
              <a:t>Berová</a:t>
            </a:r>
            <a:endParaRPr lang="sk-SK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dirty="0" smtClean="0"/>
              <a:t>Mgr. Stanislava Horváthová, PhD.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dirty="0" smtClean="0"/>
              <a:t>RNDr. Daniela </a:t>
            </a:r>
            <a:r>
              <a:rPr lang="sk-SK" dirty="0" err="1" smtClean="0"/>
              <a:t>Švrhovná</a:t>
            </a:r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Obrázok 3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009650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 </a:t>
            </a:r>
            <a:r>
              <a:rPr lang="sk-SK" sz="6700" b="1" dirty="0">
                <a:solidFill>
                  <a:srgbClr val="FF0000"/>
                </a:solidFill>
              </a:rPr>
              <a:t>Zapamätať </a:t>
            </a:r>
            <a:r>
              <a:rPr lang="sk-SK" sz="6700" b="1" dirty="0" smtClean="0">
                <a:solidFill>
                  <a:srgbClr val="FF0000"/>
                </a:solidFill>
              </a:rPr>
              <a:t>si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  </a:t>
            </a:r>
            <a:r>
              <a:rPr lang="sk-SK" sz="3200" b="1" dirty="0">
                <a:solidFill>
                  <a:srgbClr val="FF0000"/>
                </a:solidFill>
              </a:rPr>
              <a:t>reprodukovanie </a:t>
            </a:r>
            <a:r>
              <a:rPr lang="sk-SK" sz="3200" b="1" dirty="0" smtClean="0">
                <a:solidFill>
                  <a:srgbClr val="FF0000"/>
                </a:solidFill>
              </a:rPr>
              <a:t>prvkov učiva </a:t>
            </a:r>
            <a:r>
              <a:rPr lang="sk-SK" sz="3200" b="1" dirty="0">
                <a:solidFill>
                  <a:prstClr val="black"/>
                </a:solidFill>
              </a:rPr>
              <a:t/>
            </a:r>
            <a:br>
              <a:rPr lang="sk-SK" sz="3200" b="1" dirty="0">
                <a:solidFill>
                  <a:prstClr val="black"/>
                </a:solidFill>
              </a:rPr>
            </a:br>
            <a:endParaRPr lang="sk-SK" dirty="0"/>
          </a:p>
        </p:txBody>
      </p:sp>
      <p:sp>
        <p:nvSpPr>
          <p:cNvPr id="24579" name="Zástupný symbol obsahu 2"/>
          <p:cNvSpPr>
            <a:spLocks noGrp="1"/>
          </p:cNvSpPr>
          <p:nvPr>
            <p:ph idx="1"/>
          </p:nvPr>
        </p:nvSpPr>
        <p:spPr>
          <a:xfrm>
            <a:off x="457200" y="1196975"/>
            <a:ext cx="8186738" cy="5018088"/>
          </a:xfrm>
        </p:spPr>
        <p:txBody>
          <a:bodyPr/>
          <a:lstStyle/>
          <a:p>
            <a:pPr marL="0" indent="0" algn="just">
              <a:buFont typeface="Arial" charset="0"/>
              <a:buNone/>
            </a:pPr>
            <a:r>
              <a:rPr lang="sk-SK" b="1" smtClean="0">
                <a:solidFill>
                  <a:srgbClr val="FF0000"/>
                </a:solidFill>
              </a:rPr>
              <a:t>ÚLOHA</a:t>
            </a:r>
          </a:p>
          <a:p>
            <a:pPr marL="0" indent="0" algn="just">
              <a:buFont typeface="Arial" charset="0"/>
              <a:buNone/>
            </a:pPr>
            <a:r>
              <a:rPr lang="sk-SK" b="1" smtClean="0">
                <a:solidFill>
                  <a:srgbClr val="FF0000"/>
                </a:solidFill>
              </a:rPr>
              <a:t>     </a:t>
            </a:r>
            <a:r>
              <a:rPr lang="sk-SK" sz="1600" b="1" smtClean="0">
                <a:solidFill>
                  <a:srgbClr val="FF0000"/>
                </a:solidFill>
              </a:rPr>
              <a:t>                        12</a:t>
            </a:r>
            <a:endParaRPr lang="sk-SK" b="1" smtClean="0">
              <a:solidFill>
                <a:srgbClr val="FF0000"/>
              </a:solidFill>
            </a:endParaRPr>
          </a:p>
          <a:p>
            <a:pPr marL="0" indent="0" algn="just">
              <a:buFont typeface="Arial" charset="0"/>
              <a:buNone/>
            </a:pPr>
            <a:r>
              <a:rPr lang="sk-SK" b="1" smtClean="0">
                <a:solidFill>
                  <a:srgbClr val="FF0000"/>
                </a:solidFill>
              </a:rPr>
              <a:t/>
            </a:r>
            <a:br>
              <a:rPr lang="sk-SK" b="1" smtClean="0">
                <a:solidFill>
                  <a:srgbClr val="FF0000"/>
                </a:solidFill>
              </a:rPr>
            </a:br>
            <a:endParaRPr lang="sk-SK" b="1" smtClean="0">
              <a:solidFill>
                <a:srgbClr val="FF0000"/>
              </a:solidFill>
            </a:endParaRPr>
          </a:p>
          <a:p>
            <a:pPr marL="0" indent="0" algn="just">
              <a:buFont typeface="Arial" charset="0"/>
              <a:buNone/>
            </a:pPr>
            <a:endParaRPr lang="sk-SK" b="1" smtClean="0">
              <a:solidFill>
                <a:srgbClr val="FF0000"/>
              </a:solidFill>
            </a:endParaRPr>
          </a:p>
          <a:p>
            <a:pPr marL="0" indent="0" algn="just">
              <a:buFont typeface="Arial" charset="0"/>
              <a:buNone/>
            </a:pPr>
            <a:r>
              <a:rPr lang="sk-SK" b="1" smtClean="0">
                <a:solidFill>
                  <a:srgbClr val="FF0000"/>
                </a:solidFill>
              </a:rPr>
              <a:t>                      </a:t>
            </a:r>
            <a:r>
              <a:rPr lang="sk-SK" sz="1600" b="1" smtClean="0">
                <a:solidFill>
                  <a:srgbClr val="FF0000"/>
                </a:solidFill>
              </a:rPr>
              <a:t>2</a:t>
            </a:r>
            <a:r>
              <a:rPr lang="sk-SK" b="1" smtClean="0">
                <a:solidFill>
                  <a:srgbClr val="FF0000"/>
                </a:solidFill>
              </a:rPr>
              <a:t>                       </a:t>
            </a:r>
            <a:r>
              <a:rPr lang="sk-SK" sz="1600" b="1" smtClean="0">
                <a:solidFill>
                  <a:srgbClr val="FF0000"/>
                </a:solidFill>
              </a:rPr>
              <a:t>14</a:t>
            </a:r>
            <a:r>
              <a:rPr lang="sk-SK" b="1" smtClean="0">
                <a:solidFill>
                  <a:srgbClr val="FF0000"/>
                </a:solidFill>
              </a:rPr>
              <a:t>            </a:t>
            </a:r>
            <a:r>
              <a:rPr lang="sk-SK" sz="1600" b="1" smtClean="0">
                <a:solidFill>
                  <a:srgbClr val="FF0000"/>
                </a:solidFill>
              </a:rPr>
              <a:t>t(s)</a:t>
            </a:r>
            <a:endParaRPr lang="sk-SK" b="1" smtClean="0">
              <a:solidFill>
                <a:srgbClr val="FF0000"/>
              </a:solidFill>
            </a:endParaRPr>
          </a:p>
          <a:p>
            <a:pPr marL="0" indent="0" algn="just">
              <a:buFont typeface="Arial" charset="0"/>
              <a:buNone/>
            </a:pPr>
            <a:endParaRPr lang="sk-SK" b="1" smtClean="0">
              <a:solidFill>
                <a:srgbClr val="FF0000"/>
              </a:solidFill>
            </a:endParaRPr>
          </a:p>
          <a:p>
            <a:pPr marL="0" indent="0" algn="just">
              <a:buFont typeface="Arial" charset="0"/>
              <a:buNone/>
            </a:pPr>
            <a:r>
              <a:rPr lang="sk-SK" b="1" smtClean="0">
                <a:solidFill>
                  <a:srgbClr val="FF0000"/>
                </a:solidFill>
              </a:rPr>
              <a:t>Vypočítaj dráhu pohybu, ktorý je znázornený na obrázku. Dráha je _______ m. </a:t>
            </a:r>
          </a:p>
          <a:p>
            <a:pPr marL="0" indent="0">
              <a:buFont typeface="Arial" charset="0"/>
              <a:buNone/>
            </a:pPr>
            <a:endParaRPr lang="sk-SK" sz="3600" b="1" smtClean="0"/>
          </a:p>
        </p:txBody>
      </p:sp>
      <p:sp>
        <p:nvSpPr>
          <p:cNvPr id="5" name="Obdĺžnik 4"/>
          <p:cNvSpPr/>
          <p:nvPr/>
        </p:nvSpPr>
        <p:spPr>
          <a:xfrm>
            <a:off x="2627313" y="1989138"/>
            <a:ext cx="2211387" cy="216058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6" name="Rovná spojovacia šípka 15"/>
          <p:cNvCxnSpPr/>
          <p:nvPr/>
        </p:nvCxnSpPr>
        <p:spPr>
          <a:xfrm>
            <a:off x="2411413" y="1557338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Rovná spojovacia šípka 19"/>
          <p:cNvCxnSpPr/>
          <p:nvPr/>
        </p:nvCxnSpPr>
        <p:spPr>
          <a:xfrm flipV="1">
            <a:off x="2411413" y="1412875"/>
            <a:ext cx="0" cy="27368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Rovná spojovacia šípka 22"/>
          <p:cNvCxnSpPr/>
          <p:nvPr/>
        </p:nvCxnSpPr>
        <p:spPr>
          <a:xfrm>
            <a:off x="1692275" y="4149725"/>
            <a:ext cx="504031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84" name="BlokTextu 25"/>
          <p:cNvSpPr txBox="1">
            <a:spLocks noChangeArrowheads="1"/>
          </p:cNvSpPr>
          <p:nvPr/>
        </p:nvSpPr>
        <p:spPr bwMode="auto">
          <a:xfrm>
            <a:off x="1547813" y="1557338"/>
            <a:ext cx="79216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k-SK" sz="1600" b="1">
                <a:solidFill>
                  <a:srgbClr val="FF0000"/>
                </a:solidFill>
                <a:latin typeface="Calibri" pitchFamily="34" charset="0"/>
              </a:rPr>
              <a:t>v (m/s)</a:t>
            </a:r>
            <a:endParaRPr lang="en-US" sz="1600" b="1">
              <a:solidFill>
                <a:srgbClr val="FF0000"/>
              </a:solidFill>
              <a:latin typeface="Calibri" pitchFamily="34" charset="0"/>
            </a:endParaRPr>
          </a:p>
        </p:txBody>
      </p:sp>
      <p:cxnSp>
        <p:nvCxnSpPr>
          <p:cNvPr id="28" name="Rovná spojnica 27"/>
          <p:cNvCxnSpPr/>
          <p:nvPr/>
        </p:nvCxnSpPr>
        <p:spPr>
          <a:xfrm>
            <a:off x="2339975" y="1989138"/>
            <a:ext cx="14446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lačidlo akcie: Začiatok 11">
            <a:hlinkClick r:id="rId3" action="ppaction://hlinksldjump" highlightClick="1"/>
          </p:cNvPr>
          <p:cNvSpPr/>
          <p:nvPr/>
        </p:nvSpPr>
        <p:spPr>
          <a:xfrm>
            <a:off x="7096125" y="6221413"/>
            <a:ext cx="571500" cy="28575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sk-SK"/>
          </a:p>
        </p:txBody>
      </p:sp>
      <p:sp>
        <p:nvSpPr>
          <p:cNvPr id="6" name="Tlačidlo akcie: Koniec 5">
            <a:hlinkClick r:id="rId4" action="ppaction://hlinksldjump" highlightClick="1"/>
          </p:cNvPr>
          <p:cNvSpPr/>
          <p:nvPr/>
        </p:nvSpPr>
        <p:spPr>
          <a:xfrm>
            <a:off x="8027988" y="6221413"/>
            <a:ext cx="522287" cy="285750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sk-S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Obrázok 3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-33338"/>
            <a:ext cx="9150350" cy="689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009650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 smtClean="0">
                <a:solidFill>
                  <a:prstClr val="black"/>
                </a:solidFill>
              </a:rPr>
              <a:t/>
            </a:r>
            <a:br>
              <a:rPr lang="sk-SK" sz="3200" b="1" dirty="0" smtClean="0">
                <a:solidFill>
                  <a:prstClr val="black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 </a:t>
            </a:r>
            <a:r>
              <a:rPr lang="sk-SK" sz="6700" b="1" dirty="0">
                <a:solidFill>
                  <a:srgbClr val="FF0000"/>
                </a:solidFill>
              </a:rPr>
              <a:t>Zapamätať </a:t>
            </a:r>
            <a:r>
              <a:rPr lang="sk-SK" sz="6700" b="1" dirty="0" smtClean="0">
                <a:solidFill>
                  <a:srgbClr val="FF0000"/>
                </a:solidFill>
              </a:rPr>
              <a:t>si</a:t>
            </a:r>
            <a:r>
              <a:rPr lang="sk-SK" sz="3200" b="1" dirty="0" smtClean="0">
                <a:solidFill>
                  <a:srgbClr val="FF0000"/>
                </a:solidFill>
              </a:rPr>
              <a:t/>
            </a:r>
            <a:br>
              <a:rPr lang="sk-SK" sz="3200" b="1" dirty="0" smtClean="0">
                <a:solidFill>
                  <a:srgbClr val="FF0000"/>
                </a:solidFill>
              </a:rPr>
            </a:br>
            <a:r>
              <a:rPr lang="sk-SK" sz="3200" b="1" dirty="0" smtClean="0">
                <a:solidFill>
                  <a:srgbClr val="FF0000"/>
                </a:solidFill>
              </a:rPr>
              <a:t>  </a:t>
            </a:r>
            <a:r>
              <a:rPr lang="sk-SK" sz="3200" b="1" dirty="0">
                <a:solidFill>
                  <a:srgbClr val="FF0000"/>
                </a:solidFill>
              </a:rPr>
              <a:t>reprodukovanie </a:t>
            </a:r>
            <a:r>
              <a:rPr lang="sk-SK" sz="3200" b="1" dirty="0" smtClean="0">
                <a:solidFill>
                  <a:srgbClr val="FF0000"/>
                </a:solidFill>
              </a:rPr>
              <a:t>prvkov učiva </a:t>
            </a:r>
            <a:r>
              <a:rPr lang="sk-SK" sz="3200" b="1" dirty="0">
                <a:solidFill>
                  <a:prstClr val="black"/>
                </a:solidFill>
              </a:rPr>
              <a:t/>
            </a:r>
            <a:br>
              <a:rPr lang="sk-SK" sz="3200" b="1" dirty="0">
                <a:solidFill>
                  <a:prstClr val="black"/>
                </a:solidFill>
              </a:rPr>
            </a:br>
            <a:endParaRPr lang="sk-SK" dirty="0"/>
          </a:p>
        </p:txBody>
      </p:sp>
      <p:sp>
        <p:nvSpPr>
          <p:cNvPr id="25603" name="Zástupný symbol obsahu 2"/>
          <p:cNvSpPr>
            <a:spLocks noGrp="1"/>
          </p:cNvSpPr>
          <p:nvPr>
            <p:ph idx="1"/>
          </p:nvPr>
        </p:nvSpPr>
        <p:spPr>
          <a:xfrm>
            <a:off x="457200" y="1196975"/>
            <a:ext cx="8686800" cy="540067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sk-SK" b="1" smtClean="0">
                <a:solidFill>
                  <a:srgbClr val="7030A0"/>
                </a:solidFill>
              </a:rPr>
              <a:t>Bloom</a:t>
            </a:r>
            <a:r>
              <a:rPr lang="sk-SK" smtClean="0"/>
              <a:t> - </a:t>
            </a:r>
            <a:r>
              <a:rPr lang="sk-SK" b="1" smtClean="0">
                <a:solidFill>
                  <a:srgbClr val="7030A0"/>
                </a:solidFill>
              </a:rPr>
              <a:t>K1</a:t>
            </a:r>
          </a:p>
          <a:p>
            <a:pPr marL="0" indent="0">
              <a:buFont typeface="Arial" charset="0"/>
              <a:buNone/>
            </a:pPr>
            <a:r>
              <a:rPr lang="sk-SK" sz="3600" smtClean="0">
                <a:solidFill>
                  <a:srgbClr val="000099"/>
                </a:solidFill>
              </a:rPr>
              <a:t>Táto úloha je na najjednoduchší kognitívni proces – </a:t>
            </a:r>
            <a:r>
              <a:rPr lang="sk-SK" sz="3600" b="1" smtClean="0">
                <a:solidFill>
                  <a:srgbClr val="000099"/>
                </a:solidFill>
              </a:rPr>
              <a:t>zapamätať si.</a:t>
            </a:r>
            <a:r>
              <a:rPr lang="sk-SK" sz="3600" smtClean="0">
                <a:solidFill>
                  <a:srgbClr val="000099"/>
                </a:solidFill>
              </a:rPr>
              <a:t> </a:t>
            </a:r>
          </a:p>
          <a:p>
            <a:pPr marL="0" indent="0">
              <a:buFont typeface="Arial" charset="0"/>
              <a:buNone/>
            </a:pPr>
            <a:r>
              <a:rPr lang="sk-SK" sz="3600" smtClean="0">
                <a:solidFill>
                  <a:srgbClr val="000099"/>
                </a:solidFill>
              </a:rPr>
              <a:t>Žiak </a:t>
            </a:r>
            <a:r>
              <a:rPr lang="sk-SK" sz="3600" b="1" smtClean="0">
                <a:solidFill>
                  <a:srgbClr val="000099"/>
                </a:solidFill>
              </a:rPr>
              <a:t>reprodukuje </a:t>
            </a:r>
            <a:r>
              <a:rPr lang="sk-SK" sz="3600" smtClean="0">
                <a:solidFill>
                  <a:srgbClr val="000099"/>
                </a:solidFill>
              </a:rPr>
              <a:t>vedomosť, ktorá mu bola ponúknutá v úvodnej informácii. </a:t>
            </a:r>
          </a:p>
          <a:p>
            <a:pPr marL="0" indent="0">
              <a:buFont typeface="Arial" charset="0"/>
              <a:buNone/>
            </a:pPr>
            <a:r>
              <a:rPr lang="sk-SK" sz="3600" smtClean="0">
                <a:solidFill>
                  <a:srgbClr val="000099"/>
                </a:solidFill>
              </a:rPr>
              <a:t> V dimenzii vedomosti sme v konceptuálnych vedomostiach, sú to vedomosti o vzťahoch medzi prvkami v rámci väčšej štruktúry. </a:t>
            </a:r>
            <a:endParaRPr lang="sk-SK" sz="3600" b="1" smtClean="0">
              <a:solidFill>
                <a:srgbClr val="000099"/>
              </a:solidFill>
            </a:endParaRPr>
          </a:p>
        </p:txBody>
      </p:sp>
      <p:cxnSp>
        <p:nvCxnSpPr>
          <p:cNvPr id="16" name="Rovná spojovacia šípka 15"/>
          <p:cNvCxnSpPr/>
          <p:nvPr/>
        </p:nvCxnSpPr>
        <p:spPr>
          <a:xfrm>
            <a:off x="2411413" y="1557338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4254</TotalTime>
  <Words>3898</Words>
  <Application>Microsoft Office PowerPoint</Application>
  <PresentationFormat>On-screen Show (4:3)</PresentationFormat>
  <Paragraphs>521</Paragraphs>
  <Slides>75</Slides>
  <Notes>20</Notes>
  <HiddenSlides>0</HiddenSlides>
  <MMClips>0</MMClips>
  <ScaleCrop>false</ScaleCrop>
  <HeadingPairs>
    <vt:vector size="8" baseType="variant">
      <vt:variant>
        <vt:lpstr>Použité písma</vt:lpstr>
      </vt:variant>
      <vt:variant>
        <vt:i4>5</vt:i4>
      </vt:variant>
      <vt:variant>
        <vt:lpstr>Šablóna návrhu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snímok</vt:lpstr>
      </vt:variant>
      <vt:variant>
        <vt:i4>75</vt:i4>
      </vt:variant>
    </vt:vector>
  </HeadingPairs>
  <TitlesOfParts>
    <vt:vector size="82" baseType="lpstr">
      <vt:lpstr>Calibri</vt:lpstr>
      <vt:lpstr>Arial</vt:lpstr>
      <vt:lpstr>Times New Roman</vt:lpstr>
      <vt:lpstr>+mj-lt</vt:lpstr>
      <vt:lpstr>Wingdings</vt:lpstr>
      <vt:lpstr>Motív Office</vt:lpstr>
      <vt:lpstr>Dokument</vt:lpstr>
      <vt:lpstr>Snímka 1</vt:lpstr>
      <vt:lpstr>Revidovaná Bloomova taxonómia kognitívnych cieľov  (Anderson, Krathwoohl, 2001)</vt:lpstr>
      <vt:lpstr>Revidovaná Bloomova taxonómia kognitívnych cieľov  (Anderson, Krathwoohl, 2001)</vt:lpstr>
      <vt:lpstr>Revidovaná Bloomova taxonómia kognitívnych cieľov  (Anderson, Krathwoohl, 2001)</vt:lpstr>
      <vt:lpstr>  Zapamätať si  reprodukovanie prvkov učiva identifikovanie, znovuvybavenie  </vt:lpstr>
      <vt:lpstr>  Zapamätať si   reprodukovanie prvkov učiva  </vt:lpstr>
      <vt:lpstr>  Zapamätať si  reprodukovanie prvkov učiva  </vt:lpstr>
      <vt:lpstr>  Zapamätať si   reprodukovanie prvkov učiva  </vt:lpstr>
      <vt:lpstr>  Zapamätať si   reprodukovanie prvkov učiva  </vt:lpstr>
      <vt:lpstr>  Zapamätať si   reprodukovanie prvkov učiva  </vt:lpstr>
      <vt:lpstr>  Zapamätať si   reprodukovanie prvkov učiva  </vt:lpstr>
      <vt:lpstr>  Zapamätať si   reprodukovanie prvkov učiva  </vt:lpstr>
      <vt:lpstr>  Zapamätať si   reprodukovanie prvkov učiva  </vt:lpstr>
      <vt:lpstr>  Zapamätať si   reprodukovanie prvkov učiva  </vt:lpstr>
      <vt:lpstr>  Zapamätať si   reprodukovanie prvkov učiva  </vt:lpstr>
      <vt:lpstr>  Porozumieť  konštruovanie významu na základe získaných informácií  </vt:lpstr>
      <vt:lpstr>  Porozumieť  konštruovanie významu na základe získaných informácií, písomné, grafické vyjadrenie  </vt:lpstr>
      <vt:lpstr>  Porozumieť  konštruovanie významu na základe získaných informácií  </vt:lpstr>
      <vt:lpstr>  Porozumieť  konštruovanie významu na základe získaných informácií, písomné, grafické vyjadrenie  </vt:lpstr>
      <vt:lpstr>  Porozumieť  konštruovanie významu na základe získaných informácií, písomné, grafické vyjadrenie  </vt:lpstr>
      <vt:lpstr>  Porozumieť  konštruovanie významu na základe získaných informácií, písomné, grafické vyjadrenie  </vt:lpstr>
      <vt:lpstr>  Porozumieť  konštruovanie významu na základe získaných informácií, písomné, grafické vyjadrenie  </vt:lpstr>
      <vt:lpstr>  Porozumieť  konštruovanie významu na základe získaných informácií, písomné, grafické vyjadrenie  </vt:lpstr>
      <vt:lpstr>  Porozumieť  konštruovanie významu na základe získaných informácií, písomné, grafické vyjadrenie  </vt:lpstr>
      <vt:lpstr>  Porozumieť  konštruovanie významu na základe získaných informácií, písomné, grafické vyjadrenie  </vt:lpstr>
      <vt:lpstr>  Porozumieť  konštruovanie významu na základe získaných informácií, písomné a grafické vyjadrenie  </vt:lpstr>
      <vt:lpstr>  Porozumieť  konštruovanie významu na základe získaných informácií, písomné a grafické vyjadrenie  </vt:lpstr>
      <vt:lpstr>  Porozumieť  konštruovanie významu na základe získaných informácií, písomné a grafické vyjadrenie  </vt:lpstr>
      <vt:lpstr>  Porozumieť  konštruovanie významu na základe získaných informácií, písomné, grafické vyjadrenie  </vt:lpstr>
      <vt:lpstr>  Porozumieť  konštruovanie významu na základe získaných informácií, písomné, grafické vyjadrenie  </vt:lpstr>
      <vt:lpstr>  Aplikovať použitie postupov, pravidiel, algoritmov  v rôznych situáciách  </vt:lpstr>
      <vt:lpstr>  Aplikovať použitie postupov, pravidiel, algoritmov  v rôznych situáciách  </vt:lpstr>
      <vt:lpstr>  Aplikovať </vt:lpstr>
      <vt:lpstr>  Aplikovať použitie postupov, pravidiel, algoritmov  v rôznych situáciách  </vt:lpstr>
      <vt:lpstr>  Aplikovať použitie postupov, pravidiel, algoritmov  v rôznych situáciách  </vt:lpstr>
      <vt:lpstr>  Aplikovať použitie postupov, pravidiel, algoritmov  v rôznych situáciách  </vt:lpstr>
      <vt:lpstr>  Aplikovať použitie postupov, pravidiel, algoritmov  v rôznych situáciách  </vt:lpstr>
      <vt:lpstr>  Aplikovať použitie postupov, pravidiel, algoritmov  v rôznych situáciách  </vt:lpstr>
      <vt:lpstr>  Aplikovať použitie postupov, pravidiel, algoritmov  v rôznych situáciách  </vt:lpstr>
      <vt:lpstr>  Aplikovať použitie postupov, pravidiel, algoritmov  v rôznych situáciách  </vt:lpstr>
      <vt:lpstr>  Aplikovať použitie postupov, pravidiel, algoritmov  v rôznych situáciách  </vt:lpstr>
      <vt:lpstr>  Aplikovať použitie postupov, pravidiel, algoritmov  v rôznych situáciách  </vt:lpstr>
      <vt:lpstr>  Aplikovať použitie postupov, pravidiel, algoritmov  v rôznych situáciách  </vt:lpstr>
      <vt:lpstr>  Aplikovať použitie postupov, pravidiel, algoritmov  v rôznych situáciách  </vt:lpstr>
      <vt:lpstr>  Aplikovať použitie postupov, pravidiel, algoritmov  v rôznych situáciách  </vt:lpstr>
      <vt:lpstr>  Aplikovať použitie postupov, pravidiel, algoritmov  v rôznych situáciách  </vt:lpstr>
      <vt:lpstr>  Analyzovať rozloženie na časti, určenie vzájomných vzťahov</vt:lpstr>
      <vt:lpstr>  Analyzovať rozloženie na časti, určenie vzájomných vzťahov</vt:lpstr>
      <vt:lpstr>  Analyzovať rozloženie na časti, určenie vzájomných vzťahov</vt:lpstr>
      <vt:lpstr>  Analyzovať</vt:lpstr>
      <vt:lpstr>  Analyzovať rozloženie na časti, určenie vzájomných vzťahov</vt:lpstr>
      <vt:lpstr>  Analyzovať rozloženie na časti, určenie vzájomných vzťahov</vt:lpstr>
      <vt:lpstr>  Analyzovať rozloženie na časti, určenie vzájomných vzťahov</vt:lpstr>
      <vt:lpstr>  Analyzovať rozloženie na časti, určenie vzájomných vzťahov</vt:lpstr>
      <vt:lpstr>  Analyzovať </vt:lpstr>
      <vt:lpstr>  Analyzovať </vt:lpstr>
      <vt:lpstr>  Analyzovať </vt:lpstr>
      <vt:lpstr>  Analyzovať </vt:lpstr>
      <vt:lpstr>   Analyzovať</vt:lpstr>
      <vt:lpstr>Analyzovať rozloženie na časti, určenie vzájomných vzťahov</vt:lpstr>
      <vt:lpstr>Analyzovať rozloženie na časti, určenie vzájomných vzťahov</vt:lpstr>
      <vt:lpstr>  Hodnotiť posúdenie podľa daných kritérií a štandardov</vt:lpstr>
      <vt:lpstr>  Hodnotiť posúdenie podľa daných kritérií a štandardov</vt:lpstr>
      <vt:lpstr>  Hodnotiť posúdenie podľa daných kritérií a štandardov</vt:lpstr>
      <vt:lpstr>  Hodnotiť posúdenie podľa daných kritérií a štandardov</vt:lpstr>
      <vt:lpstr>  Hodnotiť posúdenie podľa daných kritérií a štandardov</vt:lpstr>
      <vt:lpstr>  Hodnotiť posúdenie podľa daných kritérií a štandardov</vt:lpstr>
      <vt:lpstr>  Hodnotiť posúdenie podľa daných kritérií a štandardov</vt:lpstr>
      <vt:lpstr> Tvoriť vytvárať nové súdržné celky z jednotlivých prvkov </vt:lpstr>
      <vt:lpstr> Tvoriť vytvárať nové súdržné celky z jednotlivých prvkov</vt:lpstr>
      <vt:lpstr> Tvoriť vytvárať nové súdržné celky z jednotlivých prvkov</vt:lpstr>
      <vt:lpstr> Tvoriť vytvárať nové súdržné celky z jednotlivých prvkov</vt:lpstr>
      <vt:lpstr> Tvoriť vytvárať nové súdržné celky z jednotlivých prvkov </vt:lpstr>
      <vt:lpstr> Tvoriť vytvárať nové súdržné celky z jednotlivých prvkov </vt:lpstr>
      <vt:lpstr>Ďakujeme za pozornosť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Snímka 1</dc:title>
  <dc:creator>dusan</dc:creator>
  <cp:lastModifiedBy>Lulu</cp:lastModifiedBy>
  <cp:revision>248</cp:revision>
  <dcterms:created xsi:type="dcterms:W3CDTF">2014-06-26T14:50:33Z</dcterms:created>
  <dcterms:modified xsi:type="dcterms:W3CDTF">2014-10-04T20:26:02Z</dcterms:modified>
</cp:coreProperties>
</file>