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3" r:id="rId4"/>
    <p:sldId id="275" r:id="rId5"/>
    <p:sldId id="274" r:id="rId6"/>
    <p:sldId id="276" r:id="rId7"/>
    <p:sldId id="258" r:id="rId8"/>
    <p:sldId id="278" r:id="rId9"/>
    <p:sldId id="277" r:id="rId10"/>
    <p:sldId id="272" r:id="rId11"/>
  </p:sldIdLst>
  <p:sldSz cx="9144000" cy="6858000" type="screen4x3"/>
  <p:notesSz cx="6858000" cy="9144000"/>
  <p:defaultTextStyle>
    <a:defPPr>
      <a:defRPr lang="sk-SK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FF99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redný štýl 2 - zvýrazneni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Stredný štýl 1 - zvýrazneni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BC89EF96-8CEA-46FF-86C4-4CE0E7609802}" styleName="Svetlý štýl 3 - zvýraznenie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Svetlý štýl 2 - zvýraznenie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69CF1AB2-1976-4502-BF36-3FF5EA218861}" styleName="Stredný štýl 4 - zvýrazneni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80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k-SK" smtClean="0"/>
              <a:t>Kliknite sem a upravte štýl predlohy nadpisov.</a:t>
            </a:r>
            <a:endParaRPr lang="sk-SK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k-SK" smtClean="0"/>
              <a:t>Kliknite sem a upravte štýl predlohy podnadpisov.</a:t>
            </a:r>
            <a:endParaRPr lang="sk-SK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42B7E3-F58A-4159-9578-1C29313DD933}" type="datetimeFigureOut">
              <a:rPr lang="sk-SK"/>
              <a:pPr>
                <a:defRPr/>
              </a:pPr>
              <a:t>4. 10. 2014</a:t>
            </a:fld>
            <a:endParaRPr lang="sk-SK" dirty="0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2E7E21-F0D7-40A2-A3B3-8A120BB6CDCB}" type="slidenum">
              <a:rPr lang="sk-SK"/>
              <a:pPr>
                <a:defRPr/>
              </a:pPr>
              <a:t>‹#›</a:t>
            </a:fld>
            <a:endParaRPr lang="sk-SK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z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Kliknite sem a upravte štýl predlohy nadpisov.</a:t>
            </a:r>
            <a:endParaRPr lang="sk-SK"/>
          </a:p>
        </p:txBody>
      </p:sp>
      <p:sp>
        <p:nvSpPr>
          <p:cNvPr id="3" name="Zástupný symbol zvislého text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63E480-4987-40B6-B9A2-2E6E139900DD}" type="datetimeFigureOut">
              <a:rPr lang="sk-SK"/>
              <a:pPr>
                <a:defRPr/>
              </a:pPr>
              <a:t>4. 10. 2014</a:t>
            </a:fld>
            <a:endParaRPr lang="sk-SK" dirty="0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182FA-8C52-43CB-9BDB-34CD7D62641A}" type="slidenum">
              <a:rPr lang="sk-SK"/>
              <a:pPr>
                <a:defRPr/>
              </a:pPr>
              <a:t>‹#›</a:t>
            </a:fld>
            <a:endParaRPr lang="sk-SK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Z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k-SK" smtClean="0"/>
              <a:t>Kliknite sem a upravte štýl predlohy nadpisov.</a:t>
            </a:r>
            <a:endParaRPr lang="sk-SK"/>
          </a:p>
        </p:txBody>
      </p:sp>
      <p:sp>
        <p:nvSpPr>
          <p:cNvPr id="3" name="Zástupný symbol zvislého text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F0AAE8-A11D-45AF-8486-3ECDD3F7AEF3}" type="datetimeFigureOut">
              <a:rPr lang="sk-SK"/>
              <a:pPr>
                <a:defRPr/>
              </a:pPr>
              <a:t>4. 10. 2014</a:t>
            </a:fld>
            <a:endParaRPr lang="sk-SK" dirty="0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88DBA0-8E97-4DBA-87EB-7EDA33DD1E78}" type="slidenum">
              <a:rPr lang="sk-SK"/>
              <a:pPr>
                <a:defRPr/>
              </a:pPr>
              <a:t>‹#›</a:t>
            </a:fld>
            <a:endParaRPr lang="sk-SK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Kliknite sem a upravte štýl predlohy nadpisov.</a:t>
            </a:r>
            <a:endParaRPr lang="sk-SK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C42ABB-94B6-461F-80F9-6049847E924C}" type="datetimeFigureOut">
              <a:rPr lang="sk-SK"/>
              <a:pPr>
                <a:defRPr/>
              </a:pPr>
              <a:t>4. 10. 2014</a:t>
            </a:fld>
            <a:endParaRPr lang="sk-SK" dirty="0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1880B4-B4EA-4A70-B474-39EA4DC7751E}" type="slidenum">
              <a:rPr lang="sk-SK"/>
              <a:pPr>
                <a:defRPr/>
              </a:pPr>
              <a:t>‹#›</a:t>
            </a:fld>
            <a:endParaRPr lang="sk-SK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Hlavička sek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k-SK" smtClean="0"/>
              <a:t>Kliknite sem a upravte štýl predlohy nadpisov.</a:t>
            </a:r>
            <a:endParaRPr lang="sk-SK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k-SK" smtClean="0"/>
              <a:t>Kliknite sem a upravte štýly predlohy textu.</a:t>
            </a:r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1CC449-2017-4DC9-8642-0DCF4AD273E8}" type="datetimeFigureOut">
              <a:rPr lang="sk-SK"/>
              <a:pPr>
                <a:defRPr/>
              </a:pPr>
              <a:t>4. 10. 2014</a:t>
            </a:fld>
            <a:endParaRPr lang="sk-SK" dirty="0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57D382-C8F6-4783-82C5-14AB4AD60C76}" type="slidenum">
              <a:rPr lang="sk-SK"/>
              <a:pPr>
                <a:defRPr/>
              </a:pPr>
              <a:t>‹#›</a:t>
            </a:fld>
            <a:endParaRPr lang="sk-SK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Kliknite sem a upravte štýl predlohy nadpisov.</a:t>
            </a:r>
            <a:endParaRPr lang="sk-SK"/>
          </a:p>
        </p:txBody>
      </p:sp>
      <p:sp>
        <p:nvSpPr>
          <p:cNvPr id="3" name="Zástupný symbol obsah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4" name="Zástupný symbol obsah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5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6045C5-6C83-40A4-B018-D806294939E2}" type="datetimeFigureOut">
              <a:rPr lang="sk-SK"/>
              <a:pPr>
                <a:defRPr/>
              </a:pPr>
              <a:t>4. 10. 2014</a:t>
            </a:fld>
            <a:endParaRPr lang="sk-SK" dirty="0"/>
          </a:p>
        </p:txBody>
      </p:sp>
      <p:sp>
        <p:nvSpPr>
          <p:cNvPr id="6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k-SK"/>
          </a:p>
        </p:txBody>
      </p:sp>
      <p:sp>
        <p:nvSpPr>
          <p:cNvPr id="7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D2AFDB-DA31-4150-879D-DCFAE21ADDC4}" type="slidenum">
              <a:rPr lang="sk-SK"/>
              <a:pPr>
                <a:defRPr/>
              </a:pPr>
              <a:t>‹#›</a:t>
            </a:fld>
            <a:endParaRPr lang="sk-SK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k-SK" smtClean="0"/>
              <a:t>Kliknite sem a upravte štýl predlohy nadpisov.</a:t>
            </a:r>
            <a:endParaRPr lang="sk-SK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</p:txBody>
      </p:sp>
      <p:sp>
        <p:nvSpPr>
          <p:cNvPr id="4" name="Zástupný symbol obsah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5" name="Zástupný symbol tex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</p:txBody>
      </p:sp>
      <p:sp>
        <p:nvSpPr>
          <p:cNvPr id="6" name="Zástupný symbol obsah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7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7C31E5-7C55-47AB-9169-C2891DE1F877}" type="datetimeFigureOut">
              <a:rPr lang="sk-SK"/>
              <a:pPr>
                <a:defRPr/>
              </a:pPr>
              <a:t>4. 10. 2014</a:t>
            </a:fld>
            <a:endParaRPr lang="sk-SK" dirty="0"/>
          </a:p>
        </p:txBody>
      </p:sp>
      <p:sp>
        <p:nvSpPr>
          <p:cNvPr id="8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k-SK"/>
          </a:p>
        </p:txBody>
      </p:sp>
      <p:sp>
        <p:nvSpPr>
          <p:cNvPr id="9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651292-AFE3-4E0D-BEBE-3A57DEAC1342}" type="slidenum">
              <a:rPr lang="sk-SK"/>
              <a:pPr>
                <a:defRPr/>
              </a:pPr>
              <a:t>‹#›</a:t>
            </a:fld>
            <a:endParaRPr lang="sk-SK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en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Kliknite sem a upravte štýl predlohy nadpisov.</a:t>
            </a:r>
            <a:endParaRPr lang="sk-SK"/>
          </a:p>
        </p:txBody>
      </p:sp>
      <p:sp>
        <p:nvSpPr>
          <p:cNvPr id="3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91FA97-39F9-4CB5-8C7D-A164B5127DAE}" type="datetimeFigureOut">
              <a:rPr lang="sk-SK"/>
              <a:pPr>
                <a:defRPr/>
              </a:pPr>
              <a:t>4. 10. 2014</a:t>
            </a:fld>
            <a:endParaRPr lang="sk-SK" dirty="0"/>
          </a:p>
        </p:txBody>
      </p:sp>
      <p:sp>
        <p:nvSpPr>
          <p:cNvPr id="4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k-SK"/>
          </a:p>
        </p:txBody>
      </p:sp>
      <p:sp>
        <p:nvSpPr>
          <p:cNvPr id="5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DC2D62-1531-435E-AE6D-16E79F949A69}" type="slidenum">
              <a:rPr lang="sk-SK"/>
              <a:pPr>
                <a:defRPr/>
              </a:pPr>
              <a:t>‹#›</a:t>
            </a:fld>
            <a:endParaRPr lang="sk-SK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BAEC11-C905-4B21-86A8-8EC568D5A75F}" type="datetimeFigureOut">
              <a:rPr lang="sk-SK"/>
              <a:pPr>
                <a:defRPr/>
              </a:pPr>
              <a:t>4. 10. 2014</a:t>
            </a:fld>
            <a:endParaRPr lang="sk-SK" dirty="0"/>
          </a:p>
        </p:txBody>
      </p:sp>
      <p:sp>
        <p:nvSpPr>
          <p:cNvPr id="3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k-SK"/>
          </a:p>
        </p:txBody>
      </p:sp>
      <p:sp>
        <p:nvSpPr>
          <p:cNvPr id="4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62E453-1301-4840-8714-CC9A5EE38CD6}" type="slidenum">
              <a:rPr lang="sk-SK"/>
              <a:pPr>
                <a:defRPr/>
              </a:pPr>
              <a:t>‹#›</a:t>
            </a:fld>
            <a:endParaRPr lang="sk-SK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k-SK" smtClean="0"/>
              <a:t>Kliknite sem a upravte štýl predlohy nadpisov.</a:t>
            </a:r>
            <a:endParaRPr lang="sk-SK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4" name="Zástupný symbol tex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</p:txBody>
      </p:sp>
      <p:sp>
        <p:nvSpPr>
          <p:cNvPr id="5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C5FD2E-0F27-4A18-87A4-D69F21B12B7F}" type="datetimeFigureOut">
              <a:rPr lang="sk-SK"/>
              <a:pPr>
                <a:defRPr/>
              </a:pPr>
              <a:t>4. 10. 2014</a:t>
            </a:fld>
            <a:endParaRPr lang="sk-SK" dirty="0"/>
          </a:p>
        </p:txBody>
      </p:sp>
      <p:sp>
        <p:nvSpPr>
          <p:cNvPr id="6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k-SK"/>
          </a:p>
        </p:txBody>
      </p:sp>
      <p:sp>
        <p:nvSpPr>
          <p:cNvPr id="7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2E1CB3-DC5A-4204-8AE6-A1282CCFB85A}" type="slidenum">
              <a:rPr lang="sk-SK"/>
              <a:pPr>
                <a:defRPr/>
              </a:pPr>
              <a:t>‹#›</a:t>
            </a:fld>
            <a:endParaRPr lang="sk-SK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ok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k-SK" smtClean="0"/>
              <a:t>Kliknite sem a upravte štýl predlohy nadpisov.</a:t>
            </a:r>
            <a:endParaRPr lang="sk-SK"/>
          </a:p>
        </p:txBody>
      </p:sp>
      <p:sp>
        <p:nvSpPr>
          <p:cNvPr id="3" name="Zástupný symbol obrázka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sk-SK" noProof="0" dirty="0"/>
          </a:p>
        </p:txBody>
      </p:sp>
      <p:sp>
        <p:nvSpPr>
          <p:cNvPr id="4" name="Zástupný symbol tex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</p:txBody>
      </p:sp>
      <p:sp>
        <p:nvSpPr>
          <p:cNvPr id="5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1C53A8-9671-4C20-A972-5D7522A4F8B0}" type="datetimeFigureOut">
              <a:rPr lang="sk-SK"/>
              <a:pPr>
                <a:defRPr/>
              </a:pPr>
              <a:t>4. 10. 2014</a:t>
            </a:fld>
            <a:endParaRPr lang="sk-SK" dirty="0"/>
          </a:p>
        </p:txBody>
      </p:sp>
      <p:sp>
        <p:nvSpPr>
          <p:cNvPr id="6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k-SK"/>
          </a:p>
        </p:txBody>
      </p:sp>
      <p:sp>
        <p:nvSpPr>
          <p:cNvPr id="7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377BA5-38B7-4587-B894-949777C46FFE}" type="slidenum">
              <a:rPr lang="sk-SK"/>
              <a:pPr>
                <a:defRPr/>
              </a:pPr>
              <a:t>‹#›</a:t>
            </a:fld>
            <a:endParaRPr lang="sk-SK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Zástupný symbol nadpisu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k-SK" smtClean="0"/>
              <a:t>Kliknite sem a upravte štýl predlohy nadpisov.</a:t>
            </a:r>
          </a:p>
        </p:txBody>
      </p:sp>
      <p:sp>
        <p:nvSpPr>
          <p:cNvPr id="1027" name="Zástupný symbol textu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C72047F-F631-4BF0-A197-FB7AE62D10E5}" type="datetimeFigureOut">
              <a:rPr lang="sk-SK"/>
              <a:pPr>
                <a:defRPr/>
              </a:pPr>
              <a:t>4. 10. 2014</a:t>
            </a:fld>
            <a:endParaRPr lang="sk-SK" dirty="0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dirty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A3E2CED-7CC5-4DC0-B2AE-99C659AC71F4}" type="slidenum">
              <a:rPr lang="sk-SK"/>
              <a:pPr>
                <a:defRPr/>
              </a:pPr>
              <a:t>‹#›</a:t>
            </a:fld>
            <a:endParaRPr lang="sk-SK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k-S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Obrázok 13" descr="podklad4_bez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Nadpis 1"/>
          <p:cNvSpPr>
            <a:spLocks noGrp="1"/>
          </p:cNvSpPr>
          <p:nvPr/>
        </p:nvSpPr>
        <p:spPr>
          <a:xfrm>
            <a:off x="0" y="2852936"/>
            <a:ext cx="9144000" cy="2004824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sk-SK" sz="4900" b="1" dirty="0" smtClean="0">
                <a:solidFill>
                  <a:schemeClr val="accent1">
                    <a:lumMod val="50000"/>
                  </a:schemeClr>
                </a:solidFill>
              </a:rPr>
              <a:t>Tvorba testu</a:t>
            </a:r>
          </a:p>
          <a:p>
            <a:pPr fontAlgn="auto">
              <a:spcAft>
                <a:spcPts val="0"/>
              </a:spcAft>
              <a:defRPr/>
            </a:pPr>
            <a:endParaRPr lang="sk-SK" sz="5400" b="1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Podnadpis 2"/>
          <p:cNvSpPr>
            <a:spLocks noGrp="1"/>
          </p:cNvSpPr>
          <p:nvPr/>
        </p:nvSpPr>
        <p:spPr>
          <a:xfrm>
            <a:off x="0" y="4786313"/>
            <a:ext cx="9144000" cy="428625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sk-SK" sz="2400" dirty="0" smtClean="0">
                <a:solidFill>
                  <a:srgbClr val="FFFF99"/>
                </a:solidFill>
              </a:rPr>
              <a:t>Letná škola </a:t>
            </a:r>
            <a:r>
              <a:rPr lang="sk-SK" sz="2400" b="1" dirty="0" smtClean="0">
                <a:solidFill>
                  <a:srgbClr val="FFFF99"/>
                </a:solidFill>
              </a:rPr>
              <a:t>–</a:t>
            </a:r>
            <a:r>
              <a:rPr lang="sk-SK" sz="2400" dirty="0" smtClean="0">
                <a:solidFill>
                  <a:srgbClr val="FFFF99"/>
                </a:solidFill>
              </a:rPr>
              <a:t> august 2014</a:t>
            </a:r>
            <a:endParaRPr lang="sk-SK" sz="2400" dirty="0">
              <a:solidFill>
                <a:srgbClr val="FFFF99"/>
              </a:solidFill>
            </a:endParaRPr>
          </a:p>
        </p:txBody>
      </p:sp>
      <p:sp>
        <p:nvSpPr>
          <p:cNvPr id="7" name="Zástupný symbol päty 5"/>
          <p:cNvSpPr>
            <a:spLocks noGrp="1"/>
          </p:cNvSpPr>
          <p:nvPr/>
        </p:nvSpPr>
        <p:spPr>
          <a:xfrm>
            <a:off x="611188" y="6165850"/>
            <a:ext cx="8064500" cy="43180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>
            <a:defPPr>
              <a:defRPr lang="sk-SK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k-SK" sz="1600" dirty="0" smtClean="0">
                <a:solidFill>
                  <a:schemeClr val="tx1"/>
                </a:solidFill>
              </a:rPr>
              <a:t>Moderné vzdelávanie pre vedomostnú spoločnosť/Projekt je spolufinancovaný zo zdrojov EÚ</a:t>
            </a:r>
          </a:p>
        </p:txBody>
      </p:sp>
      <p:pic>
        <p:nvPicPr>
          <p:cNvPr id="13319" name="Obrázok 7" descr="OPV farebne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29438" y="571500"/>
            <a:ext cx="1857375" cy="186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0" name="Obrázok 8" descr="EU-ESF-VERTICAL-COLOR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5" y="500063"/>
            <a:ext cx="2214563" cy="200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1" name="Obrázok 9" descr="NUCEM_priehl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000500" y="1071563"/>
            <a:ext cx="1727200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2" name="Obrázok 10" descr="Zvysovanie kvality vzdel_priehl.pn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786188" y="5210175"/>
            <a:ext cx="1571625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Obrázok 3" descr="podklad4_bez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BlokTextu 1"/>
          <p:cNvSpPr txBox="1"/>
          <p:nvPr/>
        </p:nvSpPr>
        <p:spPr>
          <a:xfrm>
            <a:off x="755650" y="2492375"/>
            <a:ext cx="7777163" cy="2554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k-SK" sz="3200" b="1" dirty="0">
                <a:solidFill>
                  <a:srgbClr val="1E36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Prezentáciu zostavili: 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sk-SK" sz="3200" dirty="0">
              <a:solidFill>
                <a:prstClr val="black"/>
              </a:solidFill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k-SK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PhDr. Margita Miháliková</a:t>
            </a:r>
            <a:endParaRPr lang="sk-SK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k-SK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Mgr. Lenka Krišpinská</a:t>
            </a:r>
            <a:endParaRPr lang="sk-SK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k-SK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Mgr. </a:t>
            </a:r>
            <a:r>
              <a:rPr lang="sk-SK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Jakub Pastier</a:t>
            </a:r>
            <a:endParaRPr lang="sk-SK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Obrázok 3" descr="podklad4_bez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513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BlokTextu 1"/>
          <p:cNvSpPr txBox="1"/>
          <p:nvPr/>
        </p:nvSpPr>
        <p:spPr>
          <a:xfrm>
            <a:off x="395288" y="115888"/>
            <a:ext cx="8424862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k-SK" sz="2800" b="1" dirty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Tvorba </a:t>
            </a:r>
            <a:r>
              <a:rPr lang="sk-SK" sz="2800" b="1" dirty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testu</a:t>
            </a:r>
            <a:endParaRPr lang="sk-SK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BlokTextu 4"/>
          <p:cNvSpPr txBox="1"/>
          <p:nvPr/>
        </p:nvSpPr>
        <p:spPr>
          <a:xfrm>
            <a:off x="395288" y="1700213"/>
            <a:ext cx="8424862" cy="12557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 algn="just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q"/>
              <a:defRPr/>
            </a:pPr>
            <a:r>
              <a:rPr lang="sk-SK" sz="2800" b="1" dirty="0">
                <a:latin typeface="Arial" panose="020B0604020202020204" pitchFamily="34" charset="0"/>
                <a:cs typeface="Arial" panose="020B0604020202020204" pitchFamily="34" charset="0"/>
              </a:rPr>
              <a:t>Test je </a:t>
            </a:r>
            <a:r>
              <a:rPr lang="sk-SK" sz="2800" b="1" dirty="0">
                <a:latin typeface="Arial" panose="020B0604020202020204" pitchFamily="34" charset="0"/>
                <a:cs typeface="Arial" panose="020B0604020202020204" pitchFamily="34" charset="0"/>
              </a:rPr>
              <a:t>nástroj systematického zisťovania výsledkov výučby.</a:t>
            </a:r>
          </a:p>
          <a:p>
            <a:pPr algn="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sk-SK" sz="2800" b="1" dirty="0">
                <a:latin typeface="Arial" panose="020B0604020202020204" pitchFamily="34" charset="0"/>
                <a:cs typeface="Arial" panose="020B0604020202020204" pitchFamily="34" charset="0"/>
              </a:rPr>
              <a:t>	(Pr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ů</a:t>
            </a:r>
            <a:r>
              <a:rPr lang="sk-SK" sz="2800" b="1" dirty="0">
                <a:latin typeface="Arial" panose="020B0604020202020204" pitchFamily="34" charset="0"/>
                <a:cs typeface="Arial" panose="020B0604020202020204" pitchFamily="34" charset="0"/>
              </a:rPr>
              <a:t>cha a kol., 2008)</a:t>
            </a:r>
          </a:p>
        </p:txBody>
      </p:sp>
      <p:sp>
        <p:nvSpPr>
          <p:cNvPr id="3" name="Obdĺžnik 2"/>
          <p:cNvSpPr/>
          <p:nvPr/>
        </p:nvSpPr>
        <p:spPr>
          <a:xfrm>
            <a:off x="468313" y="4076700"/>
            <a:ext cx="8280400" cy="16446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 algn="just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q"/>
              <a:defRPr/>
            </a:pPr>
            <a:r>
              <a:rPr lang="sk-SK" sz="2800" b="1" dirty="0">
                <a:latin typeface="Arial" panose="020B0604020202020204" pitchFamily="34" charset="0"/>
                <a:cs typeface="Arial" panose="020B0604020202020204" pitchFamily="34" charset="0"/>
              </a:rPr>
              <a:t>Test je dlhšia skúška</a:t>
            </a:r>
            <a:r>
              <a:rPr lang="sk-SK" sz="2800" b="1" dirty="0">
                <a:latin typeface="Arial" panose="020B0604020202020204" pitchFamily="34" charset="0"/>
                <a:cs typeface="Arial" panose="020B0604020202020204" pitchFamily="34" charset="0"/>
              </a:rPr>
              <a:t>, ktorá </a:t>
            </a:r>
            <a:r>
              <a:rPr lang="sk-SK" sz="2800" b="1" dirty="0">
                <a:latin typeface="Arial" panose="020B0604020202020204" pitchFamily="34" charset="0"/>
                <a:cs typeface="Arial" panose="020B0604020202020204" pitchFamily="34" charset="0"/>
              </a:rPr>
              <a:t>má </a:t>
            </a:r>
            <a:r>
              <a:rPr lang="sk-SK" sz="2800" b="1" dirty="0">
                <a:latin typeface="Arial" panose="020B0604020202020204" pitchFamily="34" charset="0"/>
                <a:cs typeface="Arial" panose="020B0604020202020204" pitchFamily="34" charset="0"/>
              </a:rPr>
              <a:t>pevnú štruktúru a</a:t>
            </a:r>
            <a:r>
              <a:rPr lang="sk-SK" sz="2800" b="1" dirty="0">
                <a:latin typeface="Arial" panose="020B0604020202020204" pitchFamily="34" charset="0"/>
                <a:cs typeface="Arial" panose="020B0604020202020204" pitchFamily="34" charset="0"/>
              </a:rPr>
              <a:t> charakterizujú ju </a:t>
            </a:r>
            <a:r>
              <a:rPr lang="sk-SK" sz="2800" b="1" dirty="0">
                <a:latin typeface="Arial" panose="020B0604020202020204" pitchFamily="34" charset="0"/>
                <a:cs typeface="Arial" panose="020B0604020202020204" pitchFamily="34" charset="0"/>
              </a:rPr>
              <a:t>dve základné vlastnosti: objektívnosť a</a:t>
            </a:r>
            <a:r>
              <a:rPr lang="sk-SK" sz="2800" b="1" dirty="0">
                <a:latin typeface="Arial" panose="020B0604020202020204" pitchFamily="34" charset="0"/>
                <a:cs typeface="Arial" panose="020B0604020202020204" pitchFamily="34" charset="0"/>
              </a:rPr>
              <a:t> ekonomickosť</a:t>
            </a:r>
            <a:r>
              <a:rPr lang="sk-SK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sk-SK" sz="2800" b="1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sk-SK" sz="2800" b="1" dirty="0">
                <a:latin typeface="Arial" panose="020B0604020202020204" pitchFamily="34" charset="0"/>
                <a:cs typeface="Arial" panose="020B0604020202020204" pitchFamily="34" charset="0"/>
              </a:rPr>
              <a:t>Gavora, 2010)</a:t>
            </a:r>
            <a:r>
              <a:rPr lang="sk-SK" dirty="0">
                <a:latin typeface="Times New Roman" pitchFamily="18" charset="0"/>
                <a:cs typeface="+mn-cs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Obrázok 3" descr="podklad4_bez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BlokTextu 1"/>
          <p:cNvSpPr txBox="1"/>
          <p:nvPr/>
        </p:nvSpPr>
        <p:spPr>
          <a:xfrm>
            <a:off x="647700" y="303213"/>
            <a:ext cx="784860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k-SK" sz="2800" b="1" dirty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Kroky pri tvorbe testu vedomostí a zručností</a:t>
            </a:r>
            <a:endParaRPr lang="sk-SK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363" name="Rectangle 3"/>
          <p:cNvSpPr txBox="1">
            <a:spLocks/>
          </p:cNvSpPr>
          <p:nvPr/>
        </p:nvSpPr>
        <p:spPr bwMode="auto">
          <a:xfrm>
            <a:off x="179388" y="1268413"/>
            <a:ext cx="8964612" cy="5113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7800" indent="-177800">
              <a:spcBef>
                <a:spcPct val="20000"/>
              </a:spcBef>
              <a:buFont typeface="Wingdings" pitchFamily="2" charset="2"/>
              <a:buChar char="Ø"/>
            </a:pPr>
            <a:r>
              <a:rPr lang="sk-SK" sz="2400" b="1">
                <a:latin typeface="Times New Roman" pitchFamily="18" charset="0"/>
              </a:rPr>
              <a:t> </a:t>
            </a:r>
            <a:r>
              <a:rPr lang="sk-SK" sz="2200" b="1">
                <a:latin typeface="Calibri" pitchFamily="34" charset="0"/>
              </a:rPr>
              <a:t>Vyjasnenie zámeru testu. </a:t>
            </a:r>
          </a:p>
          <a:p>
            <a:pPr marL="177800" indent="-177800">
              <a:spcBef>
                <a:spcPct val="20000"/>
              </a:spcBef>
              <a:buFont typeface="Wingdings" pitchFamily="2" charset="2"/>
              <a:buChar char="Ø"/>
            </a:pPr>
            <a:r>
              <a:rPr lang="sk-SK" sz="2200" b="1">
                <a:latin typeface="Calibri" pitchFamily="34" charset="0"/>
              </a:rPr>
              <a:t> Vytvorenie špecifikačnej tabuľky testu.</a:t>
            </a:r>
          </a:p>
          <a:p>
            <a:pPr marL="177800" indent="-177800">
              <a:spcBef>
                <a:spcPct val="20000"/>
              </a:spcBef>
              <a:buFont typeface="Wingdings" pitchFamily="2" charset="2"/>
              <a:buChar char="Ø"/>
            </a:pPr>
            <a:r>
              <a:rPr lang="sk-SK" sz="2200" b="1">
                <a:latin typeface="Calibri" pitchFamily="34" charset="0"/>
              </a:rPr>
              <a:t> Vytvorenie položiek testu.</a:t>
            </a:r>
          </a:p>
          <a:p>
            <a:pPr marL="177800" indent="-177800">
              <a:spcBef>
                <a:spcPct val="20000"/>
              </a:spcBef>
              <a:buFont typeface="Wingdings" pitchFamily="2" charset="2"/>
              <a:buChar char="Ø"/>
            </a:pPr>
            <a:r>
              <a:rPr lang="sk-SK" sz="2200" b="1">
                <a:latin typeface="Calibri" pitchFamily="34" charset="0"/>
              </a:rPr>
              <a:t> Určenie obťažnosti testových úloh na základe cieľovej skupiny.</a:t>
            </a:r>
          </a:p>
          <a:p>
            <a:pPr marL="177800" indent="-177800">
              <a:spcBef>
                <a:spcPct val="20000"/>
              </a:spcBef>
              <a:buFont typeface="Wingdings" pitchFamily="2" charset="2"/>
              <a:buChar char="Ø"/>
            </a:pPr>
            <a:r>
              <a:rPr lang="sk-SK" sz="2200" b="1">
                <a:latin typeface="Calibri" pitchFamily="34" charset="0"/>
              </a:rPr>
              <a:t> Určenie testovacieho času.</a:t>
            </a:r>
          </a:p>
          <a:p>
            <a:pPr marL="177800" indent="-177800">
              <a:spcBef>
                <a:spcPct val="20000"/>
              </a:spcBef>
              <a:buFont typeface="Wingdings" pitchFamily="2" charset="2"/>
              <a:buChar char="Ø"/>
            </a:pPr>
            <a:r>
              <a:rPr lang="sk-SK" sz="2200" b="1">
                <a:latin typeface="Calibri" pitchFamily="34" charset="0"/>
              </a:rPr>
              <a:t> Určenie počtu položiek testu.</a:t>
            </a:r>
          </a:p>
          <a:p>
            <a:pPr marL="177800" indent="-177800">
              <a:spcBef>
                <a:spcPct val="20000"/>
              </a:spcBef>
              <a:buFont typeface="Wingdings" pitchFamily="2" charset="2"/>
              <a:buChar char="Ø"/>
            </a:pPr>
            <a:r>
              <a:rPr lang="sk-SK" sz="2200" b="1">
                <a:latin typeface="Calibri" pitchFamily="34" charset="0"/>
              </a:rPr>
              <a:t> Určenie poradia položiek testu.</a:t>
            </a:r>
          </a:p>
          <a:p>
            <a:pPr marL="177800" indent="-177800">
              <a:spcBef>
                <a:spcPct val="20000"/>
              </a:spcBef>
              <a:buFont typeface="Wingdings" pitchFamily="2" charset="2"/>
              <a:buChar char="Ø"/>
            </a:pPr>
            <a:r>
              <a:rPr lang="sk-SK" sz="2200" b="1">
                <a:latin typeface="Calibri" pitchFamily="34" charset="0"/>
              </a:rPr>
              <a:t> Stanovenie spôsobu skórovania testu.</a:t>
            </a:r>
          </a:p>
          <a:p>
            <a:pPr marL="177800" indent="-177800">
              <a:spcBef>
                <a:spcPct val="20000"/>
              </a:spcBef>
              <a:buFont typeface="Wingdings" pitchFamily="2" charset="2"/>
              <a:buChar char="Ø"/>
            </a:pPr>
            <a:r>
              <a:rPr lang="sk-SK" sz="2200" b="1">
                <a:latin typeface="Calibri" pitchFamily="34" charset="0"/>
              </a:rPr>
              <a:t> Vytvorenie viacerých ekvivalentných foriem testu.</a:t>
            </a:r>
          </a:p>
          <a:p>
            <a:pPr marL="177800" indent="-177800">
              <a:spcBef>
                <a:spcPct val="20000"/>
              </a:spcBef>
              <a:buFont typeface="Wingdings" pitchFamily="2" charset="2"/>
              <a:buChar char="Ø"/>
            </a:pPr>
            <a:r>
              <a:rPr lang="sk-SK" sz="2200" b="1">
                <a:latin typeface="Calibri" pitchFamily="34" charset="0"/>
              </a:rPr>
              <a:t> Stanovenie validity a reliability testu.</a:t>
            </a:r>
          </a:p>
          <a:p>
            <a:pPr marL="177800" indent="-177800">
              <a:spcBef>
                <a:spcPct val="20000"/>
              </a:spcBef>
              <a:buFont typeface="Wingdings" pitchFamily="2" charset="2"/>
              <a:buChar char="Ø"/>
            </a:pPr>
            <a:r>
              <a:rPr lang="sk-SK" sz="2200" b="1">
                <a:latin typeface="Calibri" pitchFamily="34" charset="0"/>
              </a:rPr>
              <a:t> Návrh grafickej podoby testu.</a:t>
            </a:r>
          </a:p>
          <a:p>
            <a:pPr marL="177800" indent="-177800">
              <a:spcBef>
                <a:spcPct val="20000"/>
              </a:spcBef>
              <a:buFont typeface="Wingdings" pitchFamily="2" charset="2"/>
              <a:buChar char="Ø"/>
            </a:pPr>
            <a:r>
              <a:rPr lang="sk-SK" sz="2200" b="1">
                <a:latin typeface="Calibri" pitchFamily="34" charset="0"/>
              </a:rPr>
              <a:t> Overenie testu.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Obrázok 3" descr="podklad4_bez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BlokTextu 1"/>
          <p:cNvSpPr txBox="1"/>
          <p:nvPr/>
        </p:nvSpPr>
        <p:spPr>
          <a:xfrm>
            <a:off x="684213" y="590550"/>
            <a:ext cx="784860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k-SK" sz="2800" b="1" dirty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Vytvorenie špecifikačnej tabuľky testu</a:t>
            </a:r>
            <a:endParaRPr lang="sk-SK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3"/>
          <p:cNvSpPr txBox="1">
            <a:spLocks/>
          </p:cNvSpPr>
          <p:nvPr/>
        </p:nvSpPr>
        <p:spPr>
          <a:xfrm>
            <a:off x="468313" y="1628775"/>
            <a:ext cx="8424862" cy="504031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90000"/>
              </a:lnSpc>
              <a:spcAft>
                <a:spcPts val="0"/>
              </a:spcAft>
              <a:buFont typeface="Arial" charset="0"/>
              <a:buNone/>
              <a:defRPr/>
            </a:pPr>
            <a:r>
              <a:rPr lang="sk-SK" sz="2400" b="1" dirty="0" smtClean="0">
                <a:cs typeface="Arial" panose="020B0604020202020204" pitchFamily="34" charset="0"/>
              </a:rPr>
              <a:t>Základom pre tvorbu testu je </a:t>
            </a:r>
            <a:r>
              <a:rPr lang="sk-SK" sz="24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špecifikačná tabuľka.</a:t>
            </a:r>
            <a:r>
              <a:rPr lang="sk-SK" sz="2400" b="1" dirty="0" smtClean="0">
                <a:cs typeface="Arial" panose="020B0604020202020204" pitchFamily="34" charset="0"/>
              </a:rPr>
              <a:t> 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buFont typeface="Arial" charset="0"/>
              <a:buNone/>
              <a:defRPr/>
            </a:pPr>
            <a:endParaRPr lang="sk-SK" sz="2400" b="1" dirty="0" smtClean="0">
              <a:cs typeface="Arial" panose="020B0604020202020204" pitchFamily="34" charset="0"/>
            </a:endParaRPr>
          </a:p>
          <a:p>
            <a:pPr marL="0" indent="0" algn="just" fontAlgn="auto">
              <a:lnSpc>
                <a:spcPct val="90000"/>
              </a:lnSpc>
              <a:spcAft>
                <a:spcPts val="0"/>
              </a:spcAft>
              <a:buFont typeface="Arial" charset="0"/>
              <a:buNone/>
              <a:defRPr/>
            </a:pPr>
            <a:r>
              <a:rPr lang="sk-SK" sz="2400" b="1" dirty="0" smtClean="0">
                <a:cs typeface="Arial" panose="020B0604020202020204" pitchFamily="34" charset="0"/>
              </a:rPr>
              <a:t>Vyjadruje základné charakteristiky testu </a:t>
            </a:r>
          </a:p>
          <a:p>
            <a:pPr marL="0" indent="0" algn="just" fontAlgn="auto">
              <a:lnSpc>
                <a:spcPct val="90000"/>
              </a:lnSpc>
              <a:spcAft>
                <a:spcPts val="0"/>
              </a:spcAft>
              <a:buFont typeface="Arial" charset="0"/>
              <a:buNone/>
              <a:defRPr/>
            </a:pPr>
            <a:r>
              <a:rPr lang="sk-SK" sz="2400" b="1" dirty="0" smtClean="0">
                <a:cs typeface="Arial" panose="020B0604020202020204" pitchFamily="34" charset="0"/>
              </a:rPr>
              <a:t>z  pohľadu: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buFontTx/>
              <a:buChar char="-"/>
              <a:defRPr/>
            </a:pPr>
            <a:r>
              <a:rPr lang="sk-SK" sz="2400" b="1" dirty="0" smtClean="0">
                <a:cs typeface="Arial" panose="020B0604020202020204" pitchFamily="34" charset="0"/>
              </a:rPr>
              <a:t>predmetu testovania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buFontTx/>
              <a:buChar char="-"/>
              <a:defRPr/>
            </a:pPr>
            <a:r>
              <a:rPr lang="sk-SK" sz="2400" b="1" dirty="0" smtClean="0">
                <a:cs typeface="Arial" panose="020B0604020202020204" pitchFamily="34" charset="0"/>
              </a:rPr>
              <a:t>obsahu testovaného učiva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buFontTx/>
              <a:buChar char="-"/>
              <a:defRPr/>
            </a:pPr>
            <a:r>
              <a:rPr lang="sk-SK" sz="2400" b="1" dirty="0" smtClean="0">
                <a:cs typeface="Arial" panose="020B0604020202020204" pitchFamily="34" charset="0"/>
              </a:rPr>
              <a:t>zastúpenia nižších a vyšších myšlienkových procesov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buFontTx/>
              <a:buChar char="-"/>
              <a:defRPr/>
            </a:pPr>
            <a:r>
              <a:rPr lang="sk-SK" sz="2400" b="1" dirty="0" smtClean="0">
                <a:cs typeface="Arial" panose="020B0604020202020204" pitchFamily="34" charset="0"/>
              </a:rPr>
              <a:t>časovej náročnosti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buFontTx/>
              <a:buChar char="-"/>
              <a:defRPr/>
            </a:pPr>
            <a:r>
              <a:rPr lang="sk-SK" sz="2400" b="1" dirty="0" smtClean="0">
                <a:cs typeface="Arial" panose="020B0604020202020204" pitchFamily="34" charset="0"/>
              </a:rPr>
              <a:t>typov úloh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Obrázok 3" descr="podklad4_bez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BlokTextu 1"/>
          <p:cNvSpPr txBox="1"/>
          <p:nvPr/>
        </p:nvSpPr>
        <p:spPr>
          <a:xfrm>
            <a:off x="684213" y="590550"/>
            <a:ext cx="784860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k-SK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Špecifikácia testu zo vzdelávacej oblasti Človek a spoločnosť</a:t>
            </a:r>
            <a:endParaRPr lang="sk-SK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5" name="BlokTextu 4"/>
          <p:cNvSpPr txBox="1"/>
          <p:nvPr/>
        </p:nvSpPr>
        <p:spPr>
          <a:xfrm>
            <a:off x="868363" y="1341438"/>
            <a:ext cx="5207000" cy="48926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k-SK" sz="2400" b="1" dirty="0">
                <a:solidFill>
                  <a:srgbClr val="002060"/>
                </a:solidFill>
                <a:latin typeface="+mn-lt"/>
                <a:cs typeface="+mn-cs"/>
              </a:rPr>
              <a:t>Účel testu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q"/>
              <a:defRPr/>
            </a:pPr>
            <a:r>
              <a:rPr lang="sk-SK" sz="2400" b="1" dirty="0">
                <a:latin typeface="+mn-lt"/>
                <a:cs typeface="+mn-cs"/>
              </a:rPr>
              <a:t>merané vedomosti a zručnosti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q"/>
              <a:defRPr/>
            </a:pPr>
            <a:r>
              <a:rPr lang="sk-SK" sz="2400" b="1" dirty="0">
                <a:latin typeface="+mn-lt"/>
                <a:cs typeface="+mn-cs"/>
              </a:rPr>
              <a:t>cieľová skupina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q"/>
              <a:defRPr/>
            </a:pPr>
            <a:endParaRPr lang="sk-SK" sz="24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k-SK" sz="2400" b="1" dirty="0">
                <a:solidFill>
                  <a:srgbClr val="002060"/>
                </a:solidFill>
                <a:latin typeface="+mn-lt"/>
                <a:cs typeface="+mn-cs"/>
              </a:rPr>
              <a:t>Parametre testu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q"/>
              <a:defRPr/>
            </a:pPr>
            <a:r>
              <a:rPr lang="sk-SK" sz="2400" b="1" dirty="0">
                <a:latin typeface="+mn-lt"/>
                <a:cs typeface="+mn-cs"/>
              </a:rPr>
              <a:t>počet testových položiek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q"/>
              <a:defRPr/>
            </a:pPr>
            <a:r>
              <a:rPr lang="sk-SK" sz="2400" b="1" dirty="0">
                <a:latin typeface="+mn-lt"/>
                <a:cs typeface="+mn-cs"/>
              </a:rPr>
              <a:t>čas na riešenie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q"/>
              <a:defRPr/>
            </a:pPr>
            <a:endParaRPr lang="sk-SK" sz="24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k-SK" sz="2400" b="1" dirty="0">
                <a:solidFill>
                  <a:srgbClr val="002060"/>
                </a:solidFill>
                <a:latin typeface="+mn-lt"/>
                <a:cs typeface="+mn-cs"/>
              </a:rPr>
              <a:t>Podmienky administrácie testu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q"/>
              <a:defRPr/>
            </a:pPr>
            <a:r>
              <a:rPr lang="sk-SK" sz="2400" b="1" dirty="0">
                <a:latin typeface="+mn-lt"/>
                <a:cs typeface="+mn-cs"/>
              </a:rPr>
              <a:t>povolené a nepovolené pomôcky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q"/>
              <a:defRPr/>
            </a:pPr>
            <a:r>
              <a:rPr lang="sk-SK" sz="2400" b="1" dirty="0">
                <a:latin typeface="+mn-lt"/>
                <a:cs typeface="+mn-cs"/>
              </a:rPr>
              <a:t>inštrukcie žiakom pred písaním testu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q"/>
              <a:defRPr/>
            </a:pPr>
            <a:endParaRPr lang="sk-SK" sz="2400" b="1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sk-SK" sz="2400" dirty="0"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Obrázok 3" descr="podklad4_bez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BlokTextu 1"/>
          <p:cNvSpPr txBox="1"/>
          <p:nvPr/>
        </p:nvSpPr>
        <p:spPr>
          <a:xfrm>
            <a:off x="179388" y="260350"/>
            <a:ext cx="8856662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k-SK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Špecifikácia testu zo vzdelávacej oblasti Človek a spoločnosť pre 1. ročník ISCED 3</a:t>
            </a:r>
            <a:endParaRPr lang="sk-SK" sz="2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graphicFrame>
        <p:nvGraphicFramePr>
          <p:cNvPr id="3" name="Tabuľka 2"/>
          <p:cNvGraphicFramePr>
            <a:graphicFrameLocks noGrp="1"/>
          </p:cNvGraphicFramePr>
          <p:nvPr/>
        </p:nvGraphicFramePr>
        <p:xfrm>
          <a:off x="179388" y="836613"/>
          <a:ext cx="8785225" cy="5761037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{69CF1AB2-1976-4502-BF36-3FF5EA218861}</a:tableStyleId>
              </a:tblPr>
              <a:tblGrid>
                <a:gridCol w="2438416"/>
                <a:gridCol w="6346560"/>
              </a:tblGrid>
              <a:tr h="53678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k-SK" sz="1800" dirty="0">
                          <a:effectLst/>
                        </a:rPr>
                        <a:t>Cieľ testovania</a:t>
                      </a:r>
                      <a:endParaRPr lang="sk-SK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k-SK" sz="1800" dirty="0">
                          <a:effectLst/>
                        </a:rPr>
                        <a:t>Zistiť úroveň vedomostí </a:t>
                      </a:r>
                      <a:r>
                        <a:rPr lang="sk-SK" sz="1800" dirty="0" smtClean="0">
                          <a:effectLst/>
                        </a:rPr>
                        <a:t>a výkonov žiakov zo vzdelávacej oblasti Človek a spoločnosť pri vstupe do 4. ročníka strednej školy </a:t>
                      </a:r>
                      <a:endParaRPr lang="sk-SK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53678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k-SK" sz="1800" dirty="0">
                          <a:effectLst/>
                        </a:rPr>
                        <a:t>Predmet testovania</a:t>
                      </a:r>
                      <a:endParaRPr lang="sk-SK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k-SK" sz="1800" dirty="0" smtClean="0">
                          <a:effectLst/>
                        </a:rPr>
                        <a:t>Vzdelávacia oblasť Človek a spoločnosť, 4. ročník strednej školy, 8. ročník osemročného gymnázia</a:t>
                      </a:r>
                      <a:endParaRPr lang="sk-SK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07357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k-SK" sz="1800" dirty="0">
                          <a:effectLst/>
                        </a:rPr>
                        <a:t>Rozsah testovaného učiva</a:t>
                      </a:r>
                      <a:endParaRPr lang="sk-SK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k-SK" sz="1800" dirty="0">
                          <a:effectLst/>
                        </a:rPr>
                        <a:t>Rozsah učiva je v súlade s platnými pedagogickými dokumentmi pre </a:t>
                      </a:r>
                      <a:r>
                        <a:rPr lang="sk-SK" sz="1800" dirty="0" smtClean="0">
                          <a:effectLst/>
                        </a:rPr>
                        <a:t>ISCED3 </a:t>
                      </a:r>
                      <a:r>
                        <a:rPr lang="sk-SK" sz="1800" dirty="0">
                          <a:effectLst/>
                        </a:rPr>
                        <a:t>- Štátny vzdelávací program a v súlade so schválenými učebnicami </a:t>
                      </a:r>
                      <a:r>
                        <a:rPr lang="sk-SK" sz="1800" dirty="0" smtClean="0">
                          <a:effectLst/>
                        </a:rPr>
                        <a:t>pre jednotlivé predmety vzdelávacej oblasti Človek a spoločnosť v rozsahu strednej školy.</a:t>
                      </a:r>
                      <a:endParaRPr lang="sk-SK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26839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k-SK" sz="1800" dirty="0">
                          <a:effectLst/>
                        </a:rPr>
                        <a:t>Počet úloh</a:t>
                      </a:r>
                      <a:endParaRPr lang="sk-SK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k-SK" sz="1800" dirty="0" smtClean="0">
                          <a:effectLst/>
                          <a:latin typeface="+mn-lt"/>
                          <a:ea typeface="Times New Roman"/>
                        </a:rPr>
                        <a:t>40</a:t>
                      </a:r>
                      <a:endParaRPr lang="sk-SK" sz="18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53678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k-SK" sz="1800">
                          <a:effectLst/>
                        </a:rPr>
                        <a:t>Typy úloh</a:t>
                      </a:r>
                      <a:endParaRPr lang="sk-SK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k-SK" sz="1800" dirty="0" smtClean="0">
                          <a:effectLst/>
                        </a:rPr>
                        <a:t>20 </a:t>
                      </a:r>
                      <a:r>
                        <a:rPr lang="sk-SK" sz="1800" dirty="0">
                          <a:effectLst/>
                        </a:rPr>
                        <a:t>úloh - Výber z viacerých možností, jedna správna odpoveď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sk-SK" sz="1800" dirty="0" smtClean="0">
                          <a:effectLst/>
                        </a:rPr>
                        <a:t>20 </a:t>
                      </a:r>
                      <a:r>
                        <a:rPr lang="sk-SK" sz="1800" dirty="0">
                          <a:effectLst/>
                        </a:rPr>
                        <a:t>úloh - Doplňovanie textu, čísla</a:t>
                      </a:r>
                      <a:endParaRPr lang="sk-SK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80518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k-SK" sz="1800">
                          <a:effectLst/>
                        </a:rPr>
                        <a:t>Počet textov</a:t>
                      </a:r>
                      <a:endParaRPr lang="sk-SK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k-SK" sz="1800" dirty="0" smtClean="0">
                          <a:effectLst/>
                        </a:rPr>
                        <a:t>1 súvislý  text </a:t>
                      </a:r>
                      <a:r>
                        <a:rPr lang="sk-SK" sz="1800" dirty="0">
                          <a:effectLst/>
                        </a:rPr>
                        <a:t>informačného </a:t>
                      </a:r>
                      <a:r>
                        <a:rPr lang="sk-SK" sz="1800" dirty="0" smtClean="0">
                          <a:effectLst/>
                        </a:rPr>
                        <a:t>charakteru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sk-SK" sz="1800" dirty="0" smtClean="0">
                          <a:effectLst/>
                        </a:rPr>
                        <a:t>25 textových ukážok v zadaniach jednotlivých testových úloh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sk-SK" sz="1800" dirty="0" smtClean="0">
                        <a:effectLst/>
                      </a:endParaRPr>
                    </a:p>
                  </a:txBody>
                  <a:tcPr marL="68580" marR="68580" marT="0" marB="0"/>
                </a:tc>
              </a:tr>
              <a:tr h="26839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k-SK" sz="1800" dirty="0">
                          <a:effectLst/>
                        </a:rPr>
                        <a:t>Čas testovania</a:t>
                      </a:r>
                      <a:endParaRPr lang="sk-SK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k-SK" sz="1800" dirty="0" smtClean="0">
                          <a:effectLst/>
                        </a:rPr>
                        <a:t>60 </a:t>
                      </a:r>
                      <a:r>
                        <a:rPr lang="sk-SK" sz="1800" dirty="0">
                          <a:effectLst/>
                        </a:rPr>
                        <a:t>minút</a:t>
                      </a:r>
                      <a:endParaRPr lang="sk-SK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49371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k-SK" sz="1800" dirty="0">
                          <a:effectLst/>
                        </a:rPr>
                        <a:t>Vymedzenie </a:t>
                      </a:r>
                      <a:r>
                        <a:rPr lang="sk-SK" sz="1800" dirty="0" smtClean="0">
                          <a:effectLst/>
                        </a:rPr>
                        <a:t>tematických okruhov</a:t>
                      </a:r>
                      <a:endParaRPr lang="sk-SK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k-SK" sz="1800" dirty="0" smtClean="0">
                          <a:effectLst/>
                          <a:latin typeface="+mn-lt"/>
                          <a:ea typeface="Times New Roman"/>
                        </a:rPr>
                        <a:t>3 tematické okruhy</a:t>
                      </a:r>
                      <a:endParaRPr lang="sk-SK" sz="18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80518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k-SK" sz="1800" dirty="0">
                          <a:effectLst/>
                        </a:rPr>
                        <a:t>Hodnotenie úloh</a:t>
                      </a:r>
                      <a:endParaRPr lang="sk-SK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k-SK" sz="1800" dirty="0">
                          <a:effectLst/>
                        </a:rPr>
                        <a:t>1 bod za správnu odpoveď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sk-SK" sz="1800" dirty="0">
                          <a:effectLst/>
                        </a:rPr>
                        <a:t>0 bodov za nesprávnu odpoveď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sk-SK" sz="1800" dirty="0">
                          <a:effectLst/>
                        </a:rPr>
                        <a:t>Nevyplnenie odpovede bude vyhodnocované samostatne</a:t>
                      </a:r>
                      <a:endParaRPr lang="sk-SK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26839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k-SK" sz="1800">
                          <a:effectLst/>
                        </a:rPr>
                        <a:t>Povolené pomôcky</a:t>
                      </a:r>
                      <a:endParaRPr lang="sk-SK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k-SK" sz="1800" dirty="0">
                          <a:effectLst/>
                        </a:rPr>
                        <a:t>Písacie potreby</a:t>
                      </a:r>
                      <a:endParaRPr lang="sk-SK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Obrázok 3" descr="podklad4_bez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" name="Tabuľka 2"/>
          <p:cNvGraphicFramePr>
            <a:graphicFrameLocks noGrp="1"/>
          </p:cNvGraphicFramePr>
          <p:nvPr/>
        </p:nvGraphicFramePr>
        <p:xfrm>
          <a:off x="323850" y="1196975"/>
          <a:ext cx="8424863" cy="4873625"/>
        </p:xfrm>
        <a:graphic>
          <a:graphicData uri="http://schemas.openxmlformats.org/drawingml/2006/table">
            <a:tbl>
              <a:tblPr/>
              <a:tblGrid>
                <a:gridCol w="855663"/>
                <a:gridCol w="1831975"/>
                <a:gridCol w="1462087"/>
                <a:gridCol w="2174875"/>
                <a:gridCol w="865188"/>
                <a:gridCol w="1235075"/>
              </a:tblGrid>
              <a:tr h="5032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alibri" pitchFamily="34" charset="0"/>
                          <a:cs typeface="Arial" charset="0"/>
                        </a:rPr>
                        <a:t>Číslo  úlohy</a:t>
                      </a:r>
                      <a:endParaRPr kumimoji="0" lang="sk-SK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605" marR="46605" marT="6473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alibri" pitchFamily="34" charset="0"/>
                          <a:cs typeface="Arial" charset="0"/>
                        </a:rPr>
                        <a:t>Tematický okruh (predmet) </a:t>
                      </a:r>
                      <a:endParaRPr kumimoji="0" lang="sk-SK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605" marR="46605" marT="6473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alibri" pitchFamily="34" charset="0"/>
                          <a:cs typeface="Arial" charset="0"/>
                        </a:rPr>
                        <a:t>Tematický celok </a:t>
                      </a:r>
                      <a:endParaRPr kumimoji="0" lang="sk-SK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605" marR="46605" marT="6473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alibri" pitchFamily="34" charset="0"/>
                          <a:cs typeface="Arial" charset="0"/>
                        </a:rPr>
                        <a:t>Kognitívna náročnosť </a:t>
                      </a:r>
                      <a:endParaRPr kumimoji="0" lang="sk-SK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605" marR="46605" marT="6473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alibri" pitchFamily="34" charset="0"/>
                          <a:cs typeface="Arial" charset="0"/>
                        </a:rPr>
                        <a:t>Typ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alibri" pitchFamily="34" charset="0"/>
                          <a:cs typeface="Arial" charset="0"/>
                        </a:rPr>
                        <a:t>úlohy </a:t>
                      </a:r>
                      <a:endParaRPr kumimoji="0" lang="sk-SK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605" marR="46605" marT="6473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alibri" pitchFamily="34" charset="0"/>
                          <a:cs typeface="Arial" charset="0"/>
                        </a:rPr>
                        <a:t>Správne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alibri" pitchFamily="34" charset="0"/>
                          <a:cs typeface="Arial" charset="0"/>
                        </a:rPr>
                        <a:t>riešenie </a:t>
                      </a:r>
                      <a:endParaRPr kumimoji="0" lang="sk-SK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605" marR="46605" marT="6473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4127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 1</a:t>
                      </a:r>
                      <a:endParaRPr kumimoji="0" lang="sk-SK" sz="13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605" marR="46605" marT="6473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Gotická cesta (dejepis)</a:t>
                      </a:r>
                    </a:p>
                  </a:txBody>
                  <a:tcPr marL="46605" marR="46605" marT="6473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Uhorské kráľovstvo </a:t>
                      </a:r>
                    </a:p>
                  </a:txBody>
                  <a:tcPr marL="46605" marR="46605" marT="6473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Konceptuálne vedomosti/zapamätať si </a:t>
                      </a:r>
                      <a:endParaRPr kumimoji="0" lang="sk-SK" sz="13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605" marR="46605" marT="6473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 VYB4</a:t>
                      </a:r>
                      <a:endParaRPr kumimoji="0" lang="sk-SK" sz="13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605" marR="46605" marT="6473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 </a:t>
                      </a:r>
                      <a:endParaRPr kumimoji="0" lang="sk-SK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605" marR="46605" marT="6473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3921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</a:t>
                      </a:r>
                      <a:endParaRPr kumimoji="0" lang="sk-SK" sz="13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605" marR="46605" marT="6473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Gotická cesta (dejepis)</a:t>
                      </a:r>
                    </a:p>
                  </a:txBody>
                  <a:tcPr marL="46605" marR="46605" marT="6473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Uhorské kráľovstvo</a:t>
                      </a:r>
                    </a:p>
                  </a:txBody>
                  <a:tcPr marL="46605" marR="46605" marT="6473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Konceptuálne vedomosti/zapamätať si</a:t>
                      </a:r>
                      <a:endParaRPr kumimoji="0" lang="sk-SK" sz="13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605" marR="46605" marT="6473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KOP</a:t>
                      </a:r>
                      <a:endParaRPr kumimoji="0" lang="sk-SK" sz="13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605" marR="46605" marT="6473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k-SK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46605" marR="46605" marT="6473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3921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</a:t>
                      </a:r>
                      <a:endParaRPr kumimoji="0" lang="sk-SK" sz="13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605" marR="46605" marT="6473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Gotická cesta (dejepis)</a:t>
                      </a:r>
                    </a:p>
                  </a:txBody>
                  <a:tcPr marL="46605" marR="46605" marT="6473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Fenomény stredovekého sveta</a:t>
                      </a:r>
                    </a:p>
                  </a:txBody>
                  <a:tcPr marL="46605" marR="46605" marT="6473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Faktické vedomosti/zapamätať si</a:t>
                      </a:r>
                      <a:endParaRPr kumimoji="0" lang="sk-SK" sz="13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605" marR="46605" marT="6473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VYB4</a:t>
                      </a:r>
                      <a:endParaRPr kumimoji="0" lang="sk-SK" sz="13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605" marR="46605" marT="6473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k-SK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46605" marR="46605" marT="6473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471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4</a:t>
                      </a:r>
                      <a:endParaRPr kumimoji="0" lang="sk-SK" sz="13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605" marR="46605" marT="6473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Gotická cesta (dejepis)</a:t>
                      </a:r>
                    </a:p>
                  </a:txBody>
                  <a:tcPr marL="46605" marR="46605" marT="6473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Uhorské kráľovstvo</a:t>
                      </a:r>
                    </a:p>
                  </a:txBody>
                  <a:tcPr marL="46605" marR="46605" marT="6473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Konceptuálne vedomosti/porozumieť</a:t>
                      </a:r>
                      <a:endParaRPr kumimoji="0" lang="sk-SK" sz="13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605" marR="46605" marT="6473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VYB4</a:t>
                      </a:r>
                    </a:p>
                  </a:txBody>
                  <a:tcPr marL="46605" marR="46605" marT="6473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k-SK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46605" marR="46605" marT="6473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3921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5</a:t>
                      </a:r>
                      <a:endParaRPr kumimoji="0" lang="sk-SK" sz="13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605" marR="46605" marT="6473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Gotická cesta (občian.náuka)</a:t>
                      </a:r>
                    </a:p>
                  </a:txBody>
                  <a:tcPr marL="46605" marR="46605" marT="6473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Občan a štát</a:t>
                      </a:r>
                    </a:p>
                  </a:txBody>
                  <a:tcPr marL="46605" marR="46605" marT="6473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Faktické  vedomosti/analyzovať</a:t>
                      </a:r>
                      <a:endParaRPr kumimoji="0" lang="sk-SK" sz="13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605" marR="46605" marT="6473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VYB4</a:t>
                      </a:r>
                      <a:endParaRPr kumimoji="0" lang="sk-SK" sz="13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605" marR="46605" marT="6473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k-SK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46605" marR="46605" marT="6473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3921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6</a:t>
                      </a:r>
                      <a:endParaRPr kumimoji="0" lang="sk-SK" sz="13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605" marR="46605" marT="6473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Gotická cesta (občian.náuka)</a:t>
                      </a:r>
                    </a:p>
                  </a:txBody>
                  <a:tcPr marL="46605" marR="46605" marT="6473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Občan a štát</a:t>
                      </a:r>
                    </a:p>
                  </a:txBody>
                  <a:tcPr marL="46605" marR="46605" marT="6473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Procedurálne vedomosti/porozumieť</a:t>
                      </a:r>
                      <a:endParaRPr kumimoji="0" lang="sk-SK" sz="13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605" marR="46605" marT="6473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VYB4</a:t>
                      </a:r>
                      <a:endParaRPr kumimoji="0" lang="sk-SK" sz="13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605" marR="46605" marT="6473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k-SK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46605" marR="46605" marT="6473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3921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 7</a:t>
                      </a:r>
                      <a:endParaRPr kumimoji="0" lang="sk-SK" sz="13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605" marR="46605" marT="6473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Gotická cesta (občian. náuka)</a:t>
                      </a:r>
                    </a:p>
                  </a:txBody>
                  <a:tcPr marL="46605" marR="46605" marT="6473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Občan a štát</a:t>
                      </a:r>
                    </a:p>
                  </a:txBody>
                  <a:tcPr marL="46605" marR="46605" marT="6473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Procedurálne vedomosti/porozumieť</a:t>
                      </a:r>
                      <a:endParaRPr kumimoji="0" lang="sk-SK" sz="13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605" marR="46605" marT="6473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 USPO</a:t>
                      </a:r>
                      <a:endParaRPr kumimoji="0" lang="sk-SK" sz="13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605" marR="46605" marT="6473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 </a:t>
                      </a:r>
                      <a:endParaRPr kumimoji="0" lang="sk-SK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605" marR="46605" marT="6473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3921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 8</a:t>
                      </a:r>
                      <a:endParaRPr kumimoji="0" lang="sk-SK" sz="13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605" marR="46605" marT="6473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Gotická cesta (geografia)</a:t>
                      </a:r>
                    </a:p>
                  </a:txBody>
                  <a:tcPr marL="46605" marR="46605" marT="6473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Geografia Slovenska</a:t>
                      </a:r>
                    </a:p>
                  </a:txBody>
                  <a:tcPr marL="46605" marR="46605" marT="6473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Konceptuálne vedomosti/aplikovať</a:t>
                      </a:r>
                      <a:endParaRPr kumimoji="0" lang="sk-SK" sz="13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605" marR="46605" marT="6473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 KOD</a:t>
                      </a:r>
                      <a:endParaRPr kumimoji="0" lang="sk-SK" sz="13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605" marR="46605" marT="6473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 </a:t>
                      </a:r>
                      <a:endParaRPr kumimoji="0" lang="sk-SK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605" marR="46605" marT="6473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3921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 9</a:t>
                      </a:r>
                      <a:endParaRPr kumimoji="0" lang="sk-SK" sz="13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605" marR="46605" marT="6473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Gotická cesta (geografia)</a:t>
                      </a:r>
                    </a:p>
                  </a:txBody>
                  <a:tcPr marL="46605" marR="46605" marT="6473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Zemský povrch a mapa</a:t>
                      </a:r>
                    </a:p>
                  </a:txBody>
                  <a:tcPr marL="46605" marR="46605" marT="6473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Procedurálne  vedomosti/aplikovať</a:t>
                      </a:r>
                      <a:endParaRPr kumimoji="0" lang="sk-SK" sz="13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605" marR="46605" marT="6473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KOP</a:t>
                      </a:r>
                    </a:p>
                  </a:txBody>
                  <a:tcPr marL="46605" marR="46605" marT="6473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 </a:t>
                      </a:r>
                      <a:endParaRPr kumimoji="0" lang="sk-SK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605" marR="46605" marT="6473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3921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 10</a:t>
                      </a:r>
                      <a:endParaRPr kumimoji="0" lang="sk-SK" sz="13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605" marR="46605" marT="6473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Gotická cesta (geografia)</a:t>
                      </a:r>
                    </a:p>
                  </a:txBody>
                  <a:tcPr marL="46605" marR="46605" marT="6473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Pohyby Zeme</a:t>
                      </a:r>
                    </a:p>
                  </a:txBody>
                  <a:tcPr marL="46605" marR="46605" marT="6473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Konceptuálne vedomosti/aplikovať</a:t>
                      </a:r>
                      <a:endParaRPr kumimoji="0" lang="sk-SK" sz="13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605" marR="46605" marT="6473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 USPO</a:t>
                      </a:r>
                      <a:endParaRPr kumimoji="0" lang="sk-SK" sz="13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605" marR="46605" marT="6473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 </a:t>
                      </a:r>
                      <a:endParaRPr kumimoji="0" lang="sk-SK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605" marR="46605" marT="6473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</a:tbl>
          </a:graphicData>
        </a:graphic>
      </p:graphicFrame>
      <p:sp>
        <p:nvSpPr>
          <p:cNvPr id="5" name="Nadpis 4"/>
          <p:cNvSpPr>
            <a:spLocks noGrp="1"/>
          </p:cNvSpPr>
          <p:nvPr>
            <p:ph type="title"/>
          </p:nvPr>
        </p:nvSpPr>
        <p:spPr>
          <a:xfrm>
            <a:off x="395288" y="188913"/>
            <a:ext cx="8229600" cy="576262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sk-SK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Špecifikačná tabuľka testu zo vzdelávacej oblasti Človek a spoločnosť(príklad)</a:t>
            </a:r>
            <a:endParaRPr lang="sk-SK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BlokTextu 6"/>
          <p:cNvSpPr txBox="1"/>
          <p:nvPr/>
        </p:nvSpPr>
        <p:spPr>
          <a:xfrm>
            <a:off x="468313" y="6327775"/>
            <a:ext cx="806450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k-SK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Poznámka:</a:t>
            </a:r>
            <a:r>
              <a:rPr lang="sk-SK" sz="1400" b="1" dirty="0">
                <a:latin typeface="+mn-lt"/>
                <a:cs typeface="+mn-cs"/>
              </a:rPr>
              <a:t> </a:t>
            </a:r>
            <a:r>
              <a:rPr lang="sk-SK" sz="1400" b="1" i="1" dirty="0">
                <a:latin typeface="+mn-lt"/>
                <a:cs typeface="+mn-cs"/>
              </a:rPr>
              <a:t>tematické celky </a:t>
            </a:r>
            <a:r>
              <a:rPr lang="sk-SK" sz="1400" b="1" i="1" dirty="0">
                <a:latin typeface="+mn-lt"/>
                <a:cs typeface="+mn-cs"/>
              </a:rPr>
              <a:t>sú z</a:t>
            </a:r>
            <a:r>
              <a:rPr lang="sk-SK" sz="1400" b="1" i="1" dirty="0">
                <a:latin typeface="+mn-lt"/>
                <a:cs typeface="+mn-cs"/>
              </a:rPr>
              <a:t> </a:t>
            </a:r>
            <a:r>
              <a:rPr lang="sk-SK" sz="1400" b="1" i="1" dirty="0">
                <a:latin typeface="+mn-lt"/>
                <a:cs typeface="+mn-cs"/>
              </a:rPr>
              <a:t>jednotlivých predmetov vzdelávacej oblasti Človek a spoločnosť podľa </a:t>
            </a:r>
            <a:r>
              <a:rPr lang="sk-SK" sz="1400" b="1" i="1" dirty="0">
                <a:latin typeface="+mn-lt"/>
                <a:cs typeface="+mn-cs"/>
              </a:rPr>
              <a:t>ŠVP </a:t>
            </a:r>
            <a:r>
              <a:rPr lang="sk-SK" sz="1400" b="1" i="1" dirty="0">
                <a:latin typeface="+mn-lt"/>
                <a:cs typeface="+mn-cs"/>
              </a:rPr>
              <a:t>ISCED </a:t>
            </a:r>
            <a:r>
              <a:rPr lang="sk-SK" sz="1400" b="1" i="1" dirty="0">
                <a:latin typeface="+mn-lt"/>
                <a:cs typeface="+mn-cs"/>
              </a:rPr>
              <a:t>3.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Obrázok 3" descr="podklad4_bez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13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sk-SK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Cvičenia – príprava testu</a:t>
            </a:r>
            <a:endParaRPr lang="sk-SK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Zástupný symbol obsahu 1"/>
          <p:cNvSpPr>
            <a:spLocks noGrp="1"/>
          </p:cNvSpPr>
          <p:nvPr>
            <p:ph idx="1"/>
          </p:nvPr>
        </p:nvSpPr>
        <p:spPr/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sk-SK" sz="2000" dirty="0" smtClean="0"/>
              <a:t>praktická aplikácia zásad (pravidiel) pri určovaní vlastností testových úloh: názov úlohy, typ úlohy, zdroje (referencie), obťažnosť, skórovanie – bodovanie  (min./max. počet bodov), spoločný obsah, kľúč riešenia 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sk-SK" sz="2000" dirty="0" smtClean="0"/>
              <a:t>určovanie kognitívnych úrovní jednotlivých testových úloh (</a:t>
            </a:r>
            <a:r>
              <a:rPr lang="sk-SK" sz="2000" dirty="0" err="1" smtClean="0"/>
              <a:t>Bloomova</a:t>
            </a:r>
            <a:r>
              <a:rPr lang="sk-SK" sz="2000" dirty="0" smtClean="0"/>
              <a:t> taxonómia kognitívnych procesov)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sk-SK" sz="2000" dirty="0" smtClean="0"/>
              <a:t>určovanie úrovní poznatkov (vedomostí) jednotlivých testových úloh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sk-SK" sz="2000" dirty="0" smtClean="0"/>
              <a:t>zostavenie špecifikačnej tabuľky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sk-SK" sz="2000" dirty="0" smtClean="0"/>
              <a:t>zoradenie úloh do testu podľa kognitívnej úrovne a úrovne poznatkov (vedomostí), podľa obťažnosti, podľa tematickej klasifikácie,.....Je potrebná vzájomná dohoda!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sk-SK" sz="2000" dirty="0" smtClean="0"/>
              <a:t>dohoda o skórovaní jednotlivých úloh v teste 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sk-SK" sz="2000" dirty="0" smtClean="0"/>
              <a:t>stanovenie hypotézy (hypotéz): Čo chceme prostredníctvom testu merať?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sk-SK" sz="2000" dirty="0" smtClean="0"/>
              <a:t>dohoda o interpretácii testovacích nástrojov vo vzťahu ku kognitívnym procesom a k úrovniam poznatkov (vedomostí)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sk-SK" sz="1800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sk-SK" sz="1800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sk-SK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Obrázok 3" descr="podklad4_bez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Nadpis 4"/>
          <p:cNvSpPr>
            <a:spLocks noGrp="1"/>
          </p:cNvSpPr>
          <p:nvPr>
            <p:ph type="title"/>
          </p:nvPr>
        </p:nvSpPr>
        <p:spPr>
          <a:xfrm>
            <a:off x="395288" y="188913"/>
            <a:ext cx="8229600" cy="576262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sk-SK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Špecifikačná tabuľka testu zo vzdelávacej oblasti Človek a spoločnosť(príklad)</a:t>
            </a:r>
            <a:endParaRPr lang="sk-SK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507" name="Obdĺžnik 1"/>
          <p:cNvSpPr>
            <a:spLocks noChangeArrowheads="1"/>
          </p:cNvSpPr>
          <p:nvPr/>
        </p:nvSpPr>
        <p:spPr bwMode="auto">
          <a:xfrm>
            <a:off x="468313" y="908050"/>
            <a:ext cx="8424862" cy="591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sk-SK" sz="2000"/>
              <a:t>Použitá literatúra</a:t>
            </a:r>
          </a:p>
          <a:p>
            <a:pPr>
              <a:lnSpc>
                <a:spcPct val="90000"/>
              </a:lnSpc>
            </a:pPr>
            <a:endParaRPr lang="sk-SK" sz="2000"/>
          </a:p>
          <a:p>
            <a:pPr>
              <a:lnSpc>
                <a:spcPct val="90000"/>
              </a:lnSpc>
            </a:pPr>
            <a:r>
              <a:rPr lang="sk-SK" sz="2000"/>
              <a:t>Pr</a:t>
            </a:r>
            <a:r>
              <a:rPr lang="en-US" sz="2000"/>
              <a:t>ů</a:t>
            </a:r>
            <a:r>
              <a:rPr lang="sk-SK" sz="2000"/>
              <a:t>cha, Ján a kol. 2008. Pedagogický slovník. Praha : Portál, 2008. ISBN 978-80-7367-416-8. s. 322</a:t>
            </a:r>
          </a:p>
          <a:p>
            <a:pPr>
              <a:lnSpc>
                <a:spcPct val="90000"/>
              </a:lnSpc>
            </a:pPr>
            <a:endParaRPr lang="sk-SK" sz="2000"/>
          </a:p>
          <a:p>
            <a:pPr>
              <a:lnSpc>
                <a:spcPct val="90000"/>
              </a:lnSpc>
            </a:pPr>
            <a:r>
              <a:rPr lang="sk-SK" sz="2000"/>
              <a:t>Gavora, Peter  1999. Akí sú moji žiaci? Bratislava : Práca, 1999. ISBN 80-7094-335-1. s. 239</a:t>
            </a:r>
          </a:p>
          <a:p>
            <a:pPr>
              <a:lnSpc>
                <a:spcPct val="90000"/>
              </a:lnSpc>
            </a:pPr>
            <a:endParaRPr lang="sk-SK" sz="2000"/>
          </a:p>
          <a:p>
            <a:pPr>
              <a:lnSpc>
                <a:spcPct val="90000"/>
              </a:lnSpc>
            </a:pPr>
            <a:r>
              <a:rPr lang="sk-SK" sz="2000"/>
              <a:t>Kalhous, Zděnek. a kol. 2002. Školní didaktika. Praha : Portál, 2002. ISBN 80-7178-253-X. s. 448 </a:t>
            </a:r>
          </a:p>
          <a:p>
            <a:pPr>
              <a:lnSpc>
                <a:spcPct val="90000"/>
              </a:lnSpc>
            </a:pPr>
            <a:endParaRPr lang="sk-SK" sz="2000"/>
          </a:p>
          <a:p>
            <a:pPr>
              <a:lnSpc>
                <a:spcPct val="90000"/>
              </a:lnSpc>
            </a:pPr>
            <a:r>
              <a:rPr lang="sk-SK" sz="2000"/>
              <a:t>Zelinková, Oľga 2001. Pedagogická diagnostika a individuální vzdělávací program. Praha : Portál, 2001. ISBN 80-7178-544-X. s. 208</a:t>
            </a:r>
          </a:p>
          <a:p>
            <a:pPr>
              <a:lnSpc>
                <a:spcPct val="90000"/>
              </a:lnSpc>
            </a:pPr>
            <a:endParaRPr lang="sk-SK" sz="2000"/>
          </a:p>
          <a:p>
            <a:pPr>
              <a:lnSpc>
                <a:spcPct val="90000"/>
              </a:lnSpc>
            </a:pPr>
            <a:r>
              <a:rPr lang="sk-SK" sz="2000"/>
              <a:t>Gavora, Peter a kol. 2010. Elektronická učebnica pedagogického výskumu. [online]. Bratislava : Univerzita Komenského, 2010. Dostupné na: http://www.e-metodologia.fedu.uniba.sk/ ISBN 978–80–223–2951–4.</a:t>
            </a:r>
          </a:p>
          <a:p>
            <a:pPr>
              <a:lnSpc>
                <a:spcPct val="90000"/>
              </a:lnSpc>
            </a:pPr>
            <a:endParaRPr lang="sk-SK" sz="2000"/>
          </a:p>
          <a:p>
            <a:pPr>
              <a:lnSpc>
                <a:spcPct val="90000"/>
              </a:lnSpc>
            </a:pPr>
            <a:r>
              <a:rPr lang="sk-SK" sz="2000"/>
              <a:t>Rosa, Vladislav 2007. Metodika tvorby didaktických testov. Bratislava : ŠPÚ, 2007. ISBN 978-80-89225-32-3. s. 72</a:t>
            </a:r>
          </a:p>
          <a:p>
            <a:pPr>
              <a:lnSpc>
                <a:spcPct val="90000"/>
              </a:lnSpc>
            </a:pPr>
            <a:endParaRPr lang="en-US" sz="20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ív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1064</TotalTime>
  <Words>676</Words>
  <Application>Microsoft Office PowerPoint</Application>
  <PresentationFormat>On-screen Show (4:3)</PresentationFormat>
  <Paragraphs>162</Paragraphs>
  <Slides>10</Slides>
  <Notes>0</Notes>
  <HiddenSlides>0</HiddenSlides>
  <MMClips>0</MMClips>
  <ScaleCrop>false</ScaleCrop>
  <HeadingPairs>
    <vt:vector size="6" baseType="variant">
      <vt:variant>
        <vt:lpstr>Použité písma</vt:lpstr>
      </vt:variant>
      <vt:variant>
        <vt:i4>4</vt:i4>
      </vt:variant>
      <vt:variant>
        <vt:lpstr>Šablóna návrhu</vt:lpstr>
      </vt:variant>
      <vt:variant>
        <vt:i4>1</vt:i4>
      </vt:variant>
      <vt:variant>
        <vt:lpstr>Nadpisy snímok</vt:lpstr>
      </vt:variant>
      <vt:variant>
        <vt:i4>10</vt:i4>
      </vt:variant>
    </vt:vector>
  </HeadingPairs>
  <TitlesOfParts>
    <vt:vector size="15" baseType="lpstr">
      <vt:lpstr>Calibri</vt:lpstr>
      <vt:lpstr>Arial</vt:lpstr>
      <vt:lpstr>Wingdings</vt:lpstr>
      <vt:lpstr>Times New Roman</vt:lpstr>
      <vt:lpstr>Motív Office</vt:lpstr>
      <vt:lpstr>Snímka 1</vt:lpstr>
      <vt:lpstr>Snímka 2</vt:lpstr>
      <vt:lpstr>Snímka 3</vt:lpstr>
      <vt:lpstr>Snímka 4</vt:lpstr>
      <vt:lpstr>Snímka 5</vt:lpstr>
      <vt:lpstr>Snímka 6</vt:lpstr>
      <vt:lpstr>Špecifikačná tabuľka testu zo vzdelávacej oblasti Človek a spoločnosť(príklad)</vt:lpstr>
      <vt:lpstr>Cvičenia – príprava testu</vt:lpstr>
      <vt:lpstr>Špecifikačná tabuľka testu zo vzdelávacej oblasti Človek a spoločnosť(príklad)</vt:lpstr>
      <vt:lpstr>Snímka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Snímka 1</dc:title>
  <dc:creator>dusan</dc:creator>
  <cp:lastModifiedBy>Lulu</cp:lastModifiedBy>
  <cp:revision>81</cp:revision>
  <dcterms:created xsi:type="dcterms:W3CDTF">2014-06-26T14:50:33Z</dcterms:created>
  <dcterms:modified xsi:type="dcterms:W3CDTF">2014-10-04T20:26:25Z</dcterms:modified>
</cp:coreProperties>
</file>