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38" r:id="rId4"/>
    <p:sldId id="351" r:id="rId5"/>
    <p:sldId id="340" r:id="rId6"/>
    <p:sldId id="275" r:id="rId7"/>
    <p:sldId id="316" r:id="rId8"/>
    <p:sldId id="370" r:id="rId9"/>
    <p:sldId id="318" r:id="rId10"/>
    <p:sldId id="354" r:id="rId11"/>
    <p:sldId id="319" r:id="rId12"/>
    <p:sldId id="371" r:id="rId13"/>
    <p:sldId id="352" r:id="rId14"/>
    <p:sldId id="353" r:id="rId15"/>
    <p:sldId id="320" r:id="rId16"/>
    <p:sldId id="347" r:id="rId17"/>
    <p:sldId id="321" r:id="rId18"/>
    <p:sldId id="369" r:id="rId19"/>
    <p:sldId id="355" r:id="rId20"/>
    <p:sldId id="356" r:id="rId21"/>
    <p:sldId id="357" r:id="rId22"/>
    <p:sldId id="358" r:id="rId23"/>
    <p:sldId id="305" r:id="rId24"/>
    <p:sldId id="306" r:id="rId25"/>
    <p:sldId id="324" r:id="rId26"/>
    <p:sldId id="349" r:id="rId27"/>
    <p:sldId id="332" r:id="rId28"/>
    <p:sldId id="359" r:id="rId29"/>
    <p:sldId id="360" r:id="rId30"/>
    <p:sldId id="361" r:id="rId31"/>
    <p:sldId id="309" r:id="rId32"/>
    <p:sldId id="314" r:id="rId33"/>
    <p:sldId id="327" r:id="rId34"/>
    <p:sldId id="362" r:id="rId35"/>
    <p:sldId id="328" r:id="rId36"/>
    <p:sldId id="363" r:id="rId37"/>
    <p:sldId id="333" r:id="rId38"/>
    <p:sldId id="364" r:id="rId39"/>
    <p:sldId id="308" r:id="rId40"/>
    <p:sldId id="313" r:id="rId41"/>
    <p:sldId id="329" r:id="rId42"/>
    <p:sldId id="350" r:id="rId43"/>
    <p:sldId id="334" r:id="rId44"/>
    <p:sldId id="365" r:id="rId45"/>
    <p:sldId id="335" r:id="rId46"/>
    <p:sldId id="373" r:id="rId47"/>
    <p:sldId id="341" r:id="rId48"/>
    <p:sldId id="368" r:id="rId49"/>
    <p:sldId id="374" r:id="rId50"/>
    <p:sldId id="372" r:id="rId51"/>
    <p:sldId id="344" r:id="rId52"/>
  </p:sldIdLst>
  <p:sldSz cx="9144000" cy="6858000" type="screen4x3"/>
  <p:notesSz cx="6858000" cy="9947275"/>
  <p:defaultTextStyle>
    <a:defPPr>
      <a:defRPr lang="sk-SK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>
        <p:scale>
          <a:sx n="118" d="100"/>
          <a:sy n="118" d="100"/>
        </p:scale>
        <p:origin x="-7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FC9C1-230A-4697-9D10-A225009A004B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00345-862E-4CAE-9A52-AFC658FD05B6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BD9E6-D653-4377-A086-BCB19C8747E0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60194-57A0-4FD9-B54D-18E357D356DB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EBCA-DF74-4F80-97BD-DCA639439B31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29702-3CA6-4E6E-B1AD-59C24EC78CE0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C1256-C19A-4F57-AA18-4EA042230833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D0BDA-498A-45A0-BEC8-E448B36ED089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8B68E-E8D8-46D2-9022-D59ACDB960B5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617B0-7902-403B-81EB-194D33BD4529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1E179-AA24-4CBD-AD71-BE63D0B1DA34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41DCD-46D6-438B-AE3C-4DC61DE634FE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9892B-0624-4DF6-BE17-F9E82BDC09E5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8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9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80A16-5418-424E-B959-5C5CC2666F14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CB0E1-6FE2-4140-A77C-3F10CA742EFC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4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5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B68B1-DEA2-4E82-94FD-1D5EF61EAF89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701FB-A211-4580-8C88-F104C328D0DF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3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C56C0-3B9A-4A67-842F-EED151822CE1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069EF-DD84-478E-8BC8-426634D1FE7F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60381-48F7-4FD3-B6E2-483B8F2C211E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k-SK" noProof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1ABB5-A8FF-435E-B2EA-C1BCE5279E6B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06980-0587-48D8-8C58-AD953F512193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nadpi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 predlohy nadpisov.</a:t>
            </a:r>
          </a:p>
        </p:txBody>
      </p:sp>
      <p:sp>
        <p:nvSpPr>
          <p:cNvPr id="1027" name="Zástupný symbol tex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758CC0-BB6A-4EBF-9D1E-CB3BC41FFC96}" type="datetimeFigureOut">
              <a:rPr lang="sk-SK"/>
              <a:pPr>
                <a:defRPr/>
              </a:pPr>
              <a:t>4. 10. 2014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166F10-C2BD-450A-AB2F-9255ACB9EDEA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mapasveta.info/svet/mapa_sveta_slepa_mapa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Obrázok 1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Nadpis 1"/>
          <p:cNvSpPr>
            <a:spLocks noGrp="1"/>
          </p:cNvSpPr>
          <p:nvPr/>
        </p:nvSpPr>
        <p:spPr>
          <a:xfrm>
            <a:off x="0" y="2643182"/>
            <a:ext cx="9144000" cy="20048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>Špecifiká určovania</a:t>
            </a:r>
            <a:b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>kognitívnych procesov podľa </a:t>
            </a:r>
            <a:r>
              <a:rPr lang="sk-SK" sz="3600" b="1" dirty="0" err="1" smtClean="0">
                <a:solidFill>
                  <a:schemeClr val="accent1">
                    <a:lumMod val="50000"/>
                  </a:schemeClr>
                </a:solidFill>
              </a:rPr>
              <a:t>Blooma</a:t>
            </a:r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>vo vzdelávacej oblasti Človek a spoločnosť</a:t>
            </a:r>
            <a:endParaRPr lang="sk-SK" sz="3600" dirty="0"/>
          </a:p>
        </p:txBody>
      </p:sp>
      <p:sp>
        <p:nvSpPr>
          <p:cNvPr id="6" name="Podnadpis 2"/>
          <p:cNvSpPr>
            <a:spLocks noGrp="1"/>
          </p:cNvSpPr>
          <p:nvPr/>
        </p:nvSpPr>
        <p:spPr>
          <a:xfrm>
            <a:off x="0" y="4786313"/>
            <a:ext cx="9144000" cy="42862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sk-SK" sz="2400" dirty="0" smtClean="0">
                <a:solidFill>
                  <a:srgbClr val="C00000"/>
                </a:solidFill>
              </a:rPr>
              <a:t>Letná škola </a:t>
            </a:r>
            <a:r>
              <a:rPr lang="sk-SK" sz="2400" b="1" dirty="0" smtClean="0">
                <a:solidFill>
                  <a:srgbClr val="C00000"/>
                </a:solidFill>
              </a:rPr>
              <a:t>–</a:t>
            </a:r>
            <a:r>
              <a:rPr lang="sk-SK" sz="2400" dirty="0" smtClean="0">
                <a:solidFill>
                  <a:srgbClr val="C00000"/>
                </a:solidFill>
              </a:rPr>
              <a:t> august 2014</a:t>
            </a:r>
            <a:endParaRPr lang="sk-SK" sz="2400" dirty="0">
              <a:solidFill>
                <a:srgbClr val="C00000"/>
              </a:solidFill>
            </a:endParaRPr>
          </a:p>
        </p:txBody>
      </p:sp>
      <p:sp>
        <p:nvSpPr>
          <p:cNvPr id="7" name="Zástupný symbol päty 5"/>
          <p:cNvSpPr>
            <a:spLocks noGrp="1"/>
          </p:cNvSpPr>
          <p:nvPr/>
        </p:nvSpPr>
        <p:spPr>
          <a:xfrm>
            <a:off x="611188" y="6165850"/>
            <a:ext cx="8064500" cy="4318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sk-SK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1600" dirty="0" smtClean="0">
                <a:solidFill>
                  <a:schemeClr val="tx1"/>
                </a:solidFill>
              </a:rPr>
              <a:t>Moderné vzdelávanie pre vedomostnú spoločnosť/Projekt je spolufinancovaný zo zdrojov EÚ</a:t>
            </a:r>
          </a:p>
        </p:txBody>
      </p:sp>
      <p:pic>
        <p:nvPicPr>
          <p:cNvPr id="13319" name="Obrázok 7" descr="OPV farebn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571500"/>
            <a:ext cx="18573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Obrázok 8" descr="EU-ESF-VERTICAL-COLOR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500063"/>
            <a:ext cx="2214563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Obrázok 9" descr="NUCEM_priehl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0" y="1071563"/>
            <a:ext cx="17272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Obrázok 10" descr="Zvysovanie kvality vzdel_priehl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8" y="5210175"/>
            <a:ext cx="157162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sz="3200" b="1" kern="0" dirty="0">
                <a:latin typeface="Arial Black" pitchFamily="34" charset="0"/>
              </a:rPr>
              <a:t/>
            </a:r>
            <a:br>
              <a:rPr lang="sk-SK" sz="3200" b="1" kern="0" dirty="0">
                <a:latin typeface="Arial Black" pitchFamily="34" charset="0"/>
              </a:rPr>
            </a:br>
            <a:r>
              <a:rPr lang="sk-SK" altLang="sk-SK" sz="3100" b="1" dirty="0">
                <a:latin typeface="Arial Black" pitchFamily="34" charset="0"/>
              </a:rPr>
              <a:t/>
            </a:r>
            <a:br>
              <a:rPr lang="sk-SK" altLang="sk-SK" sz="3100" b="1" dirty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vyžaduje, aby žiaci poznali pamiatky, ktoré sú zapísané v </a:t>
            </a:r>
            <a:r>
              <a:rPr lang="sk-SK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Zozname </a:t>
            </a:r>
            <a:r>
              <a:rPr lang="sk-SK" sz="2200" i="1" dirty="0">
                <a:latin typeface="Arial" panose="020B0604020202020204" pitchFamily="34" charset="0"/>
                <a:cs typeface="Arial" panose="020B0604020202020204" pitchFamily="34" charset="0"/>
              </a:rPr>
              <a:t>svetového kultúrneho a prírodného dedičstva </a:t>
            </a:r>
            <a:r>
              <a:rPr lang="sk-SK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UNESCO</a:t>
            </a:r>
            <a:endParaRPr lang="sk-SK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2200" dirty="0">
                <a:latin typeface="Arial" panose="020B0604020202020204" pitchFamily="34" charset="0"/>
                <a:cs typeface="Arial" panose="020B0604020202020204" pitchFamily="34" charset="0"/>
              </a:rPr>
              <a:t>vyžaduje </a:t>
            </a:r>
            <a:r>
              <a:rPr lang="sk-SK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vedomosti </a:t>
            </a:r>
            <a:r>
              <a:rPr lang="sk-SK" sz="2200" dirty="0">
                <a:latin typeface="Arial" panose="020B0604020202020204" pitchFamily="34" charset="0"/>
                <a:cs typeface="Arial" panose="020B0604020202020204" pitchFamily="34" charset="0"/>
              </a:rPr>
              <a:t>z dlhodobej pamäti, porozumenie a </a:t>
            </a:r>
            <a:r>
              <a:rPr lang="sk-SK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zapamätanie -</a:t>
            </a:r>
            <a:r>
              <a:rPr lang="sk-SK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žiaci z dlhodobej </a:t>
            </a:r>
            <a:r>
              <a:rPr lang="sk-SK" sz="22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pamäti si vybavia všetky pamiatky, ktoré sú na Slovensku zapísané v Zozname a vylučovacou metódou prídu k správnemu riešeniu</a:t>
            </a:r>
            <a:endParaRPr lang="sk-SK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3850" y="-153988"/>
            <a:ext cx="9648825" cy="701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sz="3200" b="1" kern="0" dirty="0">
                <a:latin typeface="Arial Black" pitchFamily="34" charset="0"/>
              </a:rPr>
              <a:t/>
            </a:r>
            <a:br>
              <a:rPr lang="sk-SK" sz="3200" b="1" kern="0" dirty="0">
                <a:latin typeface="Arial Black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KOGNITÍVNY 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1. Poznať, vedieť (zapamätať si)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b="1" kern="0" dirty="0">
                <a:latin typeface="Arial Black" pitchFamily="34" charset="0"/>
              </a:rPr>
              <a:t/>
            </a:r>
            <a:br>
              <a:rPr lang="sk-SK" sz="3100" b="1" kern="0" dirty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341438"/>
            <a:ext cx="8291513" cy="532765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Druh </a:t>
            </a:r>
            <a:r>
              <a:rPr lang="sk-SK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vedomostí: faktické vedomosti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Úloha z predmetu: dejepis (ISCED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2)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Napíš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, ktorá historická udalosť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bola zámienkou vypuknutia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tzv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Veľkej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vojny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prvej svetovej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vojny).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(atentát na Františka Ferdinanda </a:t>
            </a:r>
            <a:r>
              <a:rPr lang="sk-SK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d´Este</a:t>
            </a:r>
            <a:r>
              <a:rPr lang="sk-SK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/atentát na následníka trónu)</a:t>
            </a:r>
            <a:endParaRPr lang="sk-SK" sz="2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-133350"/>
            <a:ext cx="9359900" cy="701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sz="3200" b="1" kern="0" dirty="0">
                <a:latin typeface="Arial Black" pitchFamily="34" charset="0"/>
              </a:rPr>
              <a:t/>
            </a:r>
            <a:br>
              <a:rPr lang="sk-SK" sz="3200" b="1" kern="0" dirty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333375"/>
            <a:ext cx="8291513" cy="633571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patrí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 produkčným úlohám (úlohy s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tvorbou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odpovede)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ú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loha vyžaduje vedomosti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z dlhodobej pamäti,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zapamätanie/rozpamätanie - žiaci si majú uvedomiť rozdiel medzi zámienkou a skutočnou príčinou vypuknutia vojny</a:t>
            </a:r>
            <a:endParaRPr lang="sk-SK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-133350"/>
            <a:ext cx="9359900" cy="701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sz="3200" b="1" kern="0" dirty="0">
                <a:latin typeface="Arial Black" pitchFamily="34" charset="0"/>
              </a:rPr>
              <a:t/>
            </a:r>
            <a:br>
              <a:rPr lang="sk-SK" sz="3200" b="1" kern="0" dirty="0">
                <a:latin typeface="Arial Black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KOGNITÍVNY 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1. Poznať, vedieť (zapamätať si)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b="1" kern="0" dirty="0">
                <a:latin typeface="Arial Black" pitchFamily="34" charset="0"/>
              </a:rPr>
              <a:t/>
            </a:r>
            <a:br>
              <a:rPr lang="sk-SK" sz="3100" b="1" kern="0" dirty="0">
                <a:latin typeface="Arial Black" pitchFamily="34" charset="0"/>
              </a:rPr>
            </a:br>
            <a:r>
              <a:rPr lang="sk-SK" sz="3100" b="1" kern="0" dirty="0" smtClean="0">
                <a:latin typeface="Arial Black" pitchFamily="34" charset="0"/>
              </a:rPr>
              <a:t/>
            </a:r>
            <a:br>
              <a:rPr lang="sk-SK" sz="3100" b="1" kern="0" dirty="0" smtClean="0">
                <a:latin typeface="Arial Black" pitchFamily="34" charset="0"/>
              </a:rPr>
            </a:br>
            <a:r>
              <a:rPr lang="sk-SK" altLang="sk-SK" sz="3100" b="1" dirty="0">
                <a:latin typeface="Arial Black" pitchFamily="34" charset="0"/>
              </a:rPr>
              <a:t/>
            </a:r>
            <a:br>
              <a:rPr lang="sk-SK" altLang="sk-SK" sz="3100" b="1" dirty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196975"/>
            <a:ext cx="8291513" cy="5472113"/>
          </a:xfrm>
        </p:spPr>
        <p:txBody>
          <a:bodyPr rtlCol="0">
            <a:normAutofit fontScale="550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Druh </a:t>
            </a:r>
            <a:r>
              <a:rPr lang="sk-SK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vedomostí: faktické vedomosti</a:t>
            </a:r>
            <a:r>
              <a:rPr lang="sk-SK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4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4400" b="1" dirty="0">
                <a:latin typeface="Arial" panose="020B0604020202020204" pitchFamily="34" charset="0"/>
                <a:cs typeface="Arial" panose="020B0604020202020204" pitchFamily="34" charset="0"/>
              </a:rPr>
              <a:t>Úloha z predmetu: </a:t>
            </a:r>
            <a:r>
              <a:rPr lang="sk-SK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geografia </a:t>
            </a:r>
            <a:r>
              <a:rPr lang="sk-SK" sz="4400" b="1" dirty="0">
                <a:latin typeface="Arial" panose="020B0604020202020204" pitchFamily="34" charset="0"/>
                <a:cs typeface="Arial" panose="020B0604020202020204" pitchFamily="34" charset="0"/>
              </a:rPr>
              <a:t>(ISCED </a:t>
            </a:r>
            <a:r>
              <a:rPr lang="sk-SK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3)</a:t>
            </a:r>
            <a:endParaRPr lang="en-GB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4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4400" dirty="0">
                <a:latin typeface="Arial" panose="020B0604020202020204" pitchFamily="34" charset="0"/>
                <a:cs typeface="Arial" panose="020B0604020202020204" pitchFamily="34" charset="0"/>
              </a:rPr>
              <a:t>V akých bioklimatických zónach sa vyskytujú černozeme?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A.  vo </a:t>
            </a: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vysokotrávnatých savanách, vo vlhkých a horúcich </a:t>
            </a: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   klimatických </a:t>
            </a: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podmienkach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B.  v</a:t>
            </a: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 zóne vysokotrávnatých stepí a lesostepí mierneho </a:t>
            </a:r>
            <a:endParaRPr lang="sk-SK" sz="3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   pásma</a:t>
            </a:r>
            <a:endParaRPr lang="sk-SK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C.  v</a:t>
            </a: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 ekvatoriálnych lesoch, vo vlhkých a horúcich </a:t>
            </a: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   klimatických </a:t>
            </a: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podmienkach na Amazonskej nížine </a:t>
            </a: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   a</a:t>
            </a: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 v Konžskej panve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D.  v </a:t>
            </a: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ihličnatých a listnatých lesoch mierneho pásma Eurázie </a:t>
            </a:r>
            <a:endParaRPr lang="sk-SK" sz="3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   a</a:t>
            </a:r>
            <a:r>
              <a:rPr lang="sk-SK" sz="3400" dirty="0">
                <a:latin typeface="Arial" panose="020B0604020202020204" pitchFamily="34" charset="0"/>
                <a:cs typeface="Arial" panose="020B0604020202020204" pitchFamily="34" charset="0"/>
              </a:rPr>
              <a:t> Severnej </a:t>
            </a:r>
            <a:r>
              <a:rPr lang="sk-SK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Ameriky                                                </a:t>
            </a:r>
            <a:r>
              <a:rPr lang="sk-SK" sz="3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3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sk-SK" sz="3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sk-SK" sz="3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-133350"/>
            <a:ext cx="9359900" cy="701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sz="3200" b="1" kern="0" dirty="0">
                <a:latin typeface="Arial Black" pitchFamily="34" charset="0"/>
              </a:rPr>
              <a:t/>
            </a:r>
            <a:br>
              <a:rPr lang="sk-SK" sz="3200" b="1" kern="0" dirty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476250"/>
            <a:ext cx="8291513" cy="604837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ú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loha vyžaduje poznať/zapamätať si charakteristické pôdne typy, ale aj rastlinné a živočíšne druhy v jednotlivých bioklimatických pásmach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100" b="1" dirty="0">
                <a:latin typeface="Arial Black" panose="020B0A04020102020204" pitchFamily="34" charset="0"/>
              </a:rPr>
              <a:t>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1. Poznať, vedieť (zapamätať si)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b="1" kern="0" dirty="0">
                <a:latin typeface="Arial Black" pitchFamily="34" charset="0"/>
              </a:rPr>
              <a:t/>
            </a:r>
            <a:br>
              <a:rPr lang="sk-SK" sz="3100" b="1" kern="0" dirty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545137"/>
          </a:xfrm>
        </p:spPr>
        <p:txBody>
          <a:bodyPr rtlCol="0">
            <a:normAutofit fontScale="250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9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Druh vedomostí: konceptuálne vedomosti </a:t>
            </a:r>
            <a:r>
              <a:rPr lang="sk-SK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6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9600" b="1" dirty="0">
                <a:latin typeface="Arial" panose="020B0604020202020204" pitchFamily="34" charset="0"/>
                <a:cs typeface="Arial" panose="020B0604020202020204" pitchFamily="34" charset="0"/>
              </a:rPr>
              <a:t>Úloha z predmetu: dejepis (ISCED </a:t>
            </a:r>
            <a:r>
              <a:rPr lang="sk-SK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3)</a:t>
            </a:r>
            <a:endParaRPr lang="en-GB" sz="9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60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/>
              <a:t> </a:t>
            </a:r>
            <a:r>
              <a:rPr lang="sk-SK" sz="2000" dirty="0" smtClean="0"/>
              <a:t>    </a:t>
            </a: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Po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bitke pri Moháči v roku 1526 nastali pre Uhorské kráľovstvo ťažké časy. Uhorsko malo dvoch panovníkov a v krajine vypukla občianska </a:t>
            </a: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vojna, situáciu zhoršili aj náboženské vojny.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Obaja králi chceli získať vojenskú </a:t>
            </a: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prevahu,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a preto </a:t>
            </a: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sa neváhali 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spojiť s nepriateľom krajiny. Uhorsko sa dostalo do priameho kontaktu s novým susedom – Osmanskou ríšou.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8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  Na základe ukážky vyberte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náboženské </a:t>
            </a: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hnutia, ktoré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sa v tomto období šírili z Východu a zo západnej Európy a ovplyvňovali </a:t>
            </a: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náboženský život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v Uhorsku.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GB" sz="8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A.  islam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a protestantizmus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B.  budhizmus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a kalvinizmus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C.  hinduizmus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luteránstvo</a:t>
            </a:r>
            <a:endParaRPr lang="sk-SK" sz="8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D.  islam </a:t>
            </a:r>
            <a:r>
              <a:rPr lang="sk-SK" sz="8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sk-SK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anglikánska cirkev              </a:t>
            </a:r>
            <a:r>
              <a:rPr lang="sk-SK" sz="80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27038" y="115888"/>
            <a:ext cx="8289925" cy="5184775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žiak 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musí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riešiť vzťahy medzi viacerými prvkami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,  ktoré v štruktúre úlohy majú logický </a:t>
            </a: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význam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ž</a:t>
            </a: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iak musí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vyhľadať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 v texte </a:t>
            </a: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informácie</a:t>
            </a: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na základe určitých kritérií 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a rozpoznať vzťahy medzi </a:t>
            </a: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nimi; určujúcim 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kritériom je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Moháčska </a:t>
            </a: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bitka, Turci, </a:t>
            </a: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ktorí v tejto bitke zvíťazili (táto informácia je skrytá), v krajine nastal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rozvrat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 a vypukla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vojna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 (to sú všetko vzťahy, ktoré vyplývajú z Moháčskej </a:t>
            </a: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katastrofy) 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a nakoniec 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boj o moc 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v krajine medzi dvoma </a:t>
            </a: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kráľmi; žiak tieto informácie zatriedi a dá do súvislosti s informáciami, ktoré sa odohrali v tom čase  v západnej Európe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ide 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reprodukovanie vedomostí, ale v súvislostiach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2800" b="1" kern="0" dirty="0">
                <a:latin typeface="Arial Black" pitchFamily="34" charset="0"/>
              </a:rPr>
              <a:t/>
            </a:r>
            <a:br>
              <a:rPr lang="sk-SK" altLang="sk-SK" sz="2800" b="1" kern="0" dirty="0">
                <a:latin typeface="Arial Black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100" b="1" dirty="0">
                <a:latin typeface="Arial Black" panose="020B0A04020102020204" pitchFamily="34" charset="0"/>
              </a:rPr>
              <a:t>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1. Poznať, vedieť (zapamätať si)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b="1" kern="0" dirty="0">
                <a:latin typeface="Arial Black" pitchFamily="34" charset="0"/>
              </a:rPr>
              <a:t/>
            </a:r>
            <a:br>
              <a:rPr lang="sk-SK" sz="3100" b="1" kern="0" dirty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0825" y="1600200"/>
            <a:ext cx="8569325" cy="5068888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Druh vedomostí: procedurálne vedomosti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predmetu: dejepis (ISCED 2)</a:t>
            </a: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Vyber možnosť,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ktorá najlepšie charakterizuje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osvietenstvo.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A.   16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. storočie, Taliansko, cisárstvo, Viktor Emanuel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B.  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Francúzsko, Voltaire, rozum, sloboda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C.   Španielsko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, 18. storočie, Habsburgovci, reformy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D.   tradície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, náboženstvo, barok, Prusko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</a:t>
            </a:r>
            <a:r>
              <a:rPr lang="sk-SK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endParaRPr lang="sk-SK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0825" y="692150"/>
            <a:ext cx="8424863" cy="507047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ž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iak si vyberie niekoľko informácií z textu, dokáže každé určujúce kritérium vhodne uplatniť v procese a postupne riešiť daný problém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si dokáže vybrať metódu, ktorou sa dostane k cieľu – riešeniu úlohy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altLang="sk-SK" sz="2800" b="1" smtClean="0">
                <a:latin typeface="Arial Black" pitchFamily="34" charset="0"/>
              </a:rPr>
              <a:t>KOGNITÍVNY PROCES:</a:t>
            </a:r>
            <a:br>
              <a:rPr lang="sk-SK" altLang="sk-SK" sz="2800" b="1" smtClean="0">
                <a:latin typeface="Arial Black" pitchFamily="34" charset="0"/>
              </a:rPr>
            </a:br>
            <a:r>
              <a:rPr lang="sk-SK" altLang="sk-SK" sz="2800" b="1" smtClean="0">
                <a:latin typeface="Arial Black" pitchFamily="34" charset="0"/>
              </a:rPr>
              <a:t>2. Porozumieť</a:t>
            </a:r>
            <a:endParaRPr lang="sk-SK" sz="2800" smtClean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395288" y="1600200"/>
            <a:ext cx="8424862" cy="50688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Druh vedomostí: </a:t>
            </a:r>
            <a:r>
              <a:rPr lang="sk-SK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faktické vedomosti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predmetu: dejepis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(ISCED 2)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V ktorej možnosti sa nachádza jedna z príčin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vypuknutia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druhej svetovej vojny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 . útok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Japonska na Pearl Harbour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B.  zavraždenie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Františka Ferdinanda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C.  prepadnutie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Poľska nemeckou armádou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D.  napadnutie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Sovietskeho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zväzu                                </a:t>
            </a:r>
            <a:r>
              <a:rPr lang="sk-SK" sz="20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endParaRPr lang="sk-SK" sz="20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0013"/>
            <a:ext cx="9144000" cy="705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altLang="sk-SK" sz="3600" dirty="0" smtClean="0">
                <a:latin typeface="Arial Black" pitchFamily="34" charset="0"/>
              </a:rPr>
              <a:t>Obsah</a:t>
            </a:r>
            <a:r>
              <a:rPr lang="sk-SK" altLang="sk-SK" sz="3600" b="1" dirty="0">
                <a:latin typeface="Arial Black" pitchFamily="34" charset="0"/>
              </a:rPr>
              <a:t/>
            </a:r>
            <a:br>
              <a:rPr lang="sk-SK" altLang="sk-SK" sz="3600" b="1" dirty="0">
                <a:latin typeface="Arial Black" pitchFamily="34" charset="0"/>
              </a:rPr>
            </a:br>
            <a:endParaRPr lang="sk-SK" sz="3600" dirty="0"/>
          </a:p>
        </p:txBody>
      </p:sp>
      <p:sp>
        <p:nvSpPr>
          <p:cNvPr id="14339" name="Zástupný symbol obsah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Calibri" pitchFamily="34" charset="0"/>
              <a:buAutoNum type="arabicPeriod"/>
            </a:pPr>
            <a:r>
              <a:rPr lang="sk-SK" altLang="sk-SK" sz="2400" b="1" smtClean="0">
                <a:latin typeface="Arial" charset="0"/>
              </a:rPr>
              <a:t>Testové úlohy – špecifiká tvorby testových úloh v predmetoch dejepis, občianska náuka, geografia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Calibri" pitchFamily="34" charset="0"/>
              <a:buAutoNum type="arabicPeriod"/>
            </a:pPr>
            <a:r>
              <a:rPr lang="sk-SK" altLang="sk-SK" sz="2400" b="1" smtClean="0">
                <a:latin typeface="Arial" charset="0"/>
              </a:rPr>
              <a:t>Komentáre k testovým úlohám a diskusia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Calibri" pitchFamily="34" charset="0"/>
              <a:buAutoNum type="arabicPeriod"/>
            </a:pPr>
            <a:r>
              <a:rPr lang="sk-SK" altLang="sk-SK" sz="2400" b="1" smtClean="0">
                <a:latin typeface="Arial" charset="0"/>
              </a:rPr>
              <a:t>Dimenzie upravenej Bloomovej taxonómie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395288" y="549275"/>
            <a:ext cx="8424862" cy="611981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si vyžaduje nielen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vedomosti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z dlhodobej pamäti, ale aj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porozumenie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poznatku, t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j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. vybrať poznatok a priradiť ho k určitej historickej udalosti, rozlíšiť udalosti a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 základe toho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určiť správnu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odpoveď – žiaci jednotlivé udalosti zaraďujú aj chronologicky a na tomto základe určujú správnu odpoveď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altLang="sk-SK" sz="2800" b="1" smtClean="0">
                <a:latin typeface="Arial Black" pitchFamily="34" charset="0"/>
              </a:rPr>
              <a:t>KOGNITÍVNY PROCES:</a:t>
            </a:r>
            <a:br>
              <a:rPr lang="sk-SK" altLang="sk-SK" sz="2800" b="1" smtClean="0">
                <a:latin typeface="Arial Black" pitchFamily="34" charset="0"/>
              </a:rPr>
            </a:br>
            <a:r>
              <a:rPr lang="sk-SK" altLang="sk-SK" sz="2800" b="1" smtClean="0">
                <a:latin typeface="Arial Black" pitchFamily="34" charset="0"/>
              </a:rPr>
              <a:t>2. Porozumieť</a:t>
            </a:r>
            <a:endParaRPr lang="sk-SK" sz="2800" smtClean="0">
              <a:solidFill>
                <a:srgbClr val="FF0000"/>
              </a:solidFill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395288" y="1600200"/>
            <a:ext cx="8424862" cy="5068888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faktické </a:t>
            </a:r>
            <a:r>
              <a:rPr lang="sk-SK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vedomosti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predmetu: geografia (ISCED 3)</a:t>
            </a:r>
            <a:endParaRPr lang="sk-SK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Ktorý faktor najviac ovplyvňuje stupeň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kontinentality, resp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. oceanity?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A.  geografická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šírka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B.  vzdialenosť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od oceánov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C.  planetárna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cirkulácia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D.  vlastnosti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zemského povrchu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sk-SK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endParaRPr lang="sk-SK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395288" y="620713"/>
            <a:ext cx="8424862" cy="583247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ž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iak  musí poznať činitele/faktory, ktoré podmieňujú klímu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ž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iak dokáže pochopiť ich význam pri zmene klímy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66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32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200" b="1" dirty="0">
                <a:latin typeface="Arial Black" panose="020B0A04020102020204" pitchFamily="34" charset="0"/>
              </a:rPr>
              <a:t>PROCES:</a:t>
            </a:r>
            <a:br>
              <a:rPr lang="sk-SK" altLang="sk-SK" sz="3200" b="1" dirty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2. Porozumieť</a:t>
            </a:r>
            <a:endParaRPr lang="sk-SK" sz="3100" dirty="0">
              <a:solidFill>
                <a:srgbClr val="FF0000"/>
              </a:solidFill>
            </a:endParaRPr>
          </a:p>
        </p:txBody>
      </p:sp>
      <p:sp>
        <p:nvSpPr>
          <p:cNvPr id="35843" name="Rectangle 1"/>
          <p:cNvSpPr>
            <a:spLocks noChangeArrowheads="1"/>
          </p:cNvSpPr>
          <p:nvPr/>
        </p:nvSpPr>
        <p:spPr bwMode="auto">
          <a:xfrm>
            <a:off x="3176588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35844" name="Zástupný symbol obsahu 3"/>
          <p:cNvSpPr>
            <a:spLocks noGrp="1"/>
          </p:cNvSpPr>
          <p:nvPr>
            <p:ph idx="1"/>
          </p:nvPr>
        </p:nvSpPr>
        <p:spPr>
          <a:xfrm>
            <a:off x="323850" y="1428750"/>
            <a:ext cx="8424863" cy="502443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sk-SK" sz="2000" smtClean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sk-SK" sz="1400" smtClean="0"/>
              <a:t> </a:t>
            </a:r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mtClean="0"/>
          </a:p>
        </p:txBody>
      </p:sp>
      <p:sp>
        <p:nvSpPr>
          <p:cNvPr id="35845" name="Rectangle 2"/>
          <p:cNvSpPr>
            <a:spLocks noChangeArrowheads="1"/>
          </p:cNvSpPr>
          <p:nvPr/>
        </p:nvSpPr>
        <p:spPr bwMode="auto">
          <a:xfrm>
            <a:off x="1366838" y="2905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890963" algn="l"/>
              </a:tabLst>
            </a:pPr>
            <a:r>
              <a:rPr lang="sk-SK" altLang="sk-SK" sz="1100">
                <a:latin typeface="Calibri" pitchFamily="34" charset="0"/>
                <a:cs typeface="Times New Roman" pitchFamily="18" charset="0"/>
              </a:rPr>
              <a:t>	</a:t>
            </a:r>
            <a:endParaRPr lang="sk-SK" altLang="sk-SK"/>
          </a:p>
        </p:txBody>
      </p:sp>
      <p:sp>
        <p:nvSpPr>
          <p:cNvPr id="10" name="Obdĺžnik 9"/>
          <p:cNvSpPr/>
          <p:nvPr/>
        </p:nvSpPr>
        <p:spPr>
          <a:xfrm>
            <a:off x="755650" y="1200150"/>
            <a:ext cx="7561263" cy="63404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konceptuálne vedomosti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Úloha z predmetu: občianska náuka (ISCED 2)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k-SK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Vyber možnosť,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v ktorej sú uvedené práva detí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Dohovoru o právach dieťaťa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A.   právo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na život, právo na vzdelanie, právo na vlastnú izbu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B.   právo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na slobodu svedomia, myslenia a vierovyznania, právo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     na akékoľvek vlastníctvo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, právo povedať čokoľvek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C.   právo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na meno a štátnu príslušnosť, právo na vzdelanie,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     právo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na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súkromie v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 rodine alebo v domove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D.   právo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na zdravie a zdravotnú starostlivosť, právo na 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     akékoľvek  vlastníctvo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právo  na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minimálne osemhodinový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    spánok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</a:t>
            </a:r>
            <a:r>
              <a:rPr lang="sk-SK" sz="20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20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C)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</a:t>
            </a:r>
            <a:endParaRPr lang="sk-SK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0"/>
            <a:ext cx="9185276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1"/>
          <p:cNvSpPr>
            <a:spLocks noChangeArrowheads="1"/>
          </p:cNvSpPr>
          <p:nvPr/>
        </p:nvSpPr>
        <p:spPr bwMode="auto">
          <a:xfrm>
            <a:off x="3176588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36867" name="Zástupný symbol obsahu 3"/>
          <p:cNvSpPr>
            <a:spLocks noGrp="1"/>
          </p:cNvSpPr>
          <p:nvPr>
            <p:ph idx="1"/>
          </p:nvPr>
        </p:nvSpPr>
        <p:spPr>
          <a:xfrm>
            <a:off x="323850" y="1428750"/>
            <a:ext cx="8362950" cy="469741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sk-SK" sz="2000" smtClean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sk-SK" sz="1400" smtClean="0"/>
              <a:t> </a:t>
            </a:r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mtClean="0"/>
          </a:p>
        </p:txBody>
      </p:sp>
      <p:sp>
        <p:nvSpPr>
          <p:cNvPr id="36868" name="Rectangle 2"/>
          <p:cNvSpPr>
            <a:spLocks noChangeArrowheads="1"/>
          </p:cNvSpPr>
          <p:nvPr/>
        </p:nvSpPr>
        <p:spPr bwMode="auto">
          <a:xfrm>
            <a:off x="1366838" y="2905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890963" algn="l"/>
              </a:tabLst>
            </a:pPr>
            <a:r>
              <a:rPr lang="sk-SK" altLang="sk-SK" sz="1100">
                <a:latin typeface="Calibri" pitchFamily="34" charset="0"/>
                <a:cs typeface="Times New Roman" pitchFamily="18" charset="0"/>
              </a:rPr>
              <a:t>	</a:t>
            </a:r>
            <a:endParaRPr lang="sk-SK" altLang="sk-SK"/>
          </a:p>
        </p:txBody>
      </p:sp>
      <p:sp>
        <p:nvSpPr>
          <p:cNvPr id="5" name="Obdĺžnik 4"/>
          <p:cNvSpPr/>
          <p:nvPr/>
        </p:nvSpPr>
        <p:spPr>
          <a:xfrm>
            <a:off x="395288" y="476250"/>
            <a:ext cx="8353425" cy="55102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k-SK" sz="2400" b="1"/>
              <a:t>KOMENTÁR:</a:t>
            </a:r>
          </a:p>
          <a:p>
            <a:endParaRPr lang="sk-SK" sz="2000">
              <a:latin typeface="Calibri" pitchFamily="34" charset="0"/>
              <a:cs typeface="Times New Roman" pitchFamily="18" charset="0"/>
            </a:endParaRPr>
          </a:p>
          <a:p>
            <a:r>
              <a:rPr lang="sk-SK" sz="2400" b="1">
                <a:latin typeface="Calibri" pitchFamily="34" charset="0"/>
                <a:cs typeface="Times New Roman" pitchFamily="18" charset="0"/>
              </a:rPr>
              <a:t>konceptuálne vedomosti: </a:t>
            </a:r>
            <a:r>
              <a:rPr lang="sk-SK" sz="2400">
                <a:latin typeface="Calibri" pitchFamily="34" charset="0"/>
                <a:cs typeface="Times New Roman" pitchFamily="18" charset="0"/>
              </a:rPr>
              <a:t>triedenie pojmov, kategorizácia, pochopenie vzťahu medzi pojmami, medzi uvedenými právami</a:t>
            </a:r>
          </a:p>
          <a:p>
            <a:pPr>
              <a:buFont typeface="Arial" charset="0"/>
              <a:buChar char="•"/>
            </a:pPr>
            <a:endParaRPr lang="sk-SK" sz="2400">
              <a:latin typeface="Calibri" pitchFamily="34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sk-SK" sz="24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žiak pozná (pamätá si) jednotlivé články Dohovoru o právach dieťaťa (za fakty považujeme jednotlivé články dokumentu)</a:t>
            </a:r>
          </a:p>
          <a:p>
            <a:r>
              <a:rPr lang="sk-SK" sz="2400">
                <a:solidFill>
                  <a:srgbClr val="000000"/>
                </a:solidFill>
                <a:cs typeface="Times New Roman" pitchFamily="18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sk-SK" sz="2400">
                <a:latin typeface="Calibri" pitchFamily="34" charset="0"/>
                <a:cs typeface="Times New Roman" pitchFamily="18" charset="0"/>
              </a:rPr>
              <a:t>žiak klasifikuje, kategorizuje - jednotlivé práva uvedené v možnostiach  musí zaradiť do jednej kategórie, ktorú tvorí dokument Dohovor o právach dieťaťa </a:t>
            </a:r>
          </a:p>
          <a:p>
            <a:endParaRPr lang="sk-SK" sz="2400">
              <a:latin typeface="Calibri" pitchFamily="34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sk-SK" sz="2400">
                <a:latin typeface="Calibri" pitchFamily="34" charset="0"/>
                <a:cs typeface="Times New Roman" pitchFamily="18" charset="0"/>
              </a:rPr>
              <a:t>žiak by mal pri riešení úlohy rozlišovať jednotlivé práva, aby ich správne kategorizoval do jedného dokumentu </a:t>
            </a:r>
          </a:p>
          <a:p>
            <a:pPr>
              <a:buFont typeface="Arial" charset="0"/>
              <a:buChar char="•"/>
            </a:pPr>
            <a:endParaRPr lang="sk-SK" sz="200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3200" b="1" dirty="0" smtClean="0">
                <a:latin typeface="Arial Black" panose="020B0A04020102020204" pitchFamily="34" charset="0"/>
              </a:rPr>
              <a:t/>
            </a:r>
            <a:br>
              <a:rPr lang="sk-SK" altLang="sk-SK" sz="3200" b="1" dirty="0" smtClean="0">
                <a:latin typeface="Arial Black" panose="020B0A04020102020204" pitchFamily="34" charset="0"/>
              </a:rPr>
            </a:br>
            <a:r>
              <a:rPr lang="sk-SK" altLang="sk-SK" sz="32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200" b="1" dirty="0">
                <a:latin typeface="Arial Black" panose="020B0A04020102020204" pitchFamily="34" charset="0"/>
              </a:rPr>
              <a:t>PROCES:</a:t>
            </a:r>
            <a:br>
              <a:rPr lang="sk-SK" altLang="sk-SK" sz="3200" b="1" dirty="0">
                <a:latin typeface="Arial Black" panose="020B0A04020102020204" pitchFamily="34" charset="0"/>
              </a:rPr>
            </a:br>
            <a:r>
              <a:rPr lang="sk-SK" sz="3100" dirty="0" smtClean="0">
                <a:latin typeface="Arial Black" panose="020B0A04020102020204" pitchFamily="34" charset="0"/>
              </a:rPr>
              <a:t>2. Porozumieť</a:t>
            </a: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endParaRPr lang="sk-SK" sz="27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196975"/>
            <a:ext cx="8362950" cy="554513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konceptuálne vedomosti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z predmetu: dejepis (ISCED 2)</a:t>
            </a: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i="1" dirty="0">
                <a:latin typeface="Arial" panose="020B0604020202020204" pitchFamily="34" charset="0"/>
                <a:cs typeface="Arial" panose="020B0604020202020204" pitchFamily="34" charset="0"/>
              </a:rPr>
              <a:t>„Istý Pribina, vyhnaný Mojmírom, kniežaťom Moravanov nad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i="1" dirty="0">
                <a:latin typeface="Arial" panose="020B0604020202020204" pitchFamily="34" charset="0"/>
                <a:cs typeface="Arial" panose="020B0604020202020204" pitchFamily="34" charset="0"/>
              </a:rPr>
              <a:t>Dunajom, prišiel k </a:t>
            </a:r>
            <a:r>
              <a:rPr lang="sk-SK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Ratbodovi. Ten </a:t>
            </a:r>
            <a:r>
              <a:rPr lang="sk-SK" sz="2000" i="1" dirty="0">
                <a:latin typeface="Arial" panose="020B0604020202020204" pitchFamily="34" charset="0"/>
                <a:cs typeface="Arial" panose="020B0604020202020204" pitchFamily="34" charset="0"/>
              </a:rPr>
              <a:t>ho hneď predstavil pred nášho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i="1" dirty="0">
                <a:latin typeface="Arial" panose="020B0604020202020204" pitchFamily="34" charset="0"/>
                <a:cs typeface="Arial" panose="020B0604020202020204" pitchFamily="34" charset="0"/>
              </a:rPr>
              <a:t>pána kráľa </a:t>
            </a:r>
            <a:r>
              <a:rPr lang="sk-SK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Ľudovíta. [...]</a:t>
            </a: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Na </a:t>
            </a:r>
            <a:r>
              <a:rPr lang="sk-SK" sz="2000" i="1" dirty="0">
                <a:latin typeface="Arial" panose="020B0604020202020204" pitchFamily="34" charset="0"/>
                <a:cs typeface="Arial" panose="020B0604020202020204" pitchFamily="34" charset="0"/>
              </a:rPr>
              <a:t>prosbu verných spomenutého kráľa udelil kráľ Pribinovi do léna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i="1" dirty="0">
                <a:latin typeface="Arial" panose="020B0604020202020204" pitchFamily="34" charset="0"/>
                <a:cs typeface="Arial" panose="020B0604020202020204" pitchFamily="34" charset="0"/>
              </a:rPr>
              <a:t>akúsi </a:t>
            </a:r>
            <a:r>
              <a:rPr lang="sk-SK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časť dolnej Panónie </a:t>
            </a:r>
            <a:r>
              <a:rPr lang="sk-SK" sz="2000" i="1" dirty="0">
                <a:latin typeface="Arial" panose="020B0604020202020204" pitchFamily="34" charset="0"/>
                <a:cs typeface="Arial" panose="020B0604020202020204" pitchFamily="34" charset="0"/>
              </a:rPr>
              <a:t>okolo rieky nazývanej Zala.“ </a:t>
            </a:r>
            <a:endParaRPr lang="sk-SK" sz="2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(P. Dvořák)</a:t>
            </a:r>
          </a:p>
          <a:p>
            <a:pPr marL="0" indent="0" hangingPunct="0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 kontextu ukážky vyplýva, že Dolná</a:t>
            </a:r>
            <a:r>
              <a:rPr lang="sk-SK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Panónia sa nachádzala na území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dnešného </a:t>
            </a:r>
          </a:p>
          <a:p>
            <a:pPr marL="0" indent="0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A.  Slovinska.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B.  Maďarska.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C.  Chorvátska.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hangingPunct="0">
              <a:spcAft>
                <a:spcPts val="0"/>
              </a:spcAft>
              <a:buFont typeface="Arial" pitchFamily="34" charset="0"/>
              <a:buAutoNum type="alphaUcPeriod" startAt="4"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Rakúska.                                   </a:t>
            </a:r>
          </a:p>
          <a:p>
            <a:pPr marL="0" indent="0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(B)</a:t>
            </a:r>
          </a:p>
          <a:p>
            <a:pPr marL="0" indent="0" hangingPunct="0">
              <a:spcAft>
                <a:spcPts val="0"/>
              </a:spcAft>
              <a:buFont typeface="Arial" pitchFamily="34" charset="0"/>
              <a:buNone/>
              <a:defRPr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600" dirty="0" smtClean="0"/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úloha vyžaduje  porozumenie úvodnému textu</a:t>
            </a: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žiak  spozoruje a určí vzťahy medzi prvkami (Dolná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Panónia a súčasné štáty) </a:t>
            </a: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žiak musí vybrať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a skúmať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poznatky</a:t>
            </a: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žiak priradí správnu odpoveď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altLang="sk-SK" sz="2800" b="1" smtClean="0">
                <a:latin typeface="Arial Black" pitchFamily="34" charset="0"/>
              </a:rPr>
              <a:t>KOGNITÍVNY PROCES:</a:t>
            </a:r>
            <a:br>
              <a:rPr lang="sk-SK" altLang="sk-SK" sz="2800" b="1" smtClean="0">
                <a:latin typeface="Arial Black" pitchFamily="34" charset="0"/>
              </a:rPr>
            </a:br>
            <a:r>
              <a:rPr lang="sk-SK" sz="2800" smtClean="0">
                <a:latin typeface="Arial Black" pitchFamily="34" charset="0"/>
              </a:rPr>
              <a:t>2. Porozumieť</a:t>
            </a:r>
            <a:endParaRPr lang="sk-SK" sz="2800" smtClean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konceptuálne vedomosti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z predmetu: geografia (ISCED 3)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konvergencii okrajov kontinentálnej a oceánskej dosky sa vytvára subdukčná zóna,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A.   kde kontinentálna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kôra klesá pod oceánsku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kôru.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B.   kde dochádza k zániku kontinentálnej kôry.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C.   kde dochádza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k tvorbe novej oceánskej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kôry.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D.   kde oceánska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kôra klesá pod kontinentálnu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kôru.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sk-SK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	(</a:t>
            </a:r>
            <a:r>
              <a:rPr lang="sk-SK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sk-SK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sk-SK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ž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iak musí rozumieť princípu pohybu litosferických dosiek rôznymi smermi, ako aj dôsledkom týchto pohybov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3200" b="1" dirty="0" smtClean="0">
                <a:latin typeface="Arial Black" panose="020B0A04020102020204" pitchFamily="34" charset="0"/>
              </a:rPr>
              <a:t/>
            </a:r>
            <a:br>
              <a:rPr lang="sk-SK" altLang="sk-SK" sz="3200" b="1" dirty="0" smtClean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100" b="1" dirty="0">
                <a:latin typeface="Arial Black" panose="020B0A04020102020204" pitchFamily="34" charset="0"/>
              </a:rPr>
              <a:t>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3. </a:t>
            </a:r>
            <a:r>
              <a:rPr lang="sk-SK" altLang="sk-SK" sz="3100" b="1" dirty="0" smtClean="0">
                <a:latin typeface="Arial Black" panose="020B0A04020102020204" pitchFamily="34" charset="0"/>
              </a:rPr>
              <a:t>Aplikova</a:t>
            </a:r>
            <a:r>
              <a:rPr lang="sk-SK" altLang="sk-SK" sz="3200" b="1" dirty="0" smtClean="0">
                <a:latin typeface="Arial Black" panose="020B0A04020102020204" pitchFamily="34" charset="0"/>
              </a:rPr>
              <a:t>ť</a:t>
            </a:r>
            <a:r>
              <a:rPr lang="sk-SK" altLang="sk-SK" sz="3200" dirty="0">
                <a:latin typeface="Arial Black" pitchFamily="34" charset="0"/>
              </a:rPr>
              <a:t/>
            </a:r>
            <a:br>
              <a:rPr lang="sk-SK" altLang="sk-SK" sz="3200" dirty="0">
                <a:latin typeface="Arial Black" pitchFamily="34" charset="0"/>
              </a:rPr>
            </a:br>
            <a:endParaRPr lang="sk-SK" sz="32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5111750"/>
          </a:xfrm>
        </p:spPr>
        <p:txBody>
          <a:bodyPr rtlCol="0">
            <a:normAutofit fontScale="85000" lnSpcReduction="20000"/>
          </a:bodyPr>
          <a:lstStyle/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faktické </a:t>
            </a:r>
            <a:r>
              <a:rPr lang="sk-SK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vedomosti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predmetu: dejepis 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(ISCED 3)</a:t>
            </a:r>
          </a:p>
          <a:p>
            <a:pPr marL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Po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roku 1948 sa priemyselná revolúcia v Československu orientovala na ťažbu rúd, výrobu ocele, zbraní a tovaru, ktorý súvisel s potrebami zbrojenia.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Zanedbávala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sa výroba spotrebných predmetov, čo spôsobovalo zásobovacie ťažkosti a nedostatok tovaru každodennej potreby.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Takto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orientovaný rozvoj priemyslu je výsledkom procesu, ktorý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nazývame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unifikácia.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kolektivizácia.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ndustrializácia.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D.  elektrifikácia.                        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</a:t>
            </a:r>
            <a:r>
              <a:rPr lang="sk-SK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endParaRPr lang="sk-SK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88" name="BlokTextu 4"/>
          <p:cNvSpPr txBox="1">
            <a:spLocks noChangeArrowheads="1"/>
          </p:cNvSpPr>
          <p:nvPr/>
        </p:nvSpPr>
        <p:spPr bwMode="auto">
          <a:xfrm>
            <a:off x="200025" y="6211888"/>
            <a:ext cx="9055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k-SK"/>
              <a:t>Poznámka: úloha prevzatá (Zbierka úloh pre vzdelávací stupeň ISCED 3, 2013, s. 115)</a:t>
            </a:r>
          </a:p>
          <a:p>
            <a:endParaRPr lang="sk-SK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altLang="sk-SK" sz="3100" dirty="0" smtClean="0">
                <a:latin typeface="Arial Black" pitchFamily="34" charset="0"/>
              </a:rPr>
              <a:t>1. Dimenzie </a:t>
            </a:r>
            <a:r>
              <a:rPr lang="sk-SK" altLang="sk-SK" sz="3100" dirty="0">
                <a:latin typeface="Arial Black" panose="020B0A04020102020204" pitchFamily="34" charset="0"/>
              </a:rPr>
              <a:t>upravenej </a:t>
            </a:r>
            <a:r>
              <a:rPr lang="sk-SK" altLang="sk-SK" sz="3100" dirty="0" err="1">
                <a:latin typeface="Arial Black" panose="020B0A04020102020204" pitchFamily="34" charset="0"/>
              </a:rPr>
              <a:t>Bloomovej</a:t>
            </a:r>
            <a:r>
              <a:rPr lang="sk-SK" altLang="sk-SK" sz="3100" dirty="0">
                <a:latin typeface="Arial Black" panose="020B0A04020102020204" pitchFamily="34" charset="0"/>
              </a:rPr>
              <a:t> taxonómie</a:t>
            </a:r>
            <a:r>
              <a:rPr lang="sk-SK" sz="3600" b="1" kern="0" dirty="0">
                <a:latin typeface="Arial Black" pitchFamily="34" charset="0"/>
              </a:rPr>
              <a:t/>
            </a:r>
            <a:br>
              <a:rPr lang="sk-SK" sz="3600" b="1" kern="0" dirty="0">
                <a:latin typeface="Arial Black" pitchFamily="34" charset="0"/>
              </a:rPr>
            </a:br>
            <a:r>
              <a:rPr lang="sk-SK" altLang="sk-SK" sz="3600" b="1" dirty="0">
                <a:latin typeface="Arial Black" pitchFamily="34" charset="0"/>
              </a:rPr>
              <a:t/>
            </a:r>
            <a:br>
              <a:rPr lang="sk-SK" altLang="sk-SK" sz="3600" b="1" dirty="0">
                <a:latin typeface="Arial Black" pitchFamily="34" charset="0"/>
              </a:rPr>
            </a:br>
            <a:endParaRPr lang="sk-SK" sz="3600" dirty="0"/>
          </a:p>
        </p:txBody>
      </p:sp>
      <p:pic>
        <p:nvPicPr>
          <p:cNvPr id="15363" name="Zástupný symbol obsahu 4" descr="podklad_slnko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71600" y="1600200"/>
            <a:ext cx="6400800" cy="4525963"/>
          </a:xfrm>
        </p:spPr>
      </p:pic>
      <p:pic>
        <p:nvPicPr>
          <p:cNvPr id="15364" name="Zástupný symbol obsahu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700213"/>
            <a:ext cx="82296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ž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iak musí porozumieť charakteristike historických faktov navzájom a na základe určujúcich znakov aj vo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vzťahu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 východiskovému textu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musí rozlíšiť napríklad ľahký a ťažký priemysel</a:t>
            </a:r>
            <a:r>
              <a:rPr lang="sk-SK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 aplikovať vedomosti na situáciu v ČSR po roku 1948</a:t>
            </a:r>
          </a:p>
          <a:p>
            <a:pPr marL="285750" indent="-2857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žiak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musí zvoliť správnu odpoveď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2800" b="1" dirty="0">
                <a:latin typeface="Arial Black" panose="020B0A04020102020204" pitchFamily="34" charset="0"/>
              </a:rPr>
              <a:t/>
            </a:r>
            <a:br>
              <a:rPr lang="sk-SK" altLang="sk-SK" sz="28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KOGNITÍVNY 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3</a:t>
            </a:r>
            <a:r>
              <a:rPr lang="sk-SK" altLang="sk-SK" sz="3100" b="1" dirty="0" smtClean="0">
                <a:latin typeface="Arial Black" panose="020B0A04020102020204" pitchFamily="34" charset="0"/>
              </a:rPr>
              <a:t>. Aplikovať</a:t>
            </a:r>
            <a:br>
              <a:rPr lang="sk-SK" altLang="sk-SK" sz="3100" b="1" dirty="0" smtClean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endParaRPr lang="sk-SK" sz="3100" dirty="0"/>
          </a:p>
        </p:txBody>
      </p:sp>
      <p:sp>
        <p:nvSpPr>
          <p:cNvPr id="44035" name="Rectangle 1"/>
          <p:cNvSpPr>
            <a:spLocks noChangeArrowheads="1"/>
          </p:cNvSpPr>
          <p:nvPr/>
        </p:nvSpPr>
        <p:spPr bwMode="auto">
          <a:xfrm>
            <a:off x="3176588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44036" name="Zástupný symbol obsahu 3"/>
          <p:cNvSpPr>
            <a:spLocks noGrp="1"/>
          </p:cNvSpPr>
          <p:nvPr>
            <p:ph idx="1"/>
          </p:nvPr>
        </p:nvSpPr>
        <p:spPr>
          <a:xfrm>
            <a:off x="323850" y="1428750"/>
            <a:ext cx="8362950" cy="469741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sk-SK" sz="2000" smtClean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sk-SK" sz="1400" smtClean="0"/>
              <a:t> </a:t>
            </a:r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r>
              <a:rPr lang="sk-SK" sz="1400" smtClean="0"/>
              <a:t> </a:t>
            </a:r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mtClean="0"/>
          </a:p>
        </p:txBody>
      </p:sp>
      <p:sp>
        <p:nvSpPr>
          <p:cNvPr id="44037" name="Rectangle 2"/>
          <p:cNvSpPr>
            <a:spLocks noChangeArrowheads="1"/>
          </p:cNvSpPr>
          <p:nvPr/>
        </p:nvSpPr>
        <p:spPr bwMode="auto">
          <a:xfrm>
            <a:off x="1370013" y="2933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890963" algn="l"/>
              </a:tabLst>
            </a:pPr>
            <a:r>
              <a:rPr lang="sk-SK" altLang="sk-SK" sz="1100">
                <a:latin typeface="Calibri" pitchFamily="34" charset="0"/>
                <a:cs typeface="Times New Roman" pitchFamily="18" charset="0"/>
              </a:rPr>
              <a:t>	</a:t>
            </a:r>
            <a:endParaRPr lang="sk-SK" altLang="sk-SK"/>
          </a:p>
        </p:txBody>
      </p:sp>
      <p:sp>
        <p:nvSpPr>
          <p:cNvPr id="44038" name="Obdĺžnik 4"/>
          <p:cNvSpPr>
            <a:spLocks noChangeArrowheads="1"/>
          </p:cNvSpPr>
          <p:nvPr/>
        </p:nvSpPr>
        <p:spPr bwMode="auto">
          <a:xfrm>
            <a:off x="468313" y="1258888"/>
            <a:ext cx="8280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k-SK" sz="2000"/>
          </a:p>
        </p:txBody>
      </p:sp>
      <p:sp>
        <p:nvSpPr>
          <p:cNvPr id="44039" name="Rectangle 1"/>
          <p:cNvSpPr>
            <a:spLocks noChangeArrowheads="1"/>
          </p:cNvSpPr>
          <p:nvPr/>
        </p:nvSpPr>
        <p:spPr bwMode="auto">
          <a:xfrm>
            <a:off x="1622425" y="26939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44040" name="Rectangle 2"/>
          <p:cNvSpPr>
            <a:spLocks noChangeArrowheads="1"/>
          </p:cNvSpPr>
          <p:nvPr/>
        </p:nvSpPr>
        <p:spPr bwMode="auto">
          <a:xfrm>
            <a:off x="1622425" y="26939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44041" name="Obdĺžnik 11"/>
          <p:cNvSpPr>
            <a:spLocks noChangeArrowheads="1"/>
          </p:cNvSpPr>
          <p:nvPr/>
        </p:nvSpPr>
        <p:spPr bwMode="auto">
          <a:xfrm>
            <a:off x="684213" y="1125538"/>
            <a:ext cx="763270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r>
              <a:rPr lang="sk-SK" sz="1400">
                <a:latin typeface="Calibri" pitchFamily="34" charset="0"/>
              </a:rPr>
              <a:t> </a:t>
            </a:r>
          </a:p>
        </p:txBody>
      </p:sp>
      <p:sp>
        <p:nvSpPr>
          <p:cNvPr id="44042" name="Obdĺžnik 6"/>
          <p:cNvSpPr>
            <a:spLocks noChangeArrowheads="1"/>
          </p:cNvSpPr>
          <p:nvPr/>
        </p:nvSpPr>
        <p:spPr bwMode="auto">
          <a:xfrm>
            <a:off x="468313" y="1166813"/>
            <a:ext cx="8351837" cy="701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k-SK">
              <a:latin typeface="Calibri" pitchFamily="34" charset="0"/>
            </a:endParaRPr>
          </a:p>
          <a:p>
            <a:r>
              <a:rPr lang="sk-SK" sz="2400" b="1">
                <a:solidFill>
                  <a:srgbClr val="0070C0"/>
                </a:solidFill>
              </a:rPr>
              <a:t>Druh vedomostí: konceptuálne vedomosti</a:t>
            </a:r>
            <a:r>
              <a:rPr lang="sk-SK" sz="2400" b="1"/>
              <a:t> </a:t>
            </a:r>
          </a:p>
          <a:p>
            <a:endParaRPr lang="sk-SK" sz="2400" b="1"/>
          </a:p>
          <a:p>
            <a:r>
              <a:rPr lang="sk-SK" sz="2400" b="1"/>
              <a:t>Úloha z predmetu: občianska náuka (ISCED 3)</a:t>
            </a:r>
          </a:p>
          <a:p>
            <a:endParaRPr lang="sk-SK" sz="2000"/>
          </a:p>
          <a:p>
            <a:r>
              <a:rPr lang="sk-SK" sz="2000"/>
              <a:t>Janka čakala na výsledky testovania, ktoré absolvovala  a nevedela sa dočkať výsledkov. Bola veľmi vzrušená a napätá. Aby sa uvoľnila a odreagovala, rozhodla sa ísť von, do prírody, čakanie si tak spestrila príjemnou aktivitou, prechádzkou v lese a nesedela nervózne doma.</a:t>
            </a:r>
          </a:p>
          <a:p>
            <a:endParaRPr lang="sk-SK" sz="2000"/>
          </a:p>
          <a:p>
            <a:r>
              <a:rPr lang="sk-SK" sz="2000"/>
              <a:t>Na základe rozdelenia afektov (citov) na dva základné typy (podľa I. Kanta) uveďte jedným slovom, ktorý typ afektu (citu) sa aktivizoval v situácii opísanej v ukážke. </a:t>
            </a:r>
            <a:r>
              <a:rPr lang="sk-SK" sz="2000" i="1"/>
              <a:t> </a:t>
            </a:r>
            <a:endParaRPr lang="sk-SK" sz="2000"/>
          </a:p>
          <a:p>
            <a:r>
              <a:rPr lang="sk-SK" sz="2000" i="1"/>
              <a:t> </a:t>
            </a:r>
            <a:endParaRPr lang="sk-SK" sz="2000"/>
          </a:p>
          <a:p>
            <a:r>
              <a:rPr lang="sk-SK" sz="2000" b="1"/>
              <a:t> </a:t>
            </a:r>
            <a:endParaRPr lang="sk-SK" sz="2000"/>
          </a:p>
          <a:p>
            <a:r>
              <a:rPr lang="sk-SK" sz="2000" i="1"/>
              <a:t> </a:t>
            </a:r>
            <a:endParaRPr lang="sk-SK" sz="2000"/>
          </a:p>
          <a:p>
            <a:r>
              <a:rPr lang="sk-SK" sz="2000"/>
              <a:t>                </a:t>
            </a:r>
            <a:r>
              <a:rPr lang="sk-SK" sz="2000">
                <a:solidFill>
                  <a:srgbClr val="008000"/>
                </a:solidFill>
              </a:rPr>
              <a:t>(Stenický/stenický/Stenickí/stenicki/Stenycký/Stenycky)</a:t>
            </a:r>
          </a:p>
          <a:p>
            <a:endParaRPr lang="sk-SK" sz="2000">
              <a:solidFill>
                <a:srgbClr val="008000"/>
              </a:solidFill>
            </a:endParaRPr>
          </a:p>
          <a:p>
            <a:endParaRPr lang="sk-SK" sz="2000">
              <a:solidFill>
                <a:srgbClr val="008000"/>
              </a:solidFill>
            </a:endParaRPr>
          </a:p>
          <a:p>
            <a:endParaRPr lang="sk-SK" sz="2000">
              <a:solidFill>
                <a:srgbClr val="008000"/>
              </a:solidFill>
            </a:endParaRPr>
          </a:p>
          <a:p>
            <a:endParaRPr lang="sk-SK" sz="2000">
              <a:solidFill>
                <a:srgbClr val="008000"/>
              </a:solidFill>
            </a:endParaRPr>
          </a:p>
          <a:p>
            <a:r>
              <a:rPr lang="sk-SK" sz="200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Rectangle 1"/>
          <p:cNvSpPr>
            <a:spLocks noChangeArrowheads="1"/>
          </p:cNvSpPr>
          <p:nvPr/>
        </p:nvSpPr>
        <p:spPr bwMode="auto">
          <a:xfrm>
            <a:off x="3176588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45059" name="Zástupný symbol obsahu 3"/>
          <p:cNvSpPr>
            <a:spLocks noGrp="1"/>
          </p:cNvSpPr>
          <p:nvPr>
            <p:ph idx="1"/>
          </p:nvPr>
        </p:nvSpPr>
        <p:spPr>
          <a:xfrm>
            <a:off x="323850" y="1428750"/>
            <a:ext cx="8362950" cy="469741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sk-SK" sz="2000" smtClean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sk-SK" sz="1400" smtClean="0"/>
              <a:t> </a:t>
            </a:r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r>
              <a:rPr lang="sk-SK" sz="1400" smtClean="0"/>
              <a:t> </a:t>
            </a:r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mtClean="0"/>
          </a:p>
        </p:txBody>
      </p:sp>
      <p:sp>
        <p:nvSpPr>
          <p:cNvPr id="45060" name="Rectangle 2"/>
          <p:cNvSpPr>
            <a:spLocks noChangeArrowheads="1"/>
          </p:cNvSpPr>
          <p:nvPr/>
        </p:nvSpPr>
        <p:spPr bwMode="auto">
          <a:xfrm>
            <a:off x="1370013" y="2933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890963" algn="l"/>
              </a:tabLst>
            </a:pPr>
            <a:r>
              <a:rPr lang="sk-SK" altLang="sk-SK" sz="1100">
                <a:latin typeface="Calibri" pitchFamily="34" charset="0"/>
                <a:cs typeface="Times New Roman" pitchFamily="18" charset="0"/>
              </a:rPr>
              <a:t>	</a:t>
            </a:r>
            <a:endParaRPr lang="sk-SK" altLang="sk-SK"/>
          </a:p>
        </p:txBody>
      </p:sp>
      <p:sp>
        <p:nvSpPr>
          <p:cNvPr id="45061" name="Obdĺžnik 4"/>
          <p:cNvSpPr>
            <a:spLocks noChangeArrowheads="1"/>
          </p:cNvSpPr>
          <p:nvPr/>
        </p:nvSpPr>
        <p:spPr bwMode="auto">
          <a:xfrm>
            <a:off x="468313" y="1258888"/>
            <a:ext cx="8280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k-SK" sz="2000"/>
          </a:p>
        </p:txBody>
      </p:sp>
      <p:sp>
        <p:nvSpPr>
          <p:cNvPr id="45062" name="Rectangle 1"/>
          <p:cNvSpPr>
            <a:spLocks noChangeArrowheads="1"/>
          </p:cNvSpPr>
          <p:nvPr/>
        </p:nvSpPr>
        <p:spPr bwMode="auto">
          <a:xfrm>
            <a:off x="1622425" y="26939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45063" name="Rectangle 2"/>
          <p:cNvSpPr>
            <a:spLocks noChangeArrowheads="1"/>
          </p:cNvSpPr>
          <p:nvPr/>
        </p:nvSpPr>
        <p:spPr bwMode="auto">
          <a:xfrm>
            <a:off x="1622425" y="26939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45064" name="Obdĺžnik 11"/>
          <p:cNvSpPr>
            <a:spLocks noChangeArrowheads="1"/>
          </p:cNvSpPr>
          <p:nvPr/>
        </p:nvSpPr>
        <p:spPr bwMode="auto">
          <a:xfrm>
            <a:off x="684213" y="1125538"/>
            <a:ext cx="763270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endParaRPr lang="sk-SK" sz="1400">
              <a:latin typeface="Calibri" pitchFamily="34" charset="0"/>
            </a:endParaRPr>
          </a:p>
          <a:p>
            <a:r>
              <a:rPr lang="sk-SK" sz="1400">
                <a:latin typeface="Calibri" pitchFamily="34" charset="0"/>
              </a:rPr>
              <a:t> </a:t>
            </a:r>
          </a:p>
        </p:txBody>
      </p:sp>
      <p:sp>
        <p:nvSpPr>
          <p:cNvPr id="7" name="Obdĺžnik 6"/>
          <p:cNvSpPr/>
          <p:nvPr/>
        </p:nvSpPr>
        <p:spPr>
          <a:xfrm>
            <a:off x="468313" y="404813"/>
            <a:ext cx="8496300" cy="65246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k-SK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b="1" dirty="0">
                <a:latin typeface="+mn-lt"/>
                <a:cs typeface="+mn-cs"/>
              </a:rPr>
              <a:t>Myšlienková aktivita žiaka: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zapamätať si: poznať, vedieť, čo je afekt (cit)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zapamätať si: poznať, vedieť, čo je afekt (cit) podľa Kanta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zapamätať si: poznať rozdelenie afektov (citov) podľa Kanta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porozumieť: porovnať jednotlivé charakteristiky afektov (citov) navzájom a vo vzťahu k ukážke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aplikovať: použiť postup v úlohe = použiť charakteristiku afektov (citov) a ich štruktúru (rozdelenie) podľa Kanta na identifikáciu situácie v ukážke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b="1" dirty="0">
                <a:latin typeface="Arial" panose="020B0604020202020204" pitchFamily="34" charset="0"/>
                <a:cs typeface="Arial" panose="020B0604020202020204" pitchFamily="34" charset="0"/>
              </a:rPr>
              <a:t>Konceptuálne vedomosti: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ide o triedenie, klasifikáciu pojmov (afektov/citov), žiaci si musia uvedomiť, ako pojmy spolu súvisia, musia pochopiť vzťahy medzi nimi a musia vytvárať nové kontexty (na základe pochopenia súvislosti medzi pojmami, štruktúrou (rozdelenie afektov/citov podľa Kanta) a ukážkou   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sk-SK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dirty="0">
                <a:latin typeface="+mn-lt"/>
                <a:cs typeface="+mn-cs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sz="2800" dirty="0" smtClean="0">
                <a:latin typeface="Arial Black" panose="020B0A04020102020204" pitchFamily="34" charset="0"/>
              </a:rPr>
              <a:t/>
            </a:r>
            <a:br>
              <a:rPr lang="sk-SK" sz="2800" dirty="0" smtClean="0">
                <a:latin typeface="Arial Black" panose="020B0A04020102020204" pitchFamily="34" charset="0"/>
              </a:rPr>
            </a:br>
            <a:r>
              <a:rPr lang="sk-SK" sz="2800" dirty="0" smtClean="0">
                <a:latin typeface="Arial Black" panose="020B0A04020102020204" pitchFamily="34" charset="0"/>
              </a:rPr>
              <a:t/>
            </a:r>
            <a:br>
              <a:rPr lang="sk-SK" sz="2800" dirty="0" smtClean="0">
                <a:latin typeface="Arial Black" panose="020B0A04020102020204" pitchFamily="34" charset="0"/>
              </a:rPr>
            </a:br>
            <a:r>
              <a:rPr lang="sk-SK" sz="2800" dirty="0">
                <a:latin typeface="Arial Black" panose="020B0A04020102020204" pitchFamily="34" charset="0"/>
              </a:rPr>
              <a:t/>
            </a:r>
            <a:br>
              <a:rPr lang="sk-SK" sz="2800" dirty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100" b="1" dirty="0">
                <a:latin typeface="Arial Black" panose="020B0A04020102020204" pitchFamily="34" charset="0"/>
              </a:rPr>
              <a:t>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dirty="0" smtClean="0">
                <a:latin typeface="Arial Black" panose="020B0A04020102020204" pitchFamily="34" charset="0"/>
              </a:rPr>
              <a:t>3. Aplikovať</a:t>
            </a: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2800" dirty="0" smtClean="0">
                <a:latin typeface="Arial Black" pitchFamily="34" charset="0"/>
              </a:rPr>
              <a:t/>
            </a:r>
            <a:br>
              <a:rPr lang="sk-SK" altLang="sk-SK" sz="2800" dirty="0" smtClean="0">
                <a:latin typeface="Arial Black" pitchFamily="34" charset="0"/>
              </a:rPr>
            </a:br>
            <a:endParaRPr lang="sk-SK" sz="28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25621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konceptuálne </a:t>
            </a:r>
            <a:r>
              <a:rPr lang="sk-SK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vedomosti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predmetu: dejepis (ISCED 3)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6. storočí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pred Kr. aténsky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úradník Solón urobil reformu v aténskom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mestskom štáte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. V období kráľovského Ríma podobnú reformu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urobil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Tacitus.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Servius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Tullius.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Titus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Livius.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AutoNum type="alphaUcPeriod" startAt="4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Tarquinius Superbus.                      </a:t>
            </a:r>
            <a:r>
              <a:rPr lang="sk-SK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(B)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Poznámka: úloha prevzatá (Zbierka úloh pre vzdelávací stupeň ISCED 3, 2013, s. 82)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AutoNum type="alphaUcPeriod" startAt="4"/>
              <a:defRPr/>
            </a:pPr>
            <a:endParaRPr lang="en-GB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2800" smtClean="0">
                <a:latin typeface="Arial Black" pitchFamily="34" charset="0"/>
              </a:rPr>
              <a:t/>
            </a:r>
            <a:br>
              <a:rPr lang="sk-SK" sz="2800" smtClean="0">
                <a:latin typeface="Arial Black" pitchFamily="34" charset="0"/>
              </a:rPr>
            </a:br>
            <a:endParaRPr lang="sk-SK" sz="2800" smtClean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688012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  <a:r>
              <a:rPr lang="sk-SK" alt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k-SK" altLang="sk-SK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vie porovnať reformy delenia obyvateľstva podľa majetku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vie nájsť spoločný znak reforiem Solóna a Servia Tullia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vie aplikovať - 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použiť postup v úlohe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identifikáciu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znakov, triedenie a  klasifikáciu pojmov (reformy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Solóna a Servia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si musí uvedomiť, ako pojmy spolu súvisia, musí pochopiť vzťahy medzi nimi a na základe pochopenia súvislosti určiť správnu odpoveď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sz="2800" dirty="0" smtClean="0">
                <a:latin typeface="Arial Black" panose="020B0A04020102020204" pitchFamily="34" charset="0"/>
              </a:rPr>
              <a:t/>
            </a:r>
            <a:br>
              <a:rPr lang="sk-SK" sz="2800" dirty="0" smtClean="0">
                <a:latin typeface="Arial Black" panose="020B0A04020102020204" pitchFamily="34" charset="0"/>
              </a:rPr>
            </a:br>
            <a:r>
              <a:rPr lang="sk-SK" sz="2800" dirty="0" smtClean="0">
                <a:latin typeface="Arial Black" panose="020B0A04020102020204" pitchFamily="34" charset="0"/>
              </a:rPr>
              <a:t/>
            </a:r>
            <a:br>
              <a:rPr lang="sk-SK" sz="2800" dirty="0" smtClean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100" b="1" dirty="0">
                <a:latin typeface="Arial Black" panose="020B0A04020102020204" pitchFamily="34" charset="0"/>
              </a:rPr>
              <a:t>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dirty="0" smtClean="0">
                <a:latin typeface="Arial Black" panose="020B0A04020102020204" pitchFamily="34" charset="0"/>
              </a:rPr>
              <a:t>3. Aplikovať</a:t>
            </a: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2800" dirty="0" smtClean="0">
                <a:latin typeface="Arial Black" pitchFamily="34" charset="0"/>
              </a:rPr>
              <a:t/>
            </a:r>
            <a:br>
              <a:rPr lang="sk-SK" altLang="sk-SK" sz="2800" dirty="0" smtClean="0">
                <a:latin typeface="Arial Black" pitchFamily="34" charset="0"/>
              </a:rPr>
            </a:br>
            <a:endParaRPr lang="sk-SK" sz="28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908050"/>
            <a:ext cx="8291513" cy="5689600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procedurálne </a:t>
            </a:r>
            <a:r>
              <a:rPr lang="sk-SK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vedomosti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predmetu: dejepis (ISCED 3)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V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 rokoch 1853 až 1856 sa uskutočnila Krymská vojna medzi Ruskom a koalíciou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Francúzska,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Británie a Osmanskej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ríše a sardínskeho kráľovstva. Rakúsko zostalo neutrálne.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Na základe vedomostí o Svätej aliancii rozhodnite, ktorý z princípov uznávaných Svätou alianciou bol počas Krymskej vojny porušený.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A.   zachovanie rovnováhy na Balkáne pomocou Osmanskej  ríše 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B.   vojenský zásah krajín Svätej aliancie proti revolúciám v Európe 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C.   vzájomná politická a vojenská podpora členských štátov Svätej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aliancie 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D.   porušenie princípu rovnosti členských štátov Svätej aliancie Veľkou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Britániou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(C)  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sz="2800" dirty="0" smtClean="0">
                <a:latin typeface="Arial Black" panose="020B0A04020102020204" pitchFamily="34" charset="0"/>
              </a:rPr>
              <a:t/>
            </a:r>
            <a:br>
              <a:rPr lang="sk-SK" sz="2800" dirty="0" smtClean="0">
                <a:latin typeface="Arial Black" panose="020B0A04020102020204" pitchFamily="34" charset="0"/>
              </a:rPr>
            </a:br>
            <a:r>
              <a:rPr lang="sk-SK" altLang="sk-SK" sz="2800" dirty="0" smtClean="0">
                <a:latin typeface="Arial Black" pitchFamily="34" charset="0"/>
              </a:rPr>
              <a:t/>
            </a:r>
            <a:br>
              <a:rPr lang="sk-SK" altLang="sk-SK" sz="2800" dirty="0" smtClean="0">
                <a:latin typeface="Arial Black" pitchFamily="34" charset="0"/>
              </a:rPr>
            </a:br>
            <a:endParaRPr lang="sk-SK" sz="2800" dirty="0"/>
          </a:p>
        </p:txBody>
      </p:sp>
      <p:sp>
        <p:nvSpPr>
          <p:cNvPr id="49155" name="Zástupný symbol obsahu 3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sk-SK" sz="2400" b="1" smtClean="0">
                <a:latin typeface="Arial" charset="0"/>
                <a:cs typeface="Arial" charset="0"/>
              </a:rPr>
              <a:t>KOMENTÁR: </a:t>
            </a:r>
            <a:r>
              <a:rPr lang="sk-SK" altLang="sk-SK" sz="3100" b="1" smtClean="0">
                <a:latin typeface="Arial Black" pitchFamily="34" charset="0"/>
              </a:rPr>
              <a:t/>
            </a:r>
            <a:br>
              <a:rPr lang="sk-SK" altLang="sk-SK" sz="3100" b="1" smtClean="0">
                <a:latin typeface="Arial Black" pitchFamily="34" charset="0"/>
              </a:rPr>
            </a:br>
            <a:endParaRPr lang="sk-SK" sz="2800" smtClean="0">
              <a:latin typeface="Arial" charset="0"/>
              <a:cs typeface="Arial" charset="0"/>
            </a:endParaRPr>
          </a:p>
          <a:p>
            <a:r>
              <a:rPr lang="sk-SK" sz="2400" smtClean="0">
                <a:latin typeface="Arial" charset="0"/>
                <a:cs typeface="Arial" charset="0"/>
              </a:rPr>
              <a:t>žiak uplatní vedomosti o postupoch (zoskupenie štátov v Svätej aliancii vo vzťahu ku Krymskej vojne), pretože sú určujúce pre  danú procedúru</a:t>
            </a:r>
          </a:p>
          <a:p>
            <a:r>
              <a:rPr lang="sk-SK" sz="2400" smtClean="0">
                <a:latin typeface="Arial" charset="0"/>
                <a:cs typeface="Arial" charset="0"/>
              </a:rPr>
              <a:t>je dôležité, aby žiak uplatnil vhodnú zručnosť (prepojil uvedené informácie s ukážkou, aplikoval známy postup na riešenie problému (vedomosti o Svätej aliancii, Krymskej vojne); aby na základe známeho postupu dokázal preniesť myšlienky; aby vybral správnu odpoveď</a:t>
            </a:r>
          </a:p>
          <a:p>
            <a:pPr>
              <a:buFont typeface="Arial" charset="0"/>
              <a:buNone/>
            </a:pPr>
            <a:endParaRPr lang="sk-SK" sz="24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sz="2800" dirty="0" smtClean="0">
                <a:latin typeface="Arial Black" panose="020B0A04020102020204" pitchFamily="34" charset="0"/>
              </a:rPr>
              <a:t/>
            </a:r>
            <a:br>
              <a:rPr lang="sk-SK" sz="2800" dirty="0" smtClean="0">
                <a:latin typeface="Arial Black" panose="020B0A04020102020204" pitchFamily="34" charset="0"/>
              </a:rPr>
            </a:br>
            <a:r>
              <a:rPr lang="sk-SK" sz="2800" dirty="0" smtClean="0">
                <a:latin typeface="Arial Black" panose="020B0A04020102020204" pitchFamily="34" charset="0"/>
              </a:rPr>
              <a:t/>
            </a:r>
            <a:br>
              <a:rPr lang="sk-SK" sz="2800" dirty="0" smtClean="0">
                <a:latin typeface="Arial Black" panose="020B0A04020102020204" pitchFamily="34" charset="0"/>
              </a:rPr>
            </a:br>
            <a:r>
              <a:rPr lang="sk-SK" sz="2800" dirty="0">
                <a:latin typeface="Arial Black" panose="020B0A04020102020204" pitchFamily="34" charset="0"/>
              </a:rPr>
              <a:t/>
            </a:r>
            <a:br>
              <a:rPr lang="sk-SK" sz="2800" dirty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100" b="1" dirty="0">
                <a:latin typeface="Arial Black" panose="020B0A04020102020204" pitchFamily="34" charset="0"/>
              </a:rPr>
              <a:t>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dirty="0" smtClean="0">
                <a:latin typeface="Arial Black" panose="020B0A04020102020204" pitchFamily="34" charset="0"/>
              </a:rPr>
              <a:t>3. Aplikovať</a:t>
            </a: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2800" dirty="0" smtClean="0">
                <a:latin typeface="Arial Black" pitchFamily="34" charset="0"/>
              </a:rPr>
              <a:t/>
            </a:r>
            <a:br>
              <a:rPr lang="sk-SK" altLang="sk-SK" sz="2800" dirty="0" smtClean="0">
                <a:latin typeface="Arial Black" pitchFamily="34" charset="0"/>
              </a:rPr>
            </a:br>
            <a:endParaRPr lang="sk-SK" sz="28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 rtlCol="0">
            <a:normAutofit fontScale="850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procedurálne vedomosti</a:t>
            </a: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z predmetu: geografia (ISCED 3)</a:t>
            </a:r>
            <a:endParaRPr lang="en-GB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Najrozsiahlejšia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hradná zrúcanina v Strednej Európe je Spišský hrad. Jeho rozloha je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 000 m</a:t>
            </a:r>
            <a:r>
              <a:rPr lang="sk-SK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Koľko centimetrov štvorcových bude mať hrad na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turistickej mape s mierkou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 : 20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000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A.   4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sk-SK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B.   2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sk-SK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C.   1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sk-SK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D.   0,2 cm</a:t>
            </a:r>
            <a:r>
              <a:rPr lang="sk-SK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							</a:t>
            </a:r>
            <a:endParaRPr lang="sk-SK" sz="2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			</a:t>
            </a:r>
            <a:r>
              <a:rPr lang="sk-SK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endParaRPr lang="sk-SK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sz="2800" dirty="0" smtClean="0">
                <a:latin typeface="Arial Black" panose="020B0A04020102020204" pitchFamily="34" charset="0"/>
              </a:rPr>
              <a:t/>
            </a:r>
            <a:br>
              <a:rPr lang="sk-SK" sz="2800" dirty="0" smtClean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2800" dirty="0" smtClean="0">
                <a:latin typeface="Arial Black" pitchFamily="34" charset="0"/>
              </a:rPr>
              <a:t/>
            </a:r>
            <a:br>
              <a:rPr lang="sk-SK" altLang="sk-SK" sz="2800" dirty="0" smtClean="0">
                <a:latin typeface="Arial Black" pitchFamily="34" charset="0"/>
              </a:rPr>
            </a:br>
            <a:endParaRPr lang="sk-SK" sz="28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Procedurálne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vedomosti: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špecifické postupy, zručnosti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pri riešení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otázky/úlohy/problému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 riešení tejto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úlohy žiak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postupuje v krokoch - uplatní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vedomosti o postupoch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 učení výsledku; vyhľadá si údaj o rozlohe; uvedomí si, čomu zodpovedá mierka 1 : 20 000; urobí prevod a vypočíta, akej hodnote na mape bude zodpovedať táto rozloha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/>
              <a:t> </a:t>
            </a:r>
            <a:endParaRPr lang="sk-SK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2800" b="1" dirty="0">
                <a:latin typeface="Arial Black" panose="020B0A04020102020204" pitchFamily="34" charset="0"/>
              </a:rPr>
              <a:t/>
            </a:r>
            <a:br>
              <a:rPr lang="sk-SK" altLang="sk-SK" sz="2800" b="1" dirty="0">
                <a:latin typeface="Arial Black" panose="020B0A04020102020204" pitchFamily="34" charset="0"/>
              </a:rPr>
            </a:b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100" b="1" dirty="0">
                <a:latin typeface="Arial Black" panose="020B0A04020102020204" pitchFamily="34" charset="0"/>
              </a:rPr>
              <a:t>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4. Analyzovať</a:t>
            </a: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600" b="1" dirty="0">
                <a:latin typeface="Arial Black" panose="020B0A04020102020204" pitchFamily="34" charset="0"/>
              </a:rPr>
              <a:t/>
            </a:r>
            <a:br>
              <a:rPr lang="sk-SK" altLang="sk-SK" sz="3600" b="1" dirty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/>
            </a:r>
            <a:br>
              <a:rPr lang="sk-SK" altLang="sk-SK" sz="3100" b="1" dirty="0" smtClean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endParaRPr lang="sk-SK" sz="3100" dirty="0"/>
          </a:p>
        </p:txBody>
      </p:sp>
      <p:sp>
        <p:nvSpPr>
          <p:cNvPr id="52227" name="Rectangle 1"/>
          <p:cNvSpPr>
            <a:spLocks noChangeArrowheads="1"/>
          </p:cNvSpPr>
          <p:nvPr/>
        </p:nvSpPr>
        <p:spPr bwMode="auto">
          <a:xfrm>
            <a:off x="3176588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52228" name="Zástupný symbol obsahu 3"/>
          <p:cNvSpPr>
            <a:spLocks noGrp="1"/>
          </p:cNvSpPr>
          <p:nvPr>
            <p:ph idx="1"/>
          </p:nvPr>
        </p:nvSpPr>
        <p:spPr>
          <a:xfrm>
            <a:off x="323850" y="1428750"/>
            <a:ext cx="8362950" cy="469741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sk-SK" sz="2000" smtClean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sk-SK" sz="1400" smtClean="0"/>
              <a:t> </a:t>
            </a:r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mtClean="0"/>
          </a:p>
        </p:txBody>
      </p:sp>
      <p:sp>
        <p:nvSpPr>
          <p:cNvPr id="52229" name="Rectangle 2"/>
          <p:cNvSpPr>
            <a:spLocks noChangeArrowheads="1"/>
          </p:cNvSpPr>
          <p:nvPr/>
        </p:nvSpPr>
        <p:spPr bwMode="auto">
          <a:xfrm>
            <a:off x="1366838" y="2905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890963" algn="l"/>
              </a:tabLst>
            </a:pPr>
            <a:r>
              <a:rPr lang="sk-SK" altLang="sk-SK" sz="1100">
                <a:latin typeface="Calibri" pitchFamily="34" charset="0"/>
                <a:cs typeface="Times New Roman" pitchFamily="18" charset="0"/>
              </a:rPr>
              <a:t>	</a:t>
            </a:r>
            <a:endParaRPr lang="sk-SK" altLang="sk-SK"/>
          </a:p>
        </p:txBody>
      </p:sp>
      <p:sp>
        <p:nvSpPr>
          <p:cNvPr id="52230" name="Obdĺžnik 6"/>
          <p:cNvSpPr>
            <a:spLocks noChangeArrowheads="1"/>
          </p:cNvSpPr>
          <p:nvPr/>
        </p:nvSpPr>
        <p:spPr bwMode="auto">
          <a:xfrm>
            <a:off x="539750" y="890588"/>
            <a:ext cx="80645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k-SK">
              <a:latin typeface="Calibri" pitchFamily="34" charset="0"/>
            </a:endParaRPr>
          </a:p>
          <a:p>
            <a:r>
              <a:rPr lang="sk-SK" sz="2400" b="1">
                <a:solidFill>
                  <a:srgbClr val="0070C0"/>
                </a:solidFill>
              </a:rPr>
              <a:t>Druh vedomostí: konceptuálne vedomosti</a:t>
            </a:r>
            <a:r>
              <a:rPr lang="sk-SK" sz="2400" b="1"/>
              <a:t> </a:t>
            </a:r>
          </a:p>
          <a:p>
            <a:r>
              <a:rPr lang="sk-SK" sz="2400" b="1"/>
              <a:t>Úloha z predmetu: občianska náuka (ISCED 3)</a:t>
            </a:r>
          </a:p>
          <a:p>
            <a:endParaRPr lang="sk-SK" sz="2000" b="1">
              <a:latin typeface="Calibri" pitchFamily="34" charset="0"/>
            </a:endParaRPr>
          </a:p>
          <a:p>
            <a:r>
              <a:rPr lang="sk-SK" sz="2000"/>
              <a:t>    Adam sa učí  tak,  že si neustále naspamäť opakuje jednotlivé vety z poznámok zo zošita. Nesnaží sa pochopiť logické súvislosti a všeobecnú štruktúru tém,  ktoré má  vedieť. </a:t>
            </a:r>
          </a:p>
          <a:p>
            <a:r>
              <a:rPr lang="sk-SK" sz="2000"/>
              <a:t>    Boris sa učí tak, že sa snaží pochopiť logické súvislosti celkov (tém), ktoré má vedieť.  Obaja sa snažia pochopiť a osvojiť si  zo zošita učivo, ktoré je  logicky usporiadané.  </a:t>
            </a:r>
          </a:p>
          <a:p>
            <a:endParaRPr lang="sk-SK" sz="2000"/>
          </a:p>
          <a:p>
            <a:r>
              <a:rPr lang="sk-SK" sz="2000"/>
              <a:t>S využitím úvodného textu vyberte kritérium, ktoré je rozhodujúce  pre  Adama a Borisa v ich stratégiách učenia sa. </a:t>
            </a:r>
          </a:p>
          <a:p>
            <a:endParaRPr lang="sk-SK" sz="2000"/>
          </a:p>
          <a:p>
            <a:r>
              <a:rPr lang="sk-SK" sz="2000"/>
              <a:t>A.   rôzne funkcie učenia                 </a:t>
            </a:r>
          </a:p>
          <a:p>
            <a:r>
              <a:rPr lang="sk-SK" sz="2000"/>
              <a:t>B.   rôzne fázy učenia                  </a:t>
            </a:r>
          </a:p>
          <a:p>
            <a:r>
              <a:rPr lang="sk-SK" sz="2000"/>
              <a:t>C.   rôzne druhy pamäti             </a:t>
            </a:r>
          </a:p>
          <a:p>
            <a:r>
              <a:rPr lang="sk-SK" sz="2000"/>
              <a:t>D.   rôzne motívy učenia                               </a:t>
            </a:r>
            <a:r>
              <a:rPr lang="sk-SK" sz="2000">
                <a:solidFill>
                  <a:srgbClr val="008000"/>
                </a:solidFill>
              </a:rPr>
              <a:t> (C)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endParaRPr lang="sk-SK" sz="3600" dirty="0"/>
          </a:p>
        </p:txBody>
      </p:sp>
      <p:pic>
        <p:nvPicPr>
          <p:cNvPr id="16387" name="Zástupný symbol obsahu 4" descr="podklad_slnko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125538"/>
            <a:ext cx="7559675" cy="5091112"/>
          </a:xfrm>
        </p:spPr>
      </p:pic>
      <p:sp>
        <p:nvSpPr>
          <p:cNvPr id="16388" name="Obdĺžnik 3"/>
          <p:cNvSpPr>
            <a:spLocks noChangeArrowheads="1"/>
          </p:cNvSpPr>
          <p:nvPr/>
        </p:nvSpPr>
        <p:spPr bwMode="auto">
          <a:xfrm>
            <a:off x="539750" y="188913"/>
            <a:ext cx="8280400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Clr>
                <a:srgbClr val="C00000"/>
              </a:buClr>
              <a:buSzPct val="100000"/>
            </a:pPr>
            <a:r>
              <a:rPr lang="sk-SK" altLang="sk-SK" sz="2800" b="1">
                <a:latin typeface="Arial Black" pitchFamily="34" charset="0"/>
              </a:rPr>
              <a:t>2. Testové úlohy  z dejepisu, občianskej náuky a geografie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/>
            </a:r>
            <a:br>
              <a:rPr lang="sk-SK" altLang="sk-SK" sz="3100" b="1" dirty="0" smtClean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endParaRPr lang="sk-SK" sz="3100" dirty="0"/>
          </a:p>
        </p:txBody>
      </p:sp>
      <p:sp>
        <p:nvSpPr>
          <p:cNvPr id="53251" name="Rectangle 1"/>
          <p:cNvSpPr>
            <a:spLocks noChangeArrowheads="1"/>
          </p:cNvSpPr>
          <p:nvPr/>
        </p:nvSpPr>
        <p:spPr bwMode="auto">
          <a:xfrm>
            <a:off x="3176588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53252" name="Zástupný symbol obsahu 3"/>
          <p:cNvSpPr>
            <a:spLocks noGrp="1"/>
          </p:cNvSpPr>
          <p:nvPr>
            <p:ph idx="1"/>
          </p:nvPr>
        </p:nvSpPr>
        <p:spPr>
          <a:xfrm>
            <a:off x="323850" y="1428750"/>
            <a:ext cx="8362950" cy="469741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endParaRPr lang="sk-SK" sz="2000" smtClean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sk-SK" sz="1400" smtClean="0"/>
              <a:t> </a:t>
            </a:r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z="1400" smtClean="0"/>
          </a:p>
          <a:p>
            <a:pPr marL="0" indent="0">
              <a:buFont typeface="Arial" charset="0"/>
              <a:buNone/>
            </a:pPr>
            <a:endParaRPr lang="sk-SK" smtClean="0"/>
          </a:p>
        </p:txBody>
      </p:sp>
      <p:sp>
        <p:nvSpPr>
          <p:cNvPr id="53253" name="Rectangle 2"/>
          <p:cNvSpPr>
            <a:spLocks noChangeArrowheads="1"/>
          </p:cNvSpPr>
          <p:nvPr/>
        </p:nvSpPr>
        <p:spPr bwMode="auto">
          <a:xfrm>
            <a:off x="1366838" y="2905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890963" algn="l"/>
              </a:tabLst>
            </a:pPr>
            <a:r>
              <a:rPr lang="sk-SK" altLang="sk-SK" sz="1100">
                <a:latin typeface="Calibri" pitchFamily="34" charset="0"/>
                <a:cs typeface="Times New Roman" pitchFamily="18" charset="0"/>
              </a:rPr>
              <a:t>	</a:t>
            </a:r>
            <a:endParaRPr lang="sk-SK" altLang="sk-SK"/>
          </a:p>
        </p:txBody>
      </p:sp>
      <p:sp>
        <p:nvSpPr>
          <p:cNvPr id="7" name="Obdĺžnik 6"/>
          <p:cNvSpPr/>
          <p:nvPr/>
        </p:nvSpPr>
        <p:spPr>
          <a:xfrm>
            <a:off x="539750" y="404813"/>
            <a:ext cx="7993063" cy="66484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k-SK" sz="2400" b="1"/>
              <a:t>KOMENTÁR: </a:t>
            </a:r>
          </a:p>
          <a:p>
            <a:endParaRPr lang="sk-SK" sz="2400" b="1"/>
          </a:p>
          <a:p>
            <a:r>
              <a:rPr lang="sk-SK"/>
              <a:t>Adam sa učí...... 1. spôsob učenia</a:t>
            </a:r>
          </a:p>
          <a:p>
            <a:r>
              <a:rPr lang="sk-SK"/>
              <a:t>Boris sa učí........2. spôsob učenia</a:t>
            </a:r>
          </a:p>
          <a:p>
            <a:r>
              <a:rPr lang="sk-SK"/>
              <a:t>Adam a Boris sa učia učivo, ktoré je logicky usporiadané  </a:t>
            </a:r>
          </a:p>
          <a:p>
            <a:pPr>
              <a:buFont typeface="Arial" charset="0"/>
              <a:buChar char="•"/>
            </a:pPr>
            <a:r>
              <a:rPr lang="sk-SK"/>
              <a:t>žiak má vybrať kritérium, ktoré je východiskom v stratégiách učenia sa Adama a Borisa</a:t>
            </a:r>
          </a:p>
          <a:p>
            <a:pPr>
              <a:buFont typeface="Arial" charset="0"/>
              <a:buChar char="•"/>
            </a:pPr>
            <a:r>
              <a:rPr lang="sk-SK"/>
              <a:t>rozhodujúce kritérium učenia je individuálne, použijeme opis činností Adama a Borisa: Adam si neustále naspamäť opakuje, Boris sa snaží pochopiť logické súvislosti, rozhodujúce je kritérium zapamätania si toho, čo sa učia, tzn.  typ pamäti učiaceho sa</a:t>
            </a:r>
          </a:p>
          <a:p>
            <a:pPr>
              <a:buFont typeface="Arial" charset="0"/>
              <a:buChar char="•"/>
            </a:pPr>
            <a:r>
              <a:rPr lang="sk-SK"/>
              <a:t>typy pamäti: zraková, sluchová, mechanická, logická,....na základe opisu učenia sa Adama a Borisa by mal žiak dokonca identifikovať aj rozhodujúci typ pamäti u Adama a Borisa  </a:t>
            </a:r>
          </a:p>
          <a:p>
            <a:pPr>
              <a:buFont typeface="Arial" charset="0"/>
              <a:buChar char="•"/>
            </a:pPr>
            <a:r>
              <a:rPr lang="sk-SK"/>
              <a:t>požiadavka na žiaka je vybrať kritérium: fázy učenia sú kritériom pre druhy učenia, funkcie učenia (adaptívna, didaktická) a motívy učenia súvisia s cieľom alebo účelom učenia </a:t>
            </a:r>
          </a:p>
          <a:p>
            <a:pPr>
              <a:buFont typeface="Arial" charset="0"/>
              <a:buChar char="•"/>
            </a:pPr>
            <a:r>
              <a:rPr lang="sk-SK"/>
              <a:t>analýza: analýza prvkov: prvky tvoria spôsoby učenia Adama a Borisa, analýza vzťahov: vzťah spôsobov učenia v opise (ukážke) a spôsobov (druhov) učenia, analýza organizačných princípov: typov pamäti a druhov učenia (spôsobov učenia)</a:t>
            </a:r>
          </a:p>
          <a:p>
            <a:pPr>
              <a:buFont typeface="Arial" charset="0"/>
              <a:buChar char="•"/>
            </a:pPr>
            <a:endParaRPr lang="sk-SK"/>
          </a:p>
          <a:p>
            <a:endParaRPr lang="sk-SK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9563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2800" b="1" dirty="0">
                <a:latin typeface="Arial Black" panose="020B0A04020102020204" pitchFamily="34" charset="0"/>
              </a:rPr>
              <a:t/>
            </a:r>
            <a:br>
              <a:rPr lang="sk-SK" altLang="sk-SK" sz="2800" b="1" dirty="0">
                <a:latin typeface="Arial Black" panose="020B0A04020102020204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100" b="1" dirty="0">
                <a:latin typeface="Arial Black" panose="020B0A04020102020204" pitchFamily="34" charset="0"/>
              </a:rPr>
              <a:t>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dirty="0" smtClean="0">
                <a:latin typeface="Arial Black" panose="020B0A04020102020204" pitchFamily="34" charset="0"/>
              </a:rPr>
              <a:t>4</a:t>
            </a:r>
            <a:r>
              <a:rPr lang="sk-SK" sz="3100" dirty="0">
                <a:latin typeface="Arial Black" panose="020B0A04020102020204" pitchFamily="34" charset="0"/>
              </a:rPr>
              <a:t>. </a:t>
            </a:r>
            <a:r>
              <a:rPr lang="sk-SK" sz="3100" dirty="0" smtClean="0">
                <a:latin typeface="Arial Black" panose="020B0A04020102020204" pitchFamily="34" charset="0"/>
              </a:rPr>
              <a:t>Analyzovať</a:t>
            </a: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/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endParaRPr lang="sk-SK" sz="2800" dirty="0">
              <a:latin typeface="Arial Black" panose="020B0A04020102020204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341438"/>
            <a:ext cx="8218488" cy="5516562"/>
          </a:xfrm>
        </p:spPr>
        <p:txBody>
          <a:bodyPr rtlCol="0">
            <a:normAutofit fontScale="62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konceptuálne </a:t>
            </a:r>
            <a:r>
              <a:rPr lang="sk-SK" sz="3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vedomosti</a:t>
            </a:r>
            <a:r>
              <a:rPr lang="sk-SK" sz="3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3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3800" b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sk-SK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predmetu: dejepis (ISCED 3)</a:t>
            </a:r>
            <a:endParaRPr lang="sk-SK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V polovici 19. storočia sa oblasť Apeninského polostrova, dovtedy politicky rozdrobeného na mnoho menších štátov, zjednotila do jednotného štátneho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útvaru - Talianskeho </a:t>
            </a: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kráľovstva. Podobným spôsobom sa zjednotil ďalší európsky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štát – Nemecko.</a:t>
            </a:r>
            <a:endParaRPr lang="sk-SK" sz="29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Vyberte hlavný znak zjednocovacieho </a:t>
            </a: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procesu obidvoch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štátov.</a:t>
            </a:r>
            <a:r>
              <a:rPr lang="sk-SK" sz="2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  na </a:t>
            </a: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čele zjednocovacieho hnutia stáli vplyvné politické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      osobnosti</a:t>
            </a:r>
            <a:endParaRPr lang="en-GB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B.   hlavnými </a:t>
            </a: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iniciátormi zjednocovacieho procesu boli ľudové </a:t>
            </a:r>
            <a:endParaRPr lang="sk-SK" sz="2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      masy</a:t>
            </a:r>
            <a:endParaRPr lang="en-GB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C.   pápež </a:t>
            </a: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a nemecký cisár stáli na čele zjednocovacieho hnutia </a:t>
            </a:r>
            <a:endParaRPr lang="en-GB"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D.   Benátska </a:t>
            </a: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republika a Sasko stáli na čele zjednocovacieho </a:t>
            </a:r>
            <a:endParaRPr lang="sk-SK" sz="2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hnutia    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</a:t>
            </a:r>
            <a:r>
              <a:rPr lang="sk-SK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</a:t>
            </a:r>
            <a:r>
              <a:rPr lang="sk-SK" sz="26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lang="sk-SK" sz="26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9563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549275"/>
            <a:ext cx="8218488" cy="63087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vie vyhľadať v texte informácie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 základe určitých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kritérií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(politická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rozdrobenosť)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vie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určiť vzťahy medzi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jednotlivými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štátmi a analýzou ich určujúcich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znakov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na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základe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vedomosti určí správnosť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úlohy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988" cy="697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altLang="sk-SK" sz="2800" b="1" smtClean="0">
                <a:latin typeface="Arial Black" pitchFamily="34" charset="0"/>
              </a:rPr>
              <a:t>KOGNITÍVNY PROCES:</a:t>
            </a:r>
            <a:br>
              <a:rPr lang="sk-SK" altLang="sk-SK" sz="2800" b="1" smtClean="0">
                <a:latin typeface="Arial Black" pitchFamily="34" charset="0"/>
              </a:rPr>
            </a:br>
            <a:r>
              <a:rPr lang="sk-SK" sz="2800" smtClean="0">
                <a:latin typeface="Arial Black" pitchFamily="34" charset="0"/>
              </a:rPr>
              <a:t>4. Analyzovať</a:t>
            </a:r>
          </a:p>
        </p:txBody>
      </p:sp>
      <p:sp>
        <p:nvSpPr>
          <p:cNvPr id="56323" name="Zástupný symbol obsahu 3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56610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400" b="1" smtClean="0">
                <a:solidFill>
                  <a:srgbClr val="0070C0"/>
                </a:solidFill>
                <a:latin typeface="Arial" charset="0"/>
                <a:cs typeface="Arial" charset="0"/>
              </a:rPr>
              <a:t>Druh vedomostí: konceptuálne vedomosti</a:t>
            </a:r>
            <a:r>
              <a:rPr lang="sk-SK" sz="2400" b="1" smtClean="0">
                <a:latin typeface="Arial" charset="0"/>
                <a:cs typeface="Arial" charset="0"/>
              </a:rPr>
              <a:t> </a:t>
            </a:r>
          </a:p>
          <a:p>
            <a:pPr marL="0" indent="0">
              <a:buFont typeface="Arial" charset="0"/>
              <a:buNone/>
            </a:pPr>
            <a:r>
              <a:rPr lang="sk-SK" sz="2400" b="1" smtClean="0">
                <a:latin typeface="Arial" charset="0"/>
                <a:cs typeface="Arial" charset="0"/>
              </a:rPr>
              <a:t>Úloha z predmetu: geografia</a:t>
            </a:r>
            <a:r>
              <a:rPr lang="sk-SK" sz="2400" smtClean="0">
                <a:latin typeface="Arial Black" pitchFamily="34" charset="0"/>
              </a:rPr>
              <a:t> </a:t>
            </a:r>
            <a:r>
              <a:rPr lang="sk-SK" sz="2400" b="1" smtClean="0">
                <a:latin typeface="Arial" charset="0"/>
                <a:cs typeface="Arial" charset="0"/>
              </a:rPr>
              <a:t>(ISCED 3)</a:t>
            </a:r>
          </a:p>
          <a:p>
            <a:pPr marL="0" indent="0">
              <a:buFont typeface="Arial" charset="0"/>
              <a:buNone/>
            </a:pPr>
            <a:endParaRPr lang="sk-SK" sz="2400" b="1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Diagram na obrázku znázorňuje priemerné mesačné zrážky v mm a priemerné mesačné teploty v °C jedného z uvedených miest A - D. Na základe geografickej polohy a klimatických charakteristík daných miest rozhodnite, ktorému z nich zodpovedá.</a:t>
            </a:r>
          </a:p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				</a:t>
            </a:r>
          </a:p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A.  Kalkata</a:t>
            </a:r>
          </a:p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B.  Káhira</a:t>
            </a:r>
          </a:p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C.  Moskva</a:t>
            </a:r>
          </a:p>
          <a:p>
            <a:pPr marL="0" indent="0">
              <a:buFont typeface="Arial" charset="0"/>
              <a:buNone/>
            </a:pPr>
            <a:r>
              <a:rPr lang="sk-SK" sz="2000" smtClean="0">
                <a:latin typeface="Arial" charset="0"/>
                <a:cs typeface="Arial" charset="0"/>
              </a:rPr>
              <a:t>D.  Londýn      </a:t>
            </a:r>
          </a:p>
          <a:p>
            <a:pPr marL="0" indent="0">
              <a:buFont typeface="Arial" charset="0"/>
              <a:buNone/>
            </a:pPr>
            <a:r>
              <a:rPr lang="sk-SK" sz="2000" smtClean="0">
                <a:solidFill>
                  <a:srgbClr val="008000"/>
                </a:solidFill>
                <a:latin typeface="Arial" charset="0"/>
                <a:cs typeface="Arial" charset="0"/>
              </a:rPr>
              <a:t>		(D)</a:t>
            </a:r>
          </a:p>
          <a:p>
            <a:pPr marL="0" indent="0">
              <a:buFont typeface="Arial" charset="0"/>
              <a:buNone/>
            </a:pPr>
            <a:endParaRPr lang="sk-SK" sz="2000" smtClean="0"/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3860800"/>
            <a:ext cx="298132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988" cy="697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604837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KOMENTÁR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musí: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spraviť analýzu jednotlivých hodnôt klimadiagramu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(teploty, zrážky v jednotlivých mesiacoch roka)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určiť ich vzájomný vzťah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vedieť, pre akú klimatickú oblasť je takýto priebeh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typický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uvedomiť si, v ktorých klimatických oblastiach sa jednotlivé mestá nachádzajú a na základe toho vybrať mesto, ktoré sa v tejto oblasti nachádza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sz="2800" dirty="0" smtClean="0">
                <a:latin typeface="Arial Black" panose="020B0A04020102020204" pitchFamily="34" charset="0"/>
              </a:rPr>
              <a:t/>
            </a:r>
            <a:br>
              <a:rPr lang="sk-SK" sz="2800" dirty="0" smtClean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KOGNITÍVNY 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dirty="0" smtClean="0">
                <a:latin typeface="Arial Black" panose="020B0A04020102020204" pitchFamily="34" charset="0"/>
              </a:rPr>
              <a:t>4. Analyzovať</a:t>
            </a:r>
            <a:br>
              <a:rPr lang="sk-SK" sz="3100" dirty="0" smtClean="0">
                <a:latin typeface="Arial Black" panose="020B0A04020102020204" pitchFamily="34" charset="0"/>
              </a:rPr>
            </a:br>
            <a:r>
              <a:rPr lang="sk-SK" altLang="sk-SK" sz="3100" dirty="0" smtClean="0">
                <a:latin typeface="Arial Black" pitchFamily="34" charset="0"/>
              </a:rPr>
              <a:t/>
            </a:r>
            <a:br>
              <a:rPr lang="sk-SK" altLang="sk-SK" sz="3100" dirty="0" smtClean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5472113"/>
          </a:xfrm>
        </p:spPr>
        <p:txBody>
          <a:bodyPr rtlCol="0">
            <a:normAutofit fontScale="47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5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procedurálne vedomosti</a:t>
            </a:r>
            <a:r>
              <a:rPr lang="sk-SK" sz="5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5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z predmetu: geografia (ISCED 3)</a:t>
            </a:r>
            <a:endParaRPr lang="sk-SK" sz="5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4400" b="1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Doplňte </a:t>
            </a:r>
            <a:r>
              <a:rPr lang="sk-SK" sz="3300" dirty="0">
                <a:latin typeface="Arial" panose="020B0604020202020204" pitchFamily="34" charset="0"/>
                <a:cs typeface="Arial" panose="020B0604020202020204" pitchFamily="34" charset="0"/>
              </a:rPr>
              <a:t>správne miesto </a:t>
            </a:r>
            <a:r>
              <a:rPr lang="sk-SK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A - F </a:t>
            </a:r>
            <a:r>
              <a:rPr lang="sk-SK" sz="3300" dirty="0">
                <a:latin typeface="Arial" panose="020B0604020202020204" pitchFamily="34" charset="0"/>
                <a:cs typeface="Arial" panose="020B0604020202020204" pitchFamily="34" charset="0"/>
              </a:rPr>
              <a:t>podľa </a:t>
            </a:r>
            <a:r>
              <a:rPr lang="sk-SK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obrázka </a:t>
            </a:r>
            <a:r>
              <a:rPr lang="sk-SK" sz="3300" dirty="0">
                <a:latin typeface="Arial" panose="020B0604020202020204" pitchFamily="34" charset="0"/>
                <a:cs typeface="Arial" panose="020B0604020202020204" pitchFamily="34" charset="0"/>
              </a:rPr>
              <a:t>tak, aby vznikol pravdivý výrok.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Ak </a:t>
            </a:r>
            <a:r>
              <a:rPr lang="sk-SK" sz="3300" dirty="0">
                <a:latin typeface="Arial" panose="020B0604020202020204" pitchFamily="34" charset="0"/>
                <a:cs typeface="Arial" panose="020B0604020202020204" pitchFamily="34" charset="0"/>
              </a:rPr>
              <a:t>príliv nastal v danom čase v mieste P, potom v tom istom momente nastal príliv aj v </a:t>
            </a:r>
            <a:r>
              <a:rPr lang="sk-SK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mieste ______  .</a:t>
            </a:r>
            <a:r>
              <a:rPr lang="sk-SK" sz="33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					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3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33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(</a:t>
            </a:r>
            <a:r>
              <a:rPr lang="sk-SK" sz="33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k-SK" sz="33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1800" dirty="0"/>
              <a:t>  </a:t>
            </a:r>
            <a:endParaRPr lang="sk-SK" sz="1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8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6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6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6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6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1600" dirty="0" smtClean="0"/>
              <a:t>Zdroj</a:t>
            </a:r>
            <a:r>
              <a:rPr lang="sk-SK" sz="1600" dirty="0"/>
              <a:t>: </a:t>
            </a:r>
            <a:r>
              <a:rPr lang="sk-SK" sz="1600" u="sng" dirty="0">
                <a:hlinkClick r:id="rId3"/>
              </a:rPr>
              <a:t>http://mapasveta.info/svet/mapa_sveta_slepa_mapa.html</a:t>
            </a:r>
            <a:r>
              <a:rPr lang="sk-SK" sz="1600" dirty="0"/>
              <a:t> </a:t>
            </a:r>
            <a:r>
              <a:rPr lang="sk-SK" sz="1600" dirty="0" smtClean="0"/>
              <a:t>(Upravené z didaktických dôvodov.)</a:t>
            </a:r>
            <a:endParaRPr lang="sk-SK" sz="16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b="1" dirty="0"/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63650" y="3213100"/>
            <a:ext cx="60452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2800" smtClean="0">
                <a:latin typeface="Arial Black" pitchFamily="34" charset="0"/>
              </a:rPr>
              <a:t/>
            </a:r>
            <a:br>
              <a:rPr lang="sk-SK" sz="2800" smtClean="0">
                <a:latin typeface="Arial Black" pitchFamily="34" charset="0"/>
              </a:rPr>
            </a:br>
            <a:endParaRPr lang="sk-SK" sz="3100" smtClean="0"/>
          </a:p>
        </p:txBody>
      </p:sp>
      <p:sp>
        <p:nvSpPr>
          <p:cNvPr id="5" name="Zástupný symbol obsahu 4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musí vychádzať z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vedomostí o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slapových javoch a použiť nadobudnuté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vedomosti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a zručnosti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 orientácie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v geografickej sieti súradníc pri riešení úlohy. </a:t>
            </a: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vyčlení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lokality na Zemi s prílivom a odlivom v danom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okamihu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následne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posudzuje správne možnosti a ich vzájomnou kombináciou hľadá súlad v pravdivosti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výroku</a:t>
            </a:r>
            <a:endParaRPr lang="sk-SK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-171450"/>
            <a:ext cx="9278938" cy="706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altLang="sk-SK" sz="2800" b="1" smtClean="0">
                <a:latin typeface="Arial Black" pitchFamily="34" charset="0"/>
              </a:rPr>
              <a:t>KOGNITÍVNY PROCES:</a:t>
            </a:r>
            <a:br>
              <a:rPr lang="sk-SK" altLang="sk-SK" sz="2800" b="1" smtClean="0">
                <a:latin typeface="Arial Black" pitchFamily="34" charset="0"/>
              </a:rPr>
            </a:br>
            <a:r>
              <a:rPr lang="sk-SK" sz="2800" smtClean="0">
                <a:latin typeface="Arial Black" pitchFamily="34" charset="0"/>
              </a:rPr>
              <a:t>5. Hodnotiť</a:t>
            </a:r>
            <a:r>
              <a:rPr lang="sk-SK" sz="2800" smtClean="0">
                <a:latin typeface="Arial" charset="0"/>
                <a:cs typeface="Arial" charset="0"/>
              </a:rPr>
              <a:t/>
            </a:r>
            <a:br>
              <a:rPr lang="sk-SK" sz="2800" smtClean="0">
                <a:latin typeface="Arial" charset="0"/>
                <a:cs typeface="Arial" charset="0"/>
              </a:rPr>
            </a:br>
            <a:endParaRPr lang="sk-SK" sz="2800" smtClean="0">
              <a:latin typeface="Arial Black" pitchFamily="34" charset="0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82575" y="1341438"/>
            <a:ext cx="8497888" cy="5327650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 vedomostí: procedurálne </a:t>
            </a:r>
            <a:r>
              <a:rPr lang="sk-SK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vedomosti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Úloha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predmetu: dejepis (ISCED 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Vlastníš </a:t>
            </a:r>
            <a:r>
              <a:rPr lang="sk-SK" sz="2000" i="1" dirty="0">
                <a:latin typeface="Arial" panose="020B0604020202020204" pitchFamily="34" charset="0"/>
                <a:cs typeface="Arial" panose="020B0604020202020204" pitchFamily="34" charset="0"/>
              </a:rPr>
              <a:t>koňa… Ročne vypestuješ minimálne 300 meríc úrody. Zaraďuješ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i="1" dirty="0">
                <a:latin typeface="Arial" panose="020B0604020202020204" pitchFamily="34" charset="0"/>
                <a:cs typeface="Arial" panose="020B0604020202020204" pitchFamily="34" charset="0"/>
              </a:rPr>
              <a:t>sa tak do druhej skupiny obyvateľov Atén, do skupiny jazdcov. Tvoj priateľ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i="1" dirty="0">
                <a:latin typeface="Arial" panose="020B0604020202020204" pitchFamily="34" charset="0"/>
                <a:cs typeface="Arial" panose="020B0604020202020204" pitchFamily="34" charset="0"/>
              </a:rPr>
              <a:t>a sused má ročne úrodu z obilia, vína a oleja najmenej vo výške 500 meríc.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2000" i="1" dirty="0">
                <a:latin typeface="Arial" panose="020B0604020202020204" pitchFamily="34" charset="0"/>
                <a:cs typeface="Arial" panose="020B0604020202020204" pitchFamily="34" charset="0"/>
              </a:rPr>
              <a:t>Patrí tak do prvej skupiny obyvateľov, do skupiny veliteľov</a:t>
            </a:r>
            <a:r>
              <a:rPr lang="pl-PL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sz="2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 úvodného textu vyplýva, že aténski občania boli rozdelení na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jednotlivé spoločenské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skupiny podľa veľkosti ________________ 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(majetku)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 smtClean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Poznámka: úloha prevzatá (Zbierka úloh pre vzdelávací stupeň ISCED 3, 2013, s. </a:t>
            </a: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80)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-171450"/>
            <a:ext cx="9278938" cy="706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63373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vie triediť informácie (skupiny obyvateľov, výnosy úrody)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vie zaradiť( určiť historické obdobie) a prepojiť uvedené informácie s ukážkou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žiak vie na základe procedúry spracovať informáciu 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podľa známeho postupu a vybrať správnu odpoveď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-171450"/>
            <a:ext cx="9278938" cy="706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Nadpis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63373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sk-SK" altLang="sk-SK" sz="2800" b="1" smtClean="0">
                <a:latin typeface="Arial Black" pitchFamily="34" charset="0"/>
              </a:rPr>
              <a:t>3. Komentáre k testovým úlohám a diskusia</a:t>
            </a:r>
          </a:p>
          <a:p>
            <a:pPr marL="0" indent="0">
              <a:buFont typeface="Arial" charset="0"/>
              <a:buNone/>
            </a:pPr>
            <a:endParaRPr lang="sk-SK" sz="280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3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2800" b="1" dirty="0" smtClean="0">
                <a:latin typeface="Arial Black" panose="020B0A04020102020204" pitchFamily="34" charset="0"/>
              </a:rPr>
              <a:t>KOGNITÍVNY PROCES:</a:t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r>
              <a:rPr lang="sk-SK" altLang="sk-SK" sz="2800" b="1" dirty="0" smtClean="0">
                <a:latin typeface="Arial Black" panose="020B0A04020102020204" pitchFamily="34" charset="0"/>
              </a:rPr>
              <a:t>1</a:t>
            </a:r>
            <a:r>
              <a:rPr lang="sk-SK" altLang="sk-SK" sz="2800" b="1" dirty="0">
                <a:latin typeface="Arial Black" panose="020B0A04020102020204" pitchFamily="34" charset="0"/>
              </a:rPr>
              <a:t>. Poznať, vedieť (</a:t>
            </a:r>
            <a:r>
              <a:rPr lang="sk-SK" altLang="sk-SK" sz="2800" b="1" dirty="0" smtClean="0">
                <a:latin typeface="Arial Black" panose="020B0A04020102020204" pitchFamily="34" charset="0"/>
              </a:rPr>
              <a:t>zapamätať si)</a:t>
            </a:r>
            <a:r>
              <a:rPr lang="sk-SK" altLang="sk-SK" sz="2800" b="1" dirty="0">
                <a:latin typeface="Arial Black" panose="020B0A04020102020204" pitchFamily="34" charset="0"/>
              </a:rPr>
              <a:t/>
            </a:r>
            <a:br>
              <a:rPr lang="sk-SK" altLang="sk-SK" sz="2800" b="1" dirty="0">
                <a:latin typeface="Arial Black" panose="020B0A04020102020204" pitchFamily="34" charset="0"/>
              </a:rPr>
            </a:br>
            <a:r>
              <a:rPr lang="sk-SK" sz="2800" b="1" kern="0" dirty="0">
                <a:latin typeface="Arial Black" pitchFamily="34" charset="0"/>
              </a:rPr>
              <a:t/>
            </a:r>
            <a:br>
              <a:rPr lang="sk-SK" sz="2800" b="1" kern="0" dirty="0">
                <a:latin typeface="Arial Black" pitchFamily="34" charset="0"/>
              </a:rPr>
            </a:br>
            <a:endParaRPr lang="sk-SK" sz="2800" b="1" kern="0" dirty="0">
              <a:latin typeface="Arial Black" pitchFamily="34" charset="0"/>
            </a:endParaRPr>
          </a:p>
        </p:txBody>
      </p:sp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3176588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323850" y="1600200"/>
            <a:ext cx="8496300" cy="4525963"/>
          </a:xfrm>
        </p:spPr>
        <p:txBody>
          <a:bodyPr rtlCol="0">
            <a:normAutofit fontScale="400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4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Vyber </a:t>
            </a:r>
            <a:r>
              <a:rPr lang="sk-SK" sz="6000" dirty="0">
                <a:latin typeface="Arial" panose="020B0604020202020204" pitchFamily="34" charset="0"/>
                <a:cs typeface="Arial" panose="020B0604020202020204" pitchFamily="34" charset="0"/>
              </a:rPr>
              <a:t>typ rodiny, </a:t>
            </a:r>
            <a:r>
              <a:rPr lang="sk-SK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sk-SK" sz="6000" dirty="0">
                <a:latin typeface="Arial" panose="020B0604020202020204" pitchFamily="34" charset="0"/>
                <a:cs typeface="Arial" panose="020B0604020202020204" pitchFamily="34" charset="0"/>
              </a:rPr>
              <a:t> ktorej </a:t>
            </a:r>
            <a:r>
              <a:rPr lang="sk-SK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chýba otec </a:t>
            </a:r>
            <a:r>
              <a:rPr lang="sk-SK" sz="6000" dirty="0">
                <a:latin typeface="Arial" panose="020B0604020202020204" pitchFamily="34" charset="0"/>
                <a:cs typeface="Arial" panose="020B0604020202020204" pitchFamily="34" charset="0"/>
              </a:rPr>
              <a:t>alebo mama.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A.  </a:t>
            </a:r>
            <a:r>
              <a:rPr lang="sk-SK" sz="6000" dirty="0">
                <a:latin typeface="Arial" panose="020B0604020202020204" pitchFamily="34" charset="0"/>
                <a:cs typeface="Arial" panose="020B0604020202020204" pitchFamily="34" charset="0"/>
              </a:rPr>
              <a:t>polovičná rodina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B.  </a:t>
            </a:r>
            <a:r>
              <a:rPr lang="sk-SK" sz="6000" dirty="0">
                <a:latin typeface="Arial" panose="020B0604020202020204" pitchFamily="34" charset="0"/>
                <a:cs typeface="Arial" panose="020B0604020202020204" pitchFamily="34" charset="0"/>
              </a:rPr>
              <a:t>úplná rodina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C.  </a:t>
            </a:r>
            <a:r>
              <a:rPr lang="sk-SK" sz="6000" dirty="0">
                <a:latin typeface="Arial" panose="020B0604020202020204" pitchFamily="34" charset="0"/>
                <a:cs typeface="Arial" panose="020B0604020202020204" pitchFamily="34" charset="0"/>
              </a:rPr>
              <a:t>neúplná rodina </a:t>
            </a: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AutoNum type="alphaUcPeriod" startAt="4"/>
              <a:defRPr/>
            </a:pPr>
            <a:r>
              <a:rPr lang="sk-SK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užšia rodina         </a:t>
            </a:r>
            <a:r>
              <a:rPr lang="sk-SK" sz="5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51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51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(C) </a:t>
            </a:r>
            <a:r>
              <a:rPr lang="sk-SK" sz="5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altLang="sk-SK" sz="2800" b="1" dirty="0">
                <a:latin typeface="Arial Black" pitchFamily="34" charset="0"/>
              </a:rPr>
              <a:t/>
            </a:r>
            <a:br>
              <a:rPr lang="sk-SK" altLang="sk-SK" sz="2800" b="1" dirty="0">
                <a:latin typeface="Arial Black" pitchFamily="34" charset="0"/>
              </a:rPr>
            </a:br>
            <a:endParaRPr lang="sk-SK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dĺžnik 4"/>
          <p:cNvSpPr/>
          <p:nvPr/>
        </p:nvSpPr>
        <p:spPr>
          <a:xfrm>
            <a:off x="323850" y="971550"/>
            <a:ext cx="8496300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k-SK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k-SK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Druh vedomostí: faktické </a:t>
            </a:r>
            <a:r>
              <a:rPr lang="sk-SK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vedomosti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Úloha z predmetu:  občianska náuka (ISCED 2)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-171450"/>
            <a:ext cx="9278938" cy="706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Zástupný symbol obsahu 3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62658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sk-SK" sz="2400" b="1" smtClean="0">
                <a:latin typeface="Arial" charset="0"/>
                <a:cs typeface="Arial" charset="0"/>
              </a:rPr>
              <a:t>LITERATÚRA:</a:t>
            </a:r>
          </a:p>
          <a:p>
            <a:pPr marL="0" indent="0">
              <a:buFont typeface="Arial" charset="0"/>
              <a:buNone/>
            </a:pPr>
            <a:endParaRPr lang="sk-SK" sz="2400" b="1" smtClean="0">
              <a:latin typeface="Arial" charset="0"/>
              <a:cs typeface="Arial" charset="0"/>
            </a:endParaRP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sk-SK" sz="2400" smtClean="0">
                <a:latin typeface="Arial" charset="0"/>
                <a:cs typeface="Arial" charset="0"/>
              </a:rPr>
              <a:t>Gabrišová, Eva – Hrašková, Stanislava – Kelecsényi, Pavol (zostavili) a kol. autorov. Zbierka úloh pre vzdelávací stupeň ISCED 3. Matematika a práca s informáciami. Človek a príroda. Človek a spoločnosť. Bratislava : Národný ústav certifikovaných meraní vzdelávania, 2013, 118 s., ISBN 978-80-89638-14-7.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938" y="-206375"/>
            <a:ext cx="9278938" cy="706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5329238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36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Ďakujeme za pozornosť!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000" b="1" dirty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000" b="1" dirty="0" smtClean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000" b="1" dirty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Prezentáciu </a:t>
            </a:r>
            <a:r>
              <a:rPr lang="sk-SK" sz="2400" b="1" dirty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zostavili: 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PhDr. Margita Miháliková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Mgr. Lenka Krišpinská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Mgr. Jakub </a:t>
            </a:r>
            <a:r>
              <a:rPr lang="sk-SK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Pastier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sz="2800" b="1" dirty="0" smtClean="0">
                <a:latin typeface="Arial Black" panose="020B0A04020102020204" pitchFamily="34" charset="0"/>
              </a:rPr>
              <a:t/>
            </a:r>
            <a:br>
              <a:rPr lang="sk-SK" altLang="sk-SK" sz="2800" b="1" dirty="0" smtClean="0">
                <a:latin typeface="Arial Black" panose="020B0A04020102020204" pitchFamily="34" charset="0"/>
              </a:rPr>
            </a:br>
            <a:endParaRPr lang="sk-SK" sz="3100" dirty="0"/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3176588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k-SK" altLang="sk-SK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107950" y="0"/>
            <a:ext cx="8351838" cy="5024438"/>
          </a:xfrm>
        </p:spPr>
        <p:txBody>
          <a:bodyPr rtlCol="0">
            <a:normAutofit fontScale="250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 smtClean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9600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KOMENTÁR: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9600" b="1" dirty="0">
              <a:solidFill>
                <a:srgbClr val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9600" b="1" dirty="0" smtClean="0">
                <a:latin typeface="+mj-lt"/>
                <a:ea typeface="Times New Roman"/>
                <a:cs typeface="Arial" panose="020B0604020202020204" pitchFamily="34" charset="0"/>
              </a:rPr>
              <a:t>Faktické </a:t>
            </a:r>
            <a:r>
              <a:rPr lang="sk-SK" sz="9600" b="1" dirty="0">
                <a:latin typeface="+mj-lt"/>
                <a:ea typeface="Times New Roman"/>
                <a:cs typeface="Arial" panose="020B0604020202020204" pitchFamily="34" charset="0"/>
              </a:rPr>
              <a:t>vedomosti</a:t>
            </a:r>
            <a:r>
              <a:rPr lang="sk-SK" sz="9600" dirty="0">
                <a:latin typeface="+mj-lt"/>
                <a:ea typeface="Times New Roman"/>
                <a:cs typeface="Arial" panose="020B0604020202020204" pitchFamily="34" charset="0"/>
              </a:rPr>
              <a:t>: </a:t>
            </a:r>
            <a:endParaRPr lang="sk-SK" sz="9600" dirty="0" smtClean="0">
              <a:latin typeface="+mj-lt"/>
              <a:ea typeface="Times New Roman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9600" dirty="0" smtClean="0">
              <a:latin typeface="+mj-lt"/>
              <a:ea typeface="Times New Roman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9600" dirty="0" smtClean="0">
                <a:latin typeface="+mj-lt"/>
                <a:ea typeface="Times New Roman"/>
                <a:cs typeface="Arial" panose="020B0604020202020204" pitchFamily="34" charset="0"/>
              </a:rPr>
              <a:t>špecifické </a:t>
            </a:r>
            <a:r>
              <a:rPr lang="sk-SK" sz="9600" dirty="0">
                <a:latin typeface="+mj-lt"/>
                <a:ea typeface="Times New Roman"/>
                <a:cs typeface="Arial" panose="020B0604020202020204" pitchFamily="34" charset="0"/>
              </a:rPr>
              <a:t>detaily a prvky: </a:t>
            </a:r>
            <a:r>
              <a:rPr lang="sk-SK" sz="9600" dirty="0" smtClean="0">
                <a:latin typeface="+mj-lt"/>
                <a:ea typeface="Times New Roman"/>
                <a:cs typeface="Arial" panose="020B0604020202020204" pitchFamily="34" charset="0"/>
              </a:rPr>
              <a:t>mama/otec; terminológia</a:t>
            </a:r>
            <a:r>
              <a:rPr lang="sk-SK" sz="9600" dirty="0">
                <a:latin typeface="+mj-lt"/>
                <a:ea typeface="Times New Roman"/>
                <a:cs typeface="Arial" panose="020B0604020202020204" pitchFamily="34" charset="0"/>
              </a:rPr>
              <a:t>: polovičná rodina, neúplná </a:t>
            </a:r>
            <a:r>
              <a:rPr lang="sk-SK" sz="9600" dirty="0" smtClean="0">
                <a:latin typeface="+mj-lt"/>
                <a:ea typeface="Times New Roman"/>
                <a:cs typeface="Arial" panose="020B0604020202020204" pitchFamily="34" charset="0"/>
              </a:rPr>
              <a:t>rodina...</a:t>
            </a:r>
            <a:endParaRPr lang="sk-SK" sz="9600" dirty="0">
              <a:latin typeface="+mj-lt"/>
              <a:ea typeface="Times New Roman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9600" b="1" dirty="0" smtClean="0">
              <a:solidFill>
                <a:srgbClr val="000000"/>
              </a:solidFill>
              <a:latin typeface="+mj-lt"/>
              <a:ea typeface="Times New Roman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9600" dirty="0" smtClean="0">
                <a:latin typeface="+mj-lt"/>
                <a:ea typeface="Times New Roman"/>
                <a:cs typeface="Arial" panose="020B0604020202020204" pitchFamily="34" charset="0"/>
              </a:rPr>
              <a:t>žiak  ovláda názvy typov rodín - v pamäti si ich vybaví (rozpamätá sa)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9600" dirty="0" smtClean="0">
                <a:latin typeface="+mj-lt"/>
                <a:ea typeface="Times New Roman"/>
                <a:cs typeface="Arial" panose="020B0604020202020204" pitchFamily="34" charset="0"/>
              </a:rPr>
              <a:t>žiak ovláda obsah pojmu neúplná rodina (t, j. rodina, v ktorej chýba otec/mama a nie rodina, v ktorej chýbajú deti)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9600" dirty="0" smtClean="0">
                <a:latin typeface="+mj-lt"/>
                <a:ea typeface="Times New Roman"/>
                <a:cs typeface="Arial" panose="020B0604020202020204" pitchFamily="34" charset="0"/>
              </a:rPr>
              <a:t>na túto úlohu existuje  len jedna správna odpoveď vyjadrená správnym pomenovaním (označením) typu rodiny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96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9600" dirty="0" smtClean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9600" dirty="0" smtClean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9600" dirty="0" smtClean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9600" dirty="0" smtClean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1600" dirty="0">
              <a:ea typeface="Times New Roman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1400" dirty="0" smtClean="0"/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1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0"/>
            <a:ext cx="9432925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sz="3200" b="1" kern="0" dirty="0">
                <a:latin typeface="Arial Black" pitchFamily="34" charset="0"/>
              </a:rPr>
              <a:t/>
            </a:r>
            <a:br>
              <a:rPr lang="sk-SK" sz="3200" b="1" kern="0" dirty="0">
                <a:latin typeface="Arial Black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KOGNITÍVNY 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1. Poznať, vedieť (zapamätať si)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b="1" kern="0" dirty="0">
                <a:latin typeface="Arial Black" pitchFamily="34" charset="0"/>
              </a:rPr>
              <a:t/>
            </a:r>
            <a:br>
              <a:rPr lang="sk-SK" sz="3100" b="1" kern="0" dirty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600200"/>
            <a:ext cx="8291513" cy="49244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Druh vedomostí: faktické vedomosti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Úloha z predmetu: 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dejepis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(ISCED 2)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b="1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Napíš</a:t>
            </a:r>
            <a:r>
              <a:rPr lang="sk-SK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názov súboru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právnych noriem, ktoré vydal Napoleon Bonaparte v roku 1804 vo Francúzsku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 smtClean="0">
                <a:solidFill>
                  <a:schemeClr val="accent3">
                    <a:lumMod val="75000"/>
                  </a:schemeClr>
                </a:solidFill>
              </a:rPr>
              <a:t>   </a:t>
            </a:r>
            <a:r>
              <a:rPr lang="sk-SK" sz="2400" b="1" dirty="0" smtClean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sk-SK" sz="2400" b="1" dirty="0" smtClean="0">
                <a:solidFill>
                  <a:srgbClr val="008000"/>
                </a:solidFill>
              </a:rPr>
              <a:t>Code civil/Občiansky zákonník/</a:t>
            </a:r>
            <a:r>
              <a:rPr lang="sk-SK" sz="2400" b="1" dirty="0" err="1" smtClean="0">
                <a:solidFill>
                  <a:srgbClr val="008000"/>
                </a:solidFill>
              </a:rPr>
              <a:t>code</a:t>
            </a:r>
            <a:r>
              <a:rPr lang="sk-SK" sz="2400" b="1" dirty="0" smtClean="0">
                <a:solidFill>
                  <a:srgbClr val="008000"/>
                </a:solidFill>
              </a:rPr>
              <a:t> civil/</a:t>
            </a:r>
            <a:r>
              <a:rPr lang="sk-SK" sz="2400" b="1" dirty="0" err="1" smtClean="0">
                <a:solidFill>
                  <a:srgbClr val="008000"/>
                </a:solidFill>
              </a:rPr>
              <a:t>Kod</a:t>
            </a:r>
            <a:r>
              <a:rPr lang="sk-SK" sz="2400" b="1" dirty="0" smtClean="0">
                <a:solidFill>
                  <a:srgbClr val="008000"/>
                </a:solidFill>
              </a:rPr>
              <a:t> </a:t>
            </a:r>
            <a:r>
              <a:rPr lang="sk-SK" sz="2400" b="1" dirty="0" err="1" smtClean="0">
                <a:solidFill>
                  <a:srgbClr val="008000"/>
                </a:solidFill>
              </a:rPr>
              <a:t>sivil</a:t>
            </a:r>
            <a:r>
              <a:rPr lang="sk-SK" sz="2400" b="1" dirty="0" smtClean="0">
                <a:solidFill>
                  <a:srgbClr val="008000"/>
                </a:solidFill>
              </a:rPr>
              <a:t>/občiansky </a:t>
            </a:r>
            <a:r>
              <a:rPr lang="sk-SK" sz="2400" b="1" dirty="0" err="1" smtClean="0">
                <a:solidFill>
                  <a:srgbClr val="008000"/>
                </a:solidFill>
              </a:rPr>
              <a:t>zákonik</a:t>
            </a:r>
            <a:r>
              <a:rPr lang="sk-SK" sz="2400" b="1" dirty="0" smtClean="0">
                <a:solidFill>
                  <a:srgbClr val="008000"/>
                </a:solidFill>
              </a:rPr>
              <a:t>/</a:t>
            </a:r>
            <a:r>
              <a:rPr lang="sk-SK" sz="2400" b="1" dirty="0" err="1" smtClean="0">
                <a:solidFill>
                  <a:srgbClr val="008000"/>
                </a:solidFill>
              </a:rPr>
              <a:t>kod</a:t>
            </a:r>
            <a:r>
              <a:rPr lang="sk-SK" sz="2400" b="1" dirty="0" smtClean="0">
                <a:solidFill>
                  <a:srgbClr val="008000"/>
                </a:solidFill>
              </a:rPr>
              <a:t> civil/občianski zákonník/občianski </a:t>
            </a:r>
            <a:r>
              <a:rPr lang="sk-SK" sz="2400" b="1" dirty="0" err="1" smtClean="0">
                <a:solidFill>
                  <a:srgbClr val="008000"/>
                </a:solidFill>
              </a:rPr>
              <a:t>zakonik</a:t>
            </a:r>
            <a:r>
              <a:rPr lang="sk-SK" sz="2400" b="1" dirty="0" smtClean="0">
                <a:solidFill>
                  <a:srgbClr val="008000"/>
                </a:solidFill>
              </a:rPr>
              <a:t>)</a:t>
            </a:r>
            <a:endParaRPr lang="en-GB" sz="24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sz="3200" b="1" kern="0" dirty="0">
                <a:latin typeface="Arial Black" pitchFamily="34" charset="0"/>
              </a:rPr>
              <a:t/>
            </a:r>
            <a:br>
              <a:rPr lang="sk-SK" sz="3200" b="1" kern="0" dirty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404813"/>
            <a:ext cx="8291513" cy="6119812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KOMENTÁR:</a:t>
            </a: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na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tejto úrovni si žiak spomenie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 vedomosti;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ide tu o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schopnosť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vybaviť si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vedomosť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znovu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spoznať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(spomenie si na názvy požadovaných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zákonov)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ide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o pamäťové reprodukovanie konkrétnych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vedomostí z učiva dejepisu</a:t>
            </a:r>
            <a:endParaRPr lang="en-GB" sz="24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Obrázok 1" descr="podklad_slnk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altLang="sk-SK" dirty="0" smtClean="0">
                <a:latin typeface="Arial Black" pitchFamily="34" charset="0"/>
              </a:rPr>
              <a:t/>
            </a:r>
            <a:br>
              <a:rPr lang="sk-SK" altLang="sk-SK" dirty="0" smtClean="0">
                <a:latin typeface="Arial Black" pitchFamily="34" charset="0"/>
              </a:rPr>
            </a:br>
            <a:r>
              <a:rPr lang="sk-SK" sz="3200" b="1" kern="0" dirty="0">
                <a:latin typeface="Arial Black" pitchFamily="34" charset="0"/>
              </a:rPr>
              <a:t/>
            </a:r>
            <a:br>
              <a:rPr lang="sk-SK" sz="3200" b="1" kern="0" dirty="0">
                <a:latin typeface="Arial Black" pitchFamily="34" charset="0"/>
              </a:rPr>
            </a:br>
            <a:r>
              <a:rPr lang="sk-SK" altLang="sk-SK" sz="3100" b="1" dirty="0" smtClean="0">
                <a:latin typeface="Arial Black" panose="020B0A04020102020204" pitchFamily="34" charset="0"/>
              </a:rPr>
              <a:t>KOGNITÍVNY </a:t>
            </a:r>
            <a:r>
              <a:rPr lang="sk-SK" altLang="sk-SK" sz="3100" b="1" dirty="0">
                <a:latin typeface="Arial Black" panose="020B0A04020102020204" pitchFamily="34" charset="0"/>
              </a:rPr>
              <a:t>PROCES: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altLang="sk-SK" sz="3100" b="1" dirty="0">
                <a:latin typeface="Arial Black" panose="020B0A04020102020204" pitchFamily="34" charset="0"/>
              </a:rPr>
              <a:t>1. Poznať, vedieť (zapamätať si)</a:t>
            </a:r>
            <a:br>
              <a:rPr lang="sk-SK" altLang="sk-SK" sz="3100" b="1" dirty="0">
                <a:latin typeface="Arial Black" panose="020B0A04020102020204" pitchFamily="34" charset="0"/>
              </a:rPr>
            </a:br>
            <a:r>
              <a:rPr lang="sk-SK" sz="3100" b="1" kern="0" dirty="0">
                <a:latin typeface="Arial Black" pitchFamily="34" charset="0"/>
              </a:rPr>
              <a:t/>
            </a:r>
            <a:br>
              <a:rPr lang="sk-SK" sz="3100" b="1" kern="0" dirty="0">
                <a:latin typeface="Arial Black" pitchFamily="34" charset="0"/>
              </a:rPr>
            </a:br>
            <a:endParaRPr lang="sk-SK" sz="3100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Druh vedomostí: faktické vedomosti</a:t>
            </a: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6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b="1" dirty="0">
                <a:latin typeface="Arial" panose="020B0604020202020204" pitchFamily="34" charset="0"/>
                <a:cs typeface="Arial" panose="020B0604020202020204" pitchFamily="34" charset="0"/>
              </a:rPr>
              <a:t>Úloha z predmetu: </a:t>
            </a:r>
            <a:r>
              <a:rPr lang="sk-SK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dejepis (ISCED 3)</a:t>
            </a:r>
            <a:endParaRPr lang="en-GB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6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Vyberte z možností pamiatku na Slovensku, ktorá </a:t>
            </a:r>
            <a:r>
              <a:rPr lang="sk-SK" sz="2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nie </a:t>
            </a:r>
            <a:r>
              <a:rPr lang="sk-SK" sz="2600" u="sng" dirty="0">
                <a:latin typeface="Arial" panose="020B0604020202020204" pitchFamily="34" charset="0"/>
                <a:cs typeface="Arial" panose="020B0604020202020204" pitchFamily="34" charset="0"/>
              </a:rPr>
              <a:t>je zapísaná 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v </a:t>
            </a:r>
            <a:r>
              <a:rPr lang="sk-SK" sz="2600" i="1" dirty="0">
                <a:latin typeface="Arial" panose="020B0604020202020204" pitchFamily="34" charset="0"/>
                <a:cs typeface="Arial" panose="020B0604020202020204" pitchFamily="34" charset="0"/>
              </a:rPr>
              <a:t>Zozname svetového kultúrneho a prírodného dedičstva </a:t>
            </a:r>
            <a:r>
              <a:rPr lang="sk-SK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UNESCO.</a:t>
            </a:r>
            <a:endParaRPr lang="sk-SK" sz="2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A.  Spišský hrad                                    </a:t>
            </a: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B.  mesto Banská 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Štiavnica</a:t>
            </a: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C.  kostolík </a:t>
            </a:r>
            <a:r>
              <a:rPr lang="sk-SK" sz="2600" dirty="0">
                <a:latin typeface="Arial" panose="020B0604020202020204" pitchFamily="34" charset="0"/>
                <a:cs typeface="Arial" panose="020B0604020202020204" pitchFamily="34" charset="0"/>
              </a:rPr>
              <a:t>v Žehre</a:t>
            </a: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k-SK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D.  Bratislavský hrad                       </a:t>
            </a:r>
            <a:r>
              <a:rPr lang="sk-SK" sz="26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(D) 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lphaUcPeriod"/>
              <a:defRPr/>
            </a:pPr>
            <a:endParaRPr lang="sk-SK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3380</TotalTime>
  <Words>2710</Words>
  <Application>Microsoft Office PowerPoint</Application>
  <PresentationFormat>On-screen Show (4:3)</PresentationFormat>
  <Paragraphs>653</Paragraphs>
  <Slides>51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Šablóna návrhu</vt:lpstr>
      </vt:variant>
      <vt:variant>
        <vt:i4>1</vt:i4>
      </vt:variant>
      <vt:variant>
        <vt:lpstr>Nadpisy snímok</vt:lpstr>
      </vt:variant>
      <vt:variant>
        <vt:i4>51</vt:i4>
      </vt:variant>
    </vt:vector>
  </HeadingPairs>
  <TitlesOfParts>
    <vt:vector size="56" baseType="lpstr">
      <vt:lpstr>Calibri</vt:lpstr>
      <vt:lpstr>Arial</vt:lpstr>
      <vt:lpstr>Arial Black</vt:lpstr>
      <vt:lpstr>Times New Roman</vt:lpstr>
      <vt:lpstr>Motív Office</vt:lpstr>
      <vt:lpstr>Snímka 1</vt:lpstr>
      <vt:lpstr> Obsah </vt:lpstr>
      <vt:lpstr>  1. Dimenzie upravenej Bloomovej taxonómie  </vt:lpstr>
      <vt:lpstr>  </vt:lpstr>
      <vt:lpstr> KOGNITÍVNY PROCES: 1. Poznať, vedieť (zapamätať si)  </vt:lpstr>
      <vt:lpstr> </vt:lpstr>
      <vt:lpstr>  KOGNITÍVNY PROCES: 1. Poznať, vedieť (zapamätať si)  </vt:lpstr>
      <vt:lpstr>  </vt:lpstr>
      <vt:lpstr>  KOGNITÍVNY PROCES: 1. Poznať, vedieť (zapamätať si)  </vt:lpstr>
      <vt:lpstr>   </vt:lpstr>
      <vt:lpstr>  KOGNITÍVNY PROCES: 1. Poznať, vedieť (zapamätať si)  </vt:lpstr>
      <vt:lpstr>  </vt:lpstr>
      <vt:lpstr>  KOGNITÍVNY PROCES: 1. Poznať, vedieť (zapamätať si)    </vt:lpstr>
      <vt:lpstr>  </vt:lpstr>
      <vt:lpstr> KOGNITÍVNY PROCES: 1. Poznať, vedieť (zapamätať si)  </vt:lpstr>
      <vt:lpstr>Snímka 16</vt:lpstr>
      <vt:lpstr> KOGNITÍVNY PROCES: 1. Poznať, vedieť (zapamätať si)  </vt:lpstr>
      <vt:lpstr>Snímka 18</vt:lpstr>
      <vt:lpstr>KOGNITÍVNY PROCES: 2. Porozumieť</vt:lpstr>
      <vt:lpstr>Snímka 20</vt:lpstr>
      <vt:lpstr>KOGNITÍVNY PROCES: 2. Porozumieť</vt:lpstr>
      <vt:lpstr>Snímka 22</vt:lpstr>
      <vt:lpstr>KOGNITÍVNY PROCES: 2. Porozumieť</vt:lpstr>
      <vt:lpstr>Snímka 24</vt:lpstr>
      <vt:lpstr> KOGNITÍVNY PROCES: 2. Porozumieť </vt:lpstr>
      <vt:lpstr>Snímka 26</vt:lpstr>
      <vt:lpstr>KOGNITÍVNY PROCES: 2. Porozumieť</vt:lpstr>
      <vt:lpstr>Snímka 28</vt:lpstr>
      <vt:lpstr> KOGNITÍVNY PROCES: 3. Aplikovať </vt:lpstr>
      <vt:lpstr>Snímka 30</vt:lpstr>
      <vt:lpstr>   KOGNITÍVNY PROCES: 3. Aplikovať  </vt:lpstr>
      <vt:lpstr>Snímka 32</vt:lpstr>
      <vt:lpstr>   KOGNITÍVNY PROCES: 3. Aplikovať   </vt:lpstr>
      <vt:lpstr> </vt:lpstr>
      <vt:lpstr>  KOGNITÍVNY PROCES: 3. Aplikovať   </vt:lpstr>
      <vt:lpstr>  </vt:lpstr>
      <vt:lpstr>   KOGNITÍVNY PROCES: 3. Aplikovať   </vt:lpstr>
      <vt:lpstr>    </vt:lpstr>
      <vt:lpstr>     KOGNITÍVNY PROCES: 4. Analyzovať    </vt:lpstr>
      <vt:lpstr>    </vt:lpstr>
      <vt:lpstr>  KOGNITÍVNY PROCES: 4. Analyzovať  </vt:lpstr>
      <vt:lpstr>Snímka 42</vt:lpstr>
      <vt:lpstr>KOGNITÍVNY PROCES: 4. Analyzovať</vt:lpstr>
      <vt:lpstr>Snímka 44</vt:lpstr>
      <vt:lpstr> KOGNITÍVNY PROCES: 4. Analyzovať  </vt:lpstr>
      <vt:lpstr> </vt:lpstr>
      <vt:lpstr>KOGNITÍVNY PROCES: 5. Hodnotiť </vt:lpstr>
      <vt:lpstr>Snímka 48</vt:lpstr>
      <vt:lpstr>Snímka 49</vt:lpstr>
      <vt:lpstr>Snímka 50</vt:lpstr>
      <vt:lpstr>Snímka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dusan</dc:creator>
  <cp:lastModifiedBy>Lulu</cp:lastModifiedBy>
  <cp:revision>222</cp:revision>
  <cp:lastPrinted>2014-08-08T06:18:33Z</cp:lastPrinted>
  <dcterms:created xsi:type="dcterms:W3CDTF">2014-06-26T14:50:33Z</dcterms:created>
  <dcterms:modified xsi:type="dcterms:W3CDTF">2014-10-04T20:25:43Z</dcterms:modified>
</cp:coreProperties>
</file>