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0" r:id="rId2"/>
    <p:sldId id="322" r:id="rId3"/>
    <p:sldId id="350" r:id="rId4"/>
    <p:sldId id="327" r:id="rId5"/>
    <p:sldId id="352" r:id="rId6"/>
    <p:sldId id="375" r:id="rId7"/>
    <p:sldId id="330" r:id="rId8"/>
    <p:sldId id="353" r:id="rId9"/>
    <p:sldId id="331" r:id="rId10"/>
    <p:sldId id="358" r:id="rId11"/>
    <p:sldId id="336" r:id="rId12"/>
    <p:sldId id="363" r:id="rId13"/>
    <p:sldId id="337" r:id="rId14"/>
    <p:sldId id="359" r:id="rId15"/>
    <p:sldId id="333" r:id="rId16"/>
    <p:sldId id="361" r:id="rId17"/>
    <p:sldId id="332" r:id="rId18"/>
    <p:sldId id="360" r:id="rId19"/>
    <p:sldId id="334" r:id="rId20"/>
    <p:sldId id="354" r:id="rId21"/>
    <p:sldId id="368" r:id="rId22"/>
    <p:sldId id="369" r:id="rId23"/>
    <p:sldId id="370" r:id="rId24"/>
    <p:sldId id="371" r:id="rId25"/>
    <p:sldId id="372" r:id="rId26"/>
    <p:sldId id="373" r:id="rId27"/>
    <p:sldId id="338" r:id="rId28"/>
    <p:sldId id="357" r:id="rId29"/>
    <p:sldId id="366" r:id="rId30"/>
    <p:sldId id="351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CECFF"/>
    <a:srgbClr val="DDDDDD"/>
    <a:srgbClr val="FF6600"/>
    <a:srgbClr val="FF9999"/>
    <a:srgbClr val="FFCCCC"/>
    <a:srgbClr val="CCFFFF"/>
    <a:srgbClr val="9999FF"/>
    <a:srgbClr val="CCCCFF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5217" autoAdjust="0"/>
  </p:normalViewPr>
  <p:slideViewPr>
    <p:cSldViewPr>
      <p:cViewPr>
        <p:scale>
          <a:sx n="70" d="100"/>
          <a:sy n="70" d="100"/>
        </p:scale>
        <p:origin x="-35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136D-BC23-4102-BA53-ADA2BA0EE488}" type="datetimeFigureOut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E903-2340-48BC-BC95-9B580EA039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6572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C377-1E42-4D26-8FF0-682997F2FDC5}" type="datetimeFigureOut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4C5B-D849-415C-85D1-7AD2A43EF6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7928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sk-SK" baseline="0" dirty="0" smtClean="0"/>
          </a:p>
          <a:p>
            <a:pPr marL="228600" indent="-22860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s výberom jednej správnej odpovede v riadku </a:t>
            </a:r>
            <a:r>
              <a:rPr lang="pt-BR" b="1" dirty="0" smtClean="0"/>
              <a:t>(Single matrix)</a:t>
            </a:r>
            <a:endParaRPr lang="sk-SK" b="1" dirty="0" smtClean="0"/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Úloha, ktorá umožňuje k objektom, tvrdeniam (riadky) v prvom stĺpci matice priradiť jednu správnu odpoveď spomedzi ponúknutých možností v nasledujúcich stĺpcoch.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V každom riadku musí byť jedna správna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Maximálny využiteľný rozmer matice je 15 riadkov a 15 stĺpcov.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Každá položka matice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 a samotnú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Položky možno zadávať v jednoduchom (alfanumerickom) alebo v rozšírenom (editor – </a:t>
            </a:r>
            <a:r>
              <a:rPr lang="sk-SK" baseline="0" dirty="0" err="1" smtClean="0"/>
              <a:t>rich</a:t>
            </a:r>
            <a:r>
              <a:rPr lang="sk-SK" baseline="0" dirty="0" smtClean="0"/>
              <a:t> text, obrázky, multimédia) režime.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Riadkovému stĺpcu a aj </a:t>
            </a:r>
            <a:r>
              <a:rPr lang="sk-SK" baseline="0" dirty="0" err="1" smtClean="0"/>
              <a:t>odpoveďovým</a:t>
            </a:r>
            <a:r>
              <a:rPr lang="sk-SK" baseline="0" dirty="0" smtClean="0"/>
              <a:t> stĺpcom možno v rozšírenom režime definovať šírku stĺpca (v </a:t>
            </a:r>
            <a:r>
              <a:rPr lang="sk-SK" baseline="0" dirty="0" err="1" smtClean="0"/>
              <a:t>pixeloch</a:t>
            </a:r>
            <a:r>
              <a:rPr lang="sk-SK" baseline="0" dirty="0" smtClean="0"/>
              <a:t>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Riadky sa vyhodnocujú jednotlivo.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Hodnotenie riadkov sa zadáva </a:t>
            </a:r>
            <a:r>
              <a:rPr lang="sk-SK" b="1" baseline="0" dirty="0" smtClean="0"/>
              <a:t>jednotlivo!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(správne zodpovedaný riadok=100%, nesprávne zodpovedaný riadok=0%).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Možný spôsob hodnotenia úlohy (v základných vlastnostiach úlohy) je „Vyhodnotenie na základe parciálne pridelených bodov“ (správne zodpovedaný riadok=0-100%, nesprávne zodpovedaný riadok=0%).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2715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Matica s viacerými správnymi odpoveďami v riadku (Multiple matrix)</a:t>
            </a:r>
            <a:endParaRPr lang="sk-SK" b="1" dirty="0" smtClean="0"/>
          </a:p>
          <a:p>
            <a:endParaRPr lang="sk-SK" dirty="0" smtClean="0"/>
          </a:p>
          <a:p>
            <a:r>
              <a:rPr lang="sk-SK" dirty="0" err="1" smtClean="0"/>
              <a:t>Prezentátor</a:t>
            </a:r>
            <a:r>
              <a:rPr lang="sk-SK" baseline="0" dirty="0" smtClean="0"/>
              <a:t>: Dôkladne predstaví každý nový prvok, ktorý chce použiť. 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Úloha, ktorá umožňuje k objektom, tvrdeniam (riadkom) v prvom stĺpci matice priradiť viac správnych odpovedí spomedzi ponúknutých možností v nasledujúcich stĺpcoch.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V každom riadku musí byť aspoň jedna správna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Maximálny využiteľný rozmer matice je 15 riadkov a 15 stĺpcov.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Každá položka matice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 a samotnú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Položky možno zadávať v jednoduchom (alfanumerickom) alebo v rozšírenom (editor – </a:t>
            </a:r>
            <a:r>
              <a:rPr lang="sk-SK" baseline="0" dirty="0" err="1" smtClean="0"/>
              <a:t>rich</a:t>
            </a:r>
            <a:r>
              <a:rPr lang="sk-SK" baseline="0" dirty="0" smtClean="0"/>
              <a:t> text, obrázky, multimédia) režime.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Riadkovému stĺpcu a aj </a:t>
            </a:r>
            <a:r>
              <a:rPr lang="sk-SK" baseline="0" dirty="0" err="1" smtClean="0"/>
              <a:t>odpoveďovým</a:t>
            </a:r>
            <a:r>
              <a:rPr lang="sk-SK" baseline="0" dirty="0" smtClean="0"/>
              <a:t> stĺpcom možno v rozšírenom režime definovať šírku stĺpca (v </a:t>
            </a:r>
            <a:r>
              <a:rPr lang="sk-SK" baseline="0" dirty="0" err="1" smtClean="0"/>
              <a:t>pixeloch</a:t>
            </a:r>
            <a:r>
              <a:rPr lang="sk-SK" baseline="0" dirty="0" smtClean="0"/>
              <a:t>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Riadky sa vyhodnocujú jednotlivo.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Hodnotenie riadkov sa zadáva </a:t>
            </a:r>
            <a:r>
              <a:rPr lang="sk-SK" b="1" baseline="0" dirty="0" smtClean="0"/>
              <a:t>jednotlivo!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(správne zodpovedaný riadok=100%, nesprávne zodpovedaný riadok=0%).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Možný spôsob hodnotenia úlohy (v základných vlastnostiach úlohy) je „Vyhodnotenie na základe parciálne pridelených bodov“ (správne zodpovedaný riadok=0-100%, nesprávne zodpovedaný riadok=0%).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2715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zoraďovacia (</a:t>
            </a:r>
            <a:r>
              <a:rPr lang="sk-SK" b="1" dirty="0" err="1" smtClean="0"/>
              <a:t>Ordering</a:t>
            </a:r>
            <a:r>
              <a:rPr lang="sk-SK" b="1" dirty="0" smtClean="0"/>
              <a:t>)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Prezentátor</a:t>
            </a:r>
            <a:r>
              <a:rPr lang="sk-SK" baseline="0" dirty="0" smtClean="0"/>
              <a:t>: Dôkladne predstaví každý nový prvok, ktorý chce použiť. 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Úloha, kde sa zoraďujú autorom ponúkané možnosti v správneho poradí podľa zadania úlohy.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Každá položka zoraďovania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), okno odpovede (samotná odpoveď), hodnotenie na správnej a nesprávnej pozícii a možné miešanie (diskutabilné).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Autor definuje správne poradie položiek (počet položiek nie je obmedzený).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Žiak presúva položky medzi sebou jednoduchým uchytením, nastavením a pustením.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pozícia=100%, nesprávna pozícia=0%).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3529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s označením odpovede v texte (</a:t>
            </a:r>
            <a:r>
              <a:rPr lang="sk-SK" b="1" dirty="0" err="1" smtClean="0"/>
              <a:t>Marking</a:t>
            </a:r>
            <a:r>
              <a:rPr lang="sk-SK" b="1" dirty="0" smtClean="0"/>
              <a:t> text)</a:t>
            </a:r>
            <a:endParaRPr lang="sk-SK" dirty="0" smtClean="0"/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Odpoveďou žiaka je označenie niektorého slova alebo skupiny slov ako správnej odpovede.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 pri zadávaní úlohy označí texty (v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editore odpovedí)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ktoré prislúchajú správnej alebo nesprávnej odpovedi.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Hodnotenie správnych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odpovedí sa rozráta rovnomerne medzi správne položky. Hodnotenie nesprávne označených odpovedí definuje autor.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Odznačenie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položky sa musí spraviť v editore manuálne.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náhľade sa autorovi zobrazia správne odpovede zelenou farbou a nesprávne červenou farbou.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odpoveď=100%, nesprávna odpoveď=0%).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V prípade spôsobe hodnotenia „Vyhodnotenie na základe parciálne pridelených bodov“, treba nastaviť nesprávnu odpoveď=-100%.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435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</a:t>
            </a:r>
            <a:r>
              <a:rPr lang="sk-SK" b="1" dirty="0" err="1" smtClean="0"/>
              <a:t>umiestňovacia</a:t>
            </a:r>
            <a:r>
              <a:rPr lang="sk-SK" b="1" dirty="0" smtClean="0"/>
              <a:t> </a:t>
            </a:r>
            <a:r>
              <a:rPr lang="pl-PL" b="1" dirty="0" smtClean="0"/>
              <a:t>(Drag and Drop)</a:t>
            </a:r>
          </a:p>
          <a:p>
            <a:endParaRPr lang="sk-SK" dirty="0" smtClean="0"/>
          </a:p>
          <a:p>
            <a:r>
              <a:rPr lang="sk-SK" dirty="0" err="1" smtClean="0"/>
              <a:t>Prezentátor</a:t>
            </a:r>
            <a:r>
              <a:rPr lang="sk-SK" baseline="0" dirty="0" smtClean="0"/>
              <a:t>: Dôkladne predstaví každý nový prvok, ktorý chce použiť. 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Úloha vhodná hlavne pre zadania obsahujúce obrázky. Ale možno ju </a:t>
            </a:r>
            <a:r>
              <a:rPr lang="sk-SK" baseline="0" dirty="0" err="1" smtClean="0"/>
              <a:t>vzužiť</a:t>
            </a:r>
            <a:r>
              <a:rPr lang="sk-SK" baseline="0" dirty="0" smtClean="0"/>
              <a:t> aj pri textových úlohách.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V </a:t>
            </a:r>
            <a:r>
              <a:rPr lang="sk-SK" baseline="0" dirty="0" err="1" smtClean="0"/>
              <a:t>odpoveďovom</a:t>
            </a:r>
            <a:r>
              <a:rPr lang="sk-SK" baseline="0" dirty="0" smtClean="0"/>
              <a:t> okne autor zadáva pozadie (obrázok) a možné odpovede (správne alebo nesprávne) cez PRIDAŤ PANEL SPRÁVNEJ ODPOVEDE alebo PRIDAŤ PANEL NESPRÁVNEJ ODPOVEDE.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Samotná odpoveď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), známe </a:t>
            </a:r>
            <a:r>
              <a:rPr lang="sk-SK" baseline="0" dirty="0" err="1" smtClean="0"/>
              <a:t>editovacie</a:t>
            </a:r>
            <a:r>
              <a:rPr lang="sk-SK" baseline="0" dirty="0" smtClean="0"/>
              <a:t> okno, hodnotenie (správna a nesprávna pozícia) a toleranciu umiestnenia (max 100).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Po uložení odpovede autor zadefinuje zelenou oblasťou (štvoruholník) tvar položky a umiestni objekt na požadované miesto. Tolerancia umiestnenia definuje priestor pre rozsah umiestnenia objektu (na pozadí) v oboch smeroch od zelenej hranice.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Za správnu odpoveď sa považuje umiestnenie odpovede (položky) v rámci priestoru ohraničeného toleranciou.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Pre nesprávnu položku (objekt) sa nedefinuje hodnotenie na nesprávnej pozícii ani tolerancia.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Každá položka má po zadaní parametrov </a:t>
            </a:r>
            <a:r>
              <a:rPr lang="sk-SK" baseline="0" dirty="0" err="1" smtClean="0"/>
              <a:t>rozbaľovacie</a:t>
            </a:r>
            <a:r>
              <a:rPr lang="sk-SK" baseline="0" dirty="0" smtClean="0"/>
              <a:t> menu s možnosťami (editovať, vymazať, premiestniť dopredu, premiestniť dozadu). Vhodné pri väčšom počte prekrývajúcich sa objektov.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Žiakovi sú objekty ohraničené definovanou modrou oblasťou (štvoruholník).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pozícia=100%, nesprávna pozícia=0%).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k-SK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Typ bol pripomienkovaný (možno bude zmenený) !?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3529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s výberom viacerých správnych odpovedí z ponúkaných možností (</a:t>
            </a:r>
            <a:r>
              <a:rPr lang="sk-SK" b="1" dirty="0" err="1" smtClean="0"/>
              <a:t>Multiple</a:t>
            </a:r>
            <a:r>
              <a:rPr lang="sk-SK" b="1" dirty="0" smtClean="0"/>
              <a:t> </a:t>
            </a:r>
            <a:r>
              <a:rPr lang="sk-SK" b="1" dirty="0" err="1" smtClean="0"/>
              <a:t>choice</a:t>
            </a:r>
            <a:r>
              <a:rPr lang="sk-SK" b="1" dirty="0" smtClean="0"/>
              <a:t>)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Úloha má viac správnych odpovedí a žiak si ich vyberá z viacerých možností.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Počet ponúkaných možných odpovedí (nie je obmedzený) určuje autor úlohy.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Každá odpoveď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), okno odpovede (samotná odpoveď), okno vysvetlenia, hodnotenie odpovede, miešanie odpovedí (spôsob ako sa žiakovi zobrazia možné odpovede).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Každú zmenu v odpovedi je potrebné uložiť tlačidlom ULOŽIŤ ODPOVEĎ.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Program rozlišuje veľké a malé písmená a diakritiku.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odpoveď=100%, nesprávna odpoveď=0%).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9320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dichotomická (</a:t>
            </a:r>
            <a:r>
              <a:rPr lang="sk-SK" b="1" dirty="0" err="1" smtClean="0"/>
              <a:t>True</a:t>
            </a:r>
            <a:r>
              <a:rPr lang="sk-SK" b="1" dirty="0" smtClean="0"/>
              <a:t>/</a:t>
            </a:r>
            <a:r>
              <a:rPr lang="sk-SK" b="1" dirty="0" err="1" smtClean="0"/>
              <a:t>False</a:t>
            </a:r>
            <a:r>
              <a:rPr lang="sk-SK" b="1" dirty="0" smtClean="0"/>
              <a:t>)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Úloha, kde si žiak môže vybrať jednu odpoveď iba z dvoch možností, najvhodnejšie je, ak je úloha naformulovaná vo forme tvrdenia, o ktorého pravdivosti má žiak rozhodnúť.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Odpoveď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), okno odpovede (samotná odpoveď), okno vysvetlenia, miešanie odpovedí (spôsob ako sa žiakovi zobrazia možné odpovede).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Každú zmenu v odpovedi je potrebné uložiť tlačidlom ULOŽIŤ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odpoveď=100%, nesprávna odpoveď=0%).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51764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s označením odpovede v objekte  (</a:t>
            </a:r>
            <a:r>
              <a:rPr lang="sk-SK" b="1" dirty="0" err="1" smtClean="0"/>
              <a:t>Hotspot</a:t>
            </a:r>
            <a:r>
              <a:rPr lang="sk-SK" b="1" dirty="0" smtClean="0"/>
              <a:t>)</a:t>
            </a:r>
            <a:endParaRPr lang="sk-SK" dirty="0" smtClean="0"/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Úlohou je pomocou pohyblivého štvoruholníka označiť miesto určené podmienkou zadania.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V </a:t>
            </a:r>
            <a:r>
              <a:rPr lang="sk-SK" baseline="0" dirty="0" err="1" smtClean="0"/>
              <a:t>odpoveďovom</a:t>
            </a:r>
            <a:r>
              <a:rPr lang="sk-SK" baseline="0" dirty="0" smtClean="0"/>
              <a:t> okne autor zadáva pozadie (obrázok) a možné odpovede (správne alebo nesprávne) cez PRIDAŤ PANEL SPRÁVNEJ ODPOVEDE.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Samotná odpoveď obsahuje známe hodnotenie na správnej pozícii a toleranciu umiestnenia (max 100).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Po uložení odpovede autor zadefinuje zelenou oblasťou (štvoruholník) tvar položky a umiestni objekt na požadované miesto. Tolerancia umiestnenia definuje priestor pre rozsah umiestnenia objektu (na pozadí).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Za správnu odpoveď sa považuje definovanie priestoru - minimálne 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zelená oblasť, maximálne šedá oblasť.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Každá iná možnosť sa považuje za nesprávnu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Každá položka ma po zadaní parametrov </a:t>
            </a:r>
            <a:r>
              <a:rPr lang="sk-SK" baseline="0" dirty="0" err="1" smtClean="0"/>
              <a:t>rozbaľovacie</a:t>
            </a:r>
            <a:r>
              <a:rPr lang="sk-SK" baseline="0" dirty="0" smtClean="0"/>
              <a:t> menu s možnosťami (editovať, vymazať, premiestniť dopredu, premiestniť dozadu). Vhodné pri väčšom počte prekrývajúcich sa objektov.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Žiak pridáva v teste položku cez PRIDAŤ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pozícia=100%, nesprávna pozícia=0%).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k-SK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Typ bol pripomienkovaný (možno bude zmenený) !?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3529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>
                <a:solidFill>
                  <a:srgbClr val="FF0000"/>
                </a:solidFill>
              </a:rPr>
              <a:t>Ak nefunguje prihlásenie  skontrolujte </a:t>
            </a:r>
            <a:r>
              <a:rPr lang="sk-SK" baseline="0" dirty="0" smtClean="0"/>
              <a:t>celú adresu aj </a:t>
            </a:r>
            <a:r>
              <a:rPr lang="sk-SK" b="0" baseline="0" dirty="0" smtClean="0"/>
              <a:t>s</a:t>
            </a:r>
            <a:r>
              <a:rPr lang="sk-SK" b="1" baseline="0" dirty="0" smtClean="0"/>
              <a:t> </a:t>
            </a:r>
            <a:r>
              <a:rPr lang="sk-SK" b="1" baseline="0" dirty="0" smtClean="0">
                <a:solidFill>
                  <a:srgbClr val="FF0000"/>
                </a:solidFill>
              </a:rPr>
              <a:t>https://</a:t>
            </a:r>
          </a:p>
          <a:p>
            <a:pPr marL="0" indent="0">
              <a:buFontTx/>
              <a:buNone/>
            </a:pPr>
            <a:endParaRPr lang="sk-SK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A08E-FF0C-4910-803C-5DCD5FCF010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27585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Úloha s odovzdaním riešenia v súbore (</a:t>
            </a:r>
            <a:r>
              <a:rPr lang="sk-SK" b="1" dirty="0" err="1" smtClean="0"/>
              <a:t>File</a:t>
            </a:r>
            <a:r>
              <a:rPr lang="sk-SK" b="1" dirty="0" smtClean="0"/>
              <a:t>)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indent="-171450">
              <a:buFontTx/>
              <a:buChar char="-"/>
            </a:pPr>
            <a:r>
              <a:rPr lang="sk-SK" sz="1200" dirty="0" smtClean="0"/>
              <a:t>Pri vytváraní odpovede pre tento typ úlohy je potrebné nahrať súbor, ktorý obsahuje správnu odpoveď, môže to byť napríklad dokument (PDF súbor) alebo obrázok (JPG, PNG súbor).</a:t>
            </a:r>
          </a:p>
          <a:p>
            <a:pPr marL="171450" indent="-171450">
              <a:buFontTx/>
              <a:buChar char="-"/>
            </a:pPr>
            <a:r>
              <a:rPr lang="sk-SK" sz="1200" dirty="0" smtClean="0"/>
              <a:t>Kliknite na tlačidlo </a:t>
            </a:r>
            <a:r>
              <a:rPr lang="sk-SK" sz="1200" b="1" dirty="0" smtClean="0"/>
              <a:t>Vybrať súbor</a:t>
            </a:r>
            <a:r>
              <a:rPr lang="sk-SK" sz="1200" dirty="0" smtClean="0"/>
              <a:t> a nahrajte zvolený súbor. Nahratý súbor môžete skontrolovať kliknutím na tlačidlo </a:t>
            </a:r>
            <a:r>
              <a:rPr lang="sk-SK" sz="1200" b="1" dirty="0" smtClean="0"/>
              <a:t>Stiahnuť</a:t>
            </a:r>
            <a:r>
              <a:rPr lang="sk-SK" sz="1200" dirty="0" smtClean="0"/>
              <a:t>, alebo ho môžete vymazať kliknutím na tlačidlo </a:t>
            </a:r>
            <a:r>
              <a:rPr lang="sk-SK" sz="1200" b="1" dirty="0" smtClean="0"/>
              <a:t>Vymazať</a:t>
            </a:r>
            <a:r>
              <a:rPr lang="sk-SK" sz="12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k-SK" sz="1200" dirty="0" smtClean="0"/>
              <a:t>Môžete nastaviť maximálnu povolenú veľkosť súboru, ktorý môžu nahrať študenti počas testu.</a:t>
            </a:r>
          </a:p>
          <a:p>
            <a:pPr marL="171450" indent="-171450">
              <a:buFontTx/>
              <a:buChar char="-"/>
            </a:pPr>
            <a:r>
              <a:rPr lang="sk-SK" sz="1200" dirty="0" smtClean="0"/>
              <a:t>Tento typ úlohy nie je možné vyhodnotiť automaticky, je potrebné manuálne vyhodnotenie učiteľa (automatické vyhodnotenie pri tomto type úlohy systém nastaví na „nie“).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35291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200" dirty="0" smtClean="0"/>
              <a:t>Pri vytváraní odpovede pre tento typ úlohy je potrebné nahrať súbor, ktorý obsahuje správnu odpoveď, môže to byť napríklad dokument (PDF súbor) alebo obrázok (JPG, PNG súbor). Kliknite na tlačidlo </a:t>
            </a:r>
            <a:r>
              <a:rPr lang="sk-SK" sz="1200" b="1" dirty="0" smtClean="0"/>
              <a:t>Vybrať súbor</a:t>
            </a:r>
            <a:r>
              <a:rPr lang="sk-SK" sz="1200" dirty="0" smtClean="0"/>
              <a:t>, a nahrajte zvolený súbor. Nahratý súbor môžete skontrolovať kliknutím na tlačidlo </a:t>
            </a:r>
            <a:r>
              <a:rPr lang="sk-SK" sz="1200" b="1" dirty="0" smtClean="0"/>
              <a:t>Stiahnuť</a:t>
            </a:r>
            <a:r>
              <a:rPr lang="sk-SK" sz="1200" dirty="0" smtClean="0"/>
              <a:t>, alebo ho môžete vymazať kliknutím na tlačidlo </a:t>
            </a:r>
            <a:r>
              <a:rPr lang="sk-SK" sz="1200" b="1" dirty="0" smtClean="0"/>
              <a:t>Vymazať</a:t>
            </a:r>
            <a:r>
              <a:rPr lang="sk-SK" sz="1200" dirty="0" smtClean="0"/>
              <a:t>. Môžete nastaviť maximálnu povolenú veľkosť súboru, ktorý môžu nahrať študenti počas testu.</a:t>
            </a:r>
          </a:p>
          <a:p>
            <a:pPr algn="just"/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smtClean="0"/>
              <a:t>Tento typ úlohy nie je možné vyhodnotiť automaticky, je potrebné manuálne vyhodnotenie učiteľa (automatické vyhodnotenie pri tomto type úlohy systém nastaví na „nie“).</a:t>
            </a:r>
            <a:endParaRPr lang="sk-SK" sz="1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3024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smtClean="0"/>
              <a:t>Úloha </a:t>
            </a:r>
            <a:r>
              <a:rPr lang="sk-SK" b="1" dirty="0" smtClean="0"/>
              <a:t>s výberom jednej správnej odpovede z ponúkaných možností (Single </a:t>
            </a:r>
            <a:r>
              <a:rPr lang="sk-SK" b="1" dirty="0" err="1" smtClean="0"/>
              <a:t>choice</a:t>
            </a:r>
            <a:r>
              <a:rPr lang="sk-SK" b="1" dirty="0" smtClean="0"/>
              <a:t>)</a:t>
            </a:r>
          </a:p>
          <a:p>
            <a:endParaRPr lang="sk-SK" b="0" u="none" baseline="0" dirty="0" smtClean="0"/>
          </a:p>
          <a:p>
            <a:r>
              <a:rPr lang="sk-SK" b="0" u="sng" baseline="0" dirty="0" smtClean="0">
                <a:solidFill>
                  <a:srgbClr val="FF0000"/>
                </a:solidFill>
              </a:rPr>
              <a:t>VŠEOBECNÁ CHARAKTERISTIKA:</a:t>
            </a:r>
          </a:p>
          <a:p>
            <a:endParaRPr lang="sk-SK" baseline="0" dirty="0" smtClean="0"/>
          </a:p>
          <a:p>
            <a:r>
              <a:rPr lang="sk-SK" baseline="0" dirty="0" smtClean="0"/>
              <a:t>1. </a:t>
            </a:r>
            <a:r>
              <a:rPr lang="sk-SK" b="1" baseline="0" dirty="0" smtClean="0"/>
              <a:t>Nová úloha</a:t>
            </a:r>
            <a:r>
              <a:rPr lang="sk-SK" baseline="0" dirty="0" smtClean="0"/>
              <a:t> ... pri tvorení novej úlohy (pri klonovaní – len meníme príslušné položky) je nutné najprv vyplniť povinné položky prvej (nultej) stránky, kde sú údaje: názov úlohy, </a:t>
            </a:r>
            <a:r>
              <a:rPr lang="sk-SK" dirty="0" smtClean="0"/>
              <a:t>kategórie úloh, cieľové skupiny,</a:t>
            </a:r>
            <a:r>
              <a:rPr lang="sk-SK" baseline="0" dirty="0" smtClean="0"/>
              <a:t> aspoň jedna z taxonómií (väčšinou BLOOMOVA)</a:t>
            </a:r>
            <a:endParaRPr lang="sk-S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- výber kategórie úloh (tematickej klasifikácie) ... cez šípky a zaškrtávacie políčka, treba vybrať aspoň jednu tematickú klasifikáciu (stačí zaškrtnúť najspodnejšiu úroveň)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- výber cieľovej skupiny (ako pri výbere kategórie úloh) ... vyberáme cieľovú skupinu (ISCED + ročník/úroveň jazyka), pre ktorú je úloha určená. To nevylučuje, že môže byť použitá aj pre iné cieľové skupiny, napr. starších žiakov.</a:t>
            </a:r>
          </a:p>
          <a:p>
            <a:endParaRPr lang="sk-SK" baseline="0" dirty="0" smtClean="0"/>
          </a:p>
          <a:p>
            <a:r>
              <a:rPr lang="sk-SK" baseline="0" dirty="0" smtClean="0"/>
              <a:t>- po vytvorení úlohy postupujeme podľa sprievodcu (vľavo hore), kde každá položka sprístupní ďalšie prvky úlohy (stred a vpravo – teda zvyšok prostredia programu)</a:t>
            </a:r>
          </a:p>
          <a:p>
            <a:endParaRPr lang="sk-SK" baseline="0" dirty="0" smtClean="0"/>
          </a:p>
          <a:p>
            <a:r>
              <a:rPr lang="sk-SK" baseline="0" dirty="0" smtClean="0"/>
              <a:t>2. </a:t>
            </a:r>
            <a:r>
              <a:rPr lang="sk-SK" b="1" baseline="0" dirty="0" smtClean="0"/>
              <a:t>Základné údaje</a:t>
            </a:r>
            <a:r>
              <a:rPr lang="sk-SK" baseline="0" dirty="0" smtClean="0"/>
              <a:t> ... skontrolujeme (prípadne zmeníme) nami zadané prvky, podľa potreby doplníme nepovinné položky (kľúčové slová, poznámka, pomôcky) a zvolíme spôsob hodnotenia úlohy a bodovanie (minimum, maximum a body za nevyplnenie úlohy)</a:t>
            </a:r>
          </a:p>
          <a:p>
            <a:endParaRPr lang="sk-SK" baseline="0" dirty="0" smtClean="0"/>
          </a:p>
          <a:p>
            <a:r>
              <a:rPr lang="sk-SK" baseline="0" dirty="0" smtClean="0"/>
              <a:t>3. </a:t>
            </a:r>
            <a:r>
              <a:rPr lang="sk-SK" b="1" baseline="0" dirty="0" smtClean="0"/>
              <a:t>Znenie úlohy</a:t>
            </a:r>
            <a:r>
              <a:rPr lang="sk-SK" baseline="0" dirty="0" smtClean="0"/>
              <a:t> ... obsahuje samotné znenie (text, obrázky, tabuľky, nahrávky – vkladanie obrázku a nahrávanie nahrávky buď z interného prostredia (už raz zadané) alebo z externého prostredia (nové) vložíme do interného a zároveň aj do úlohy), vysvetlenie (žiak nevidí – slúži pre kontrolu), </a:t>
            </a:r>
            <a:r>
              <a:rPr lang="sk-SK" baseline="0" dirty="0" err="1" smtClean="0"/>
              <a:t>nápoveda</a:t>
            </a:r>
            <a:r>
              <a:rPr lang="sk-SK" baseline="0" dirty="0" smtClean="0"/>
              <a:t> (žiak môže vidieť ak mu to zostavovateľ testu povolí)</a:t>
            </a:r>
          </a:p>
          <a:p>
            <a:endParaRPr lang="sk-SK" baseline="0" dirty="0" smtClean="0"/>
          </a:p>
          <a:p>
            <a:r>
              <a:rPr lang="sk-SK" baseline="0" dirty="0" smtClean="0"/>
              <a:t>3a. </a:t>
            </a:r>
            <a:r>
              <a:rPr lang="sk-SK" u="sng" baseline="0" dirty="0" smtClean="0"/>
              <a:t>Znenie úlohy</a:t>
            </a:r>
            <a:r>
              <a:rPr lang="sk-SK" baseline="0" dirty="0" smtClean="0"/>
              <a:t> a </a:t>
            </a:r>
            <a:r>
              <a:rPr lang="sk-SK" u="sng" baseline="0" dirty="0" smtClean="0"/>
              <a:t>Odpovede</a:t>
            </a:r>
            <a:r>
              <a:rPr lang="sk-SK" baseline="0" dirty="0" smtClean="0"/>
              <a:t> majú </a:t>
            </a:r>
            <a:r>
              <a:rPr lang="sk-SK" baseline="0" dirty="0" err="1" smtClean="0"/>
              <a:t>editovacie</a:t>
            </a:r>
            <a:r>
              <a:rPr lang="sk-SK" baseline="0" dirty="0" smtClean="0"/>
              <a:t> okno (</a:t>
            </a:r>
            <a:r>
              <a:rPr lang="sk-SK" i="1" baseline="0" dirty="0" smtClean="0"/>
              <a:t>popísať</a:t>
            </a:r>
            <a:r>
              <a:rPr lang="sk-SK" baseline="0" dirty="0" smtClean="0"/>
              <a:t>) s vlastnosťami obdobnými (ale nie tými istými) ako napr. WORD.</a:t>
            </a:r>
          </a:p>
          <a:p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4. </a:t>
            </a:r>
            <a:r>
              <a:rPr lang="sk-SK" b="1" baseline="0" dirty="0" smtClean="0"/>
              <a:t>Odpovede</a:t>
            </a:r>
            <a:r>
              <a:rPr lang="sk-SK" baseline="0" dirty="0" smtClean="0"/>
              <a:t> ... Zobrazená stránka je rôzna v závislosti od typu úlohy – zadávame možné odpovede (správne aj nesprávne) (samotná odpoveď), okno vysvetlenia, hodnotenie odpovede, miešanie odpovedí (dôležité je každú zmenu v odpovedi uložiť tlačidlom ULOŽIŤ ODPOVEĎ). Program rozlišuje veľké a malé písmená a diakritiku.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4a. Pri uzavretých úlohách (výber z možností, matice, pravda/nepravda, umiestnenie v obraze, zoraďovanie) sa v možnostiach odpovedí zadávajú názvy odpovedí (</a:t>
            </a:r>
            <a:r>
              <a:rPr lang="sk-SK" baseline="0" dirty="0" err="1" smtClean="0"/>
              <a:t>distraktory</a:t>
            </a:r>
            <a:r>
              <a:rPr lang="sk-SK" baseline="0" dirty="0" smtClean="0"/>
              <a:t>), ktoré však žiak nevidí.</a:t>
            </a:r>
          </a:p>
          <a:p>
            <a:endParaRPr lang="sk-SK" baseline="0" dirty="0" smtClean="0"/>
          </a:p>
          <a:p>
            <a:r>
              <a:rPr lang="sk-SK" baseline="0" dirty="0" smtClean="0"/>
              <a:t>5. </a:t>
            </a:r>
            <a:r>
              <a:rPr lang="sk-SK" b="1" baseline="0" dirty="0" smtClean="0"/>
              <a:t>Spoločné obsahy</a:t>
            </a:r>
            <a:r>
              <a:rPr lang="sk-SK" baseline="0" dirty="0" smtClean="0"/>
              <a:t> ... pridanie (odobratie) hotového spoločného obsahu (cez </a:t>
            </a:r>
            <a:r>
              <a:rPr lang="sk-SK" baseline="0" dirty="0" err="1" smtClean="0"/>
              <a:t>rozbaľovacie</a:t>
            </a:r>
            <a:r>
              <a:rPr lang="sk-SK" baseline="0" dirty="0" smtClean="0"/>
              <a:t> menu) ak je to potrebné, alebo vytvorenie nového (cez tlačidlo PRIDAŤ NOVÝ SO).</a:t>
            </a:r>
          </a:p>
          <a:p>
            <a:endParaRPr lang="sk-SK" baseline="0" dirty="0" smtClean="0"/>
          </a:p>
          <a:p>
            <a:r>
              <a:rPr lang="sk-SK" baseline="0" dirty="0" smtClean="0"/>
              <a:t>6. </a:t>
            </a:r>
            <a:r>
              <a:rPr lang="sk-SK" b="1" baseline="0" dirty="0" smtClean="0"/>
              <a:t>Rozšírené vlastnosti</a:t>
            </a:r>
            <a:r>
              <a:rPr lang="sk-SK" baseline="0" dirty="0" smtClean="0"/>
              <a:t> ... skontrolujeme už vyplnené hodnoty a nastavíme voliteľné položky ak je to možné a potrebné (rozloženie, povolenie miešaní odpovedí, spätnú väzbu, automatické vyhodnotenie, nezobrazovanie SO a možnosť tlačenia – odporúčané hodnoty sú: povoliť miešanie odpovedí, nepovoliť spätnú väzbu, automaticky vyhodnotiť, povoliť zobrazovanie SO a nepovoliť tlačenie). Voliteľnou položkou je aj veľkosť úlohy (v </a:t>
            </a:r>
            <a:r>
              <a:rPr lang="sk-SK" baseline="0" dirty="0" err="1" smtClean="0"/>
              <a:t>pixeloch</a:t>
            </a:r>
            <a:r>
              <a:rPr lang="sk-SK" baseline="0" dirty="0" smtClean="0"/>
              <a:t>) vo vertikálnom smere.</a:t>
            </a:r>
          </a:p>
          <a:p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7. </a:t>
            </a:r>
            <a:r>
              <a:rPr lang="sk-SK" b="1" baseline="0" dirty="0" err="1" smtClean="0"/>
              <a:t>Metadáta</a:t>
            </a:r>
            <a:r>
              <a:rPr lang="sk-SK" baseline="0" dirty="0" smtClean="0"/>
              <a:t> (</a:t>
            </a:r>
            <a:r>
              <a:rPr lang="sk-SK" sz="1200" dirty="0" smtClean="0"/>
              <a:t>štruktúrované informácie, ktoré opisujú, vysvetľujú, lokalizujú alebo iným spôsobom definujú informačný zdroj)</a:t>
            </a:r>
            <a:r>
              <a:rPr lang="sk-SK" sz="1200" baseline="0" dirty="0" smtClean="0"/>
              <a:t> </a:t>
            </a:r>
            <a:r>
              <a:rPr lang="sk-SK" baseline="0" dirty="0" smtClean="0"/>
              <a:t>... pridať položku ak je to potrebné (momentálne nezadávame).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u="sng" baseline="0" dirty="0" smtClean="0"/>
              <a:t>SPOLOČNÝ OBSAH: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  <a:p>
            <a:pPr marL="171450" indent="-171450">
              <a:buFontTx/>
              <a:buChar char="-"/>
            </a:pPr>
            <a:r>
              <a:rPr lang="sk-SK" baseline="0" dirty="0" smtClean="0"/>
              <a:t>Spoločný obsah(Ďalej len SO) je prvok, ktorý môže byť spoločný pre niekoľko úloh. Napr. literárny článok, nahrávka, obrázok...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Stačí ho vytvoriť </a:t>
            </a:r>
            <a:r>
              <a:rPr lang="sk-SK" baseline="0" dirty="0" smtClean="0">
                <a:solidFill>
                  <a:srgbClr val="FF0000"/>
                </a:solidFill>
              </a:rPr>
              <a:t>raz</a:t>
            </a:r>
            <a:r>
              <a:rPr lang="sk-SK" baseline="0" dirty="0" smtClean="0"/>
              <a:t> a potom ho stačí prepojiť s úlohami.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Spoločný obsah podlieha predbežnému schvaľovaniu (posudzovateľom). Predbežne schválený SO môžu používať aj iní autori, nielen ten, kto ho vytvoril. SO sa viaže na predmet a ISCED.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SO je </a:t>
            </a:r>
            <a:r>
              <a:rPr lang="sk-SK" i="1" baseline="0" dirty="0" smtClean="0"/>
              <a:t>pasívny. </a:t>
            </a:r>
            <a:r>
              <a:rPr lang="sk-SK" i="0" baseline="0" dirty="0" smtClean="0"/>
              <a:t>Nedá sa v ňom vytvoriť žiadna interakcia. Tá sa dá vytvoriť len v úlohe.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Autorské práva k SO – ak autor použije neautorizovaný SO, uvedie zdroj, odkiaľ SO pochádza.</a:t>
            </a:r>
          </a:p>
          <a:p>
            <a:pPr marL="171450" indent="-171450">
              <a:buFontTx/>
              <a:buChar char="-"/>
            </a:pPr>
            <a:endParaRPr lang="sk-SK" baseline="0" dirty="0" smtClean="0"/>
          </a:p>
          <a:p>
            <a:pPr marL="171450" indent="-171450">
              <a:buFontTx/>
              <a:buChar char="-"/>
            </a:pPr>
            <a:r>
              <a:rPr lang="sk-SK" baseline="0" dirty="0" smtClean="0"/>
              <a:t>SO musí mať tematickú klasifikáciu, názov a znenie pred úlohou a za úlohou.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Môže byť umiestnený horizontálne, vertikálne alebo plávať. Môže byť obmedzený na výšku veľkosťou.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Po odoslaní do BUT(Banka úloh a testov) autor nemôže meniť SO.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Ak ho zmení nadriadená oprávnená osoba, musí sa SO priradiť nanovo k úlohám, kam patrí.</a:t>
            </a:r>
          </a:p>
          <a:p>
            <a:pPr marL="0" indent="0">
              <a:buFontTx/>
              <a:buNone/>
            </a:pPr>
            <a:endParaRPr lang="sk-SK" baseline="0" dirty="0" smtClean="0"/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Úloha má jednu správnu odpoveď a žiak si ju vyberá z viacerých možností.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Počet ponúkaných možných odpovedí (nie je obmedzený) určuje autor úlohy.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Každá odpoveď obsahuje názov odpovede (</a:t>
            </a:r>
            <a:r>
              <a:rPr lang="sk-SK" baseline="0" dirty="0" err="1" smtClean="0"/>
              <a:t>distraktor</a:t>
            </a:r>
            <a:r>
              <a:rPr lang="sk-SK" baseline="0" dirty="0" smtClean="0"/>
              <a:t>), okno odpovede (samotná odpoveď), okno vysvetlenia, hodnotenie odpovede, miešanie odpovedí (spôsob ako sa žiakovi zobrazia možné odpovede).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Každú zmenu v odpovedi je potrebné uložiť tlačidlom ULOŽIŤ ODPOVEĎ.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Program rozlišuje veľké a malé písmená a diakritiku.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odpoveď=100%, nesprávna odpoveď=0%).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1554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Odporúčam zadať celý vzorec (p=...; S=...) naraz</a:t>
            </a:r>
            <a:r>
              <a:rPr lang="sk-SK" baseline="0" dirty="0" smtClean="0"/>
              <a:t> z dôvodu rovnakého formátu písma.</a:t>
            </a:r>
            <a:endParaRPr lang="sk-SK" dirty="0" smtClean="0"/>
          </a:p>
          <a:p>
            <a:r>
              <a:rPr lang="sk-SK" dirty="0" smtClean="0"/>
              <a:t>Kliknutím na slovné spojenie matematické vzorce, otvorí sa stránka vo </a:t>
            </a:r>
            <a:r>
              <a:rPr lang="sk-SK" dirty="0" err="1" smtClean="0"/>
              <a:t>wikipédii</a:t>
            </a:r>
            <a:endParaRPr lang="sk-SK" dirty="0" smtClean="0"/>
          </a:p>
          <a:p>
            <a:r>
              <a:rPr lang="sk-SK" dirty="0" smtClean="0"/>
              <a:t>http://sk.wikipedia.org/wiki/Pomoc:Matematick%C3%A9_vzorce#Gr.C3.A9cke_p.C3.ADsmen.C3.A1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Úloha s krátkou odpoveďou (</a:t>
            </a:r>
            <a:r>
              <a:rPr lang="sk-SK" b="1" dirty="0" err="1" smtClean="0"/>
              <a:t>Fill</a:t>
            </a:r>
            <a:r>
              <a:rPr lang="sk-SK" b="1" dirty="0" smtClean="0"/>
              <a:t>)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Otvorená úloha s krátkou, jednoduchou odpoveďou, ktorú žiak zapíše do miesta určeného na odpoveď.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Autor zadáva možné správne odpovede (počet nie je obmedzený).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Každá odpoveď obsahuje len jednoduchý riadok pre samotnú odpoveď (ACII znaky). Systém rozoznáva verzálky a </a:t>
            </a:r>
            <a:r>
              <a:rPr lang="sk-SK" baseline="0" dirty="0" err="1" smtClean="0"/>
              <a:t>mínusky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</a:t>
            </a:r>
            <a:r>
              <a:rPr lang="sk-SK" baseline="0" dirty="0" smtClean="0"/>
              <a:t> diakritiku.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Žiakovi sa zobrazí text: </a:t>
            </a:r>
            <a:r>
              <a:rPr lang="sk-SK" b="1" i="0" baseline="0" dirty="0" smtClean="0"/>
              <a:t>Odpoveď:</a:t>
            </a:r>
            <a:r>
              <a:rPr lang="sk-SK" baseline="0" dirty="0" smtClean="0"/>
              <a:t> a </a:t>
            </a:r>
            <a:r>
              <a:rPr lang="sk-SK" i="0" baseline="0" dirty="0" smtClean="0"/>
              <a:t>okienko pre odpoveď</a:t>
            </a:r>
            <a:r>
              <a:rPr lang="sk-S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Odporúčaný spôsob hodnotenia úlohy (v základných vlastnostiach úlohy) je „Prideľ body, len ak sú všetky odpovede správne“ (správna odpoveď=100%, nesprávna odpoveď=0%).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9547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Úloha s doplnením odpovede/odpovedí do textu </a:t>
            </a:r>
            <a:r>
              <a:rPr lang="sk-SK" b="1" dirty="0" smtClean="0"/>
              <a:t>(</a:t>
            </a:r>
            <a:r>
              <a:rPr lang="sk-SK" b="1" dirty="0" err="1" smtClean="0"/>
              <a:t>Custom</a:t>
            </a:r>
            <a:r>
              <a:rPr lang="sk-SK" b="1" dirty="0" smtClean="0"/>
              <a:t> </a:t>
            </a:r>
            <a:r>
              <a:rPr lang="sk-SK" b="1" dirty="0" err="1" smtClean="0"/>
              <a:t>fill</a:t>
            </a:r>
            <a:r>
              <a:rPr lang="sk-SK" b="1" dirty="0" smtClean="0"/>
              <a:t>)</a:t>
            </a:r>
          </a:p>
          <a:p>
            <a:endParaRPr lang="sk-SK" baseline="0" dirty="0" smtClean="0"/>
          </a:p>
          <a:p>
            <a:r>
              <a:rPr lang="sk-SK" b="1" baseline="0" dirty="0" smtClean="0"/>
              <a:t>CHARAKTERISTIKA TYPU ÚLOHY A UPOZORNENIA: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Otvorená úloha, ktorá obsahuje viac miest určených na dopísanie odpovede žiakom.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Autor zadáva v </a:t>
            </a:r>
            <a:r>
              <a:rPr lang="sk-SK" baseline="0" dirty="0" err="1" smtClean="0"/>
              <a:t>editovacom</a:t>
            </a:r>
            <a:r>
              <a:rPr lang="sk-SK" baseline="0" dirty="0" smtClean="0"/>
              <a:t> okne príslušný text a možné správne odpovede pre každú položku (miesto) (počet nie je obmedzený) kdekoľvek v texte.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aseline="0" dirty="0" smtClean="0"/>
              <a:t>Pridanie odpovedí pre jedno miesto (položku) ... </a:t>
            </a:r>
            <a:r>
              <a:rPr lang="sk-SK" b="1" dirty="0" smtClean="0"/>
              <a:t>Pridať skupinu položiek</a:t>
            </a:r>
            <a:endParaRPr lang="sk-SK" b="1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="0" baseline="0" dirty="0" smtClean="0"/>
              <a:t>Pridanie ďalšej odpovede v položke ... </a:t>
            </a:r>
            <a:r>
              <a:rPr lang="sk-SK" b="1" baseline="0" dirty="0" smtClean="0"/>
              <a:t>Pridať položku</a:t>
            </a:r>
            <a:endParaRPr lang="sk-SK" b="0" baseline="0" dirty="0" smtClean="0"/>
          </a:p>
          <a:p>
            <a:pPr marL="171450" indent="-171450">
              <a:buFontTx/>
              <a:buChar char="-"/>
            </a:pPr>
            <a:r>
              <a:rPr lang="sk-SK" baseline="0" dirty="0" smtClean="0"/>
              <a:t>Každá odpoveď obsahuje len jednoduchý riadok pre samotnú odpoveď (ACII znaky). Systém rozoznáva verzálky a </a:t>
            </a:r>
            <a:r>
              <a:rPr lang="sk-SK" baseline="0" dirty="0" err="1" smtClean="0"/>
              <a:t>mínusky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</a:t>
            </a:r>
            <a:r>
              <a:rPr lang="sk-SK" baseline="0" dirty="0" smtClean="0"/>
              <a:t> diakritiku.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Žiakovi sa zobrazia na príslušnom mieste </a:t>
            </a:r>
            <a:r>
              <a:rPr lang="sk-SK" i="0" baseline="0" dirty="0" smtClean="0"/>
              <a:t>okienka pre odpovede</a:t>
            </a:r>
            <a:r>
              <a:rPr lang="sk-S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Hodnotenie správne označeného slova je rozrátané medzi jednotlivé položky v %. Nesprávne označené slovo určuje autor (0%).</a:t>
            </a:r>
          </a:p>
          <a:p>
            <a:pPr marL="171450" indent="-171450">
              <a:buFontTx/>
              <a:buChar char="-"/>
            </a:pPr>
            <a:r>
              <a:rPr lang="sk-SK" baseline="0" dirty="0" smtClean="0"/>
              <a:t>Odporúčaný spôsob hodnotenia úlohy (v základných vlastnostiach úlohy) je „Vyhodnotenie na základe parciálne pridelených bodov“.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4C5B-D849-415C-85D1-7AD2A43EF681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7467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9E5-B694-4EA2-A2B2-674BD337F447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861-2098-4CA5-A1BC-FC2888FA4927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8DD5-8134-4A88-84FF-D098AF120EA0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77DD-B17F-4975-80A4-DB97F5892207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772-ECDE-4B12-8B88-2BDFA316DE58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A6A-3904-4A63-98A6-3450273FBEC2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0DD3-FED4-4D5B-95E5-FCC4404D8579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D92A-DD5E-43CA-B6F0-5881F68FEC43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C46E-47DC-417D-9D71-015E2E187EEF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5A93-B033-4809-93D1-A600EA362BE7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95F4-8D73-43E6-A8F4-348FA0131865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0565-80DB-4698-8E52-0AB083FF34BF}" type="datetime1">
              <a:rPr lang="sk-SK" smtClean="0"/>
              <a:pPr/>
              <a:t>25. 9. 2014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CF7-5F28-45DF-A2FA-44DA11C59F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-testovanie@nucem.s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.wikipedia.org/wiki/Pomoc:Matematick%C3%A9_vzor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podklad5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7358" cy="68580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/>
        </p:nvSpPr>
        <p:spPr>
          <a:xfrm>
            <a:off x="1115616" y="1484784"/>
            <a:ext cx="7056784" cy="2004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interaktívnych úloh</a:t>
            </a:r>
            <a:b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systéme </a:t>
            </a:r>
            <a:r>
              <a:rPr lang="sk-SK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E-test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odnadpis 2"/>
          <p:cNvSpPr>
            <a:spLocks noGrp="1"/>
          </p:cNvSpPr>
          <p:nvPr/>
        </p:nvSpPr>
        <p:spPr>
          <a:xfrm>
            <a:off x="1115616" y="5445224"/>
            <a:ext cx="7236296" cy="56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rgbClr val="C00000"/>
                </a:solidFill>
              </a:rPr>
              <a:t>Letná škola  – august 2014</a:t>
            </a:r>
            <a:endParaRPr lang="sk-SK" sz="28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äty 5"/>
          <p:cNvSpPr>
            <a:spLocks noGrp="1"/>
          </p:cNvSpPr>
          <p:nvPr/>
        </p:nvSpPr>
        <p:spPr>
          <a:xfrm>
            <a:off x="611560" y="6165304"/>
            <a:ext cx="8064896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 smtClean="0">
                <a:solidFill>
                  <a:schemeClr val="tx1"/>
                </a:solidFill>
              </a:rPr>
              <a:t>Moderné vzdelávanie pre vedomostnú spoločnosť/Projekt je spolufinancovaný zo zdrojov EÚ</a:t>
            </a:r>
          </a:p>
        </p:txBody>
      </p:sp>
      <p:pic>
        <p:nvPicPr>
          <p:cNvPr id="6" name="Obrázok 5" descr="OPV fareb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9478" y="188640"/>
            <a:ext cx="1334522" cy="1337691"/>
          </a:xfrm>
          <a:prstGeom prst="rect">
            <a:avLst/>
          </a:prstGeom>
        </p:spPr>
      </p:pic>
      <p:pic>
        <p:nvPicPr>
          <p:cNvPr id="7" name="Obrázok 6" descr="EU-ESF-VERTICAL-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88640"/>
            <a:ext cx="1656184" cy="1497508"/>
          </a:xfrm>
          <a:prstGeom prst="rect">
            <a:avLst/>
          </a:prstGeom>
        </p:spPr>
      </p:pic>
      <p:pic>
        <p:nvPicPr>
          <p:cNvPr id="8" name="Obrázok 7" descr="NUCEM_prieh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32656"/>
            <a:ext cx="1727351" cy="785818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/>
        </p:nvSpPr>
        <p:spPr>
          <a:xfrm>
            <a:off x="1187624" y="3212976"/>
            <a:ext cx="7056784" cy="2004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Vzdelávacia oblasť:   </a:t>
            </a:r>
          </a:p>
          <a:p>
            <a:r>
              <a:rPr lang="sk-SK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a práca s informáciami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4.</a:t>
            </a:r>
            <a:r>
              <a:rPr lang="pt-BR" sz="2800" b="1" dirty="0" smtClean="0"/>
              <a:t>Úloha s doplnením odpovede/odpovedí do textu 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pt-BR" sz="2800" dirty="0" smtClean="0">
                <a:solidFill>
                  <a:srgbClr val="0000CC"/>
                </a:solidFill>
              </a:rPr>
              <a:t>Custom fill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499992" y="1628800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ok 5" descr="Strelecká desi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32448" cy="2901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ok 6" descr="Strelecká desia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355976" cy="2880320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/>
              <a:t>5.</a:t>
            </a:r>
            <a:br>
              <a:rPr lang="sk-SK" b="1" dirty="0" smtClean="0"/>
            </a:br>
            <a:r>
              <a:rPr lang="sk-SK" b="1" dirty="0" smtClean="0"/>
              <a:t>Úloha s výberom jednej správnej odpovede v riadku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(Single </a:t>
            </a:r>
            <a:r>
              <a:rPr lang="sk-SK" dirty="0" err="1" smtClean="0">
                <a:solidFill>
                  <a:srgbClr val="0000CC"/>
                </a:solidFill>
              </a:rPr>
              <a:t>matrix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750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62056" cy="114300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5.Úloha s výberom jednej správnej odpovede </a:t>
            </a:r>
            <a:br>
              <a:rPr lang="sk-SK" sz="2800" b="1" dirty="0" smtClean="0"/>
            </a:br>
            <a:r>
              <a:rPr lang="sk-SK" sz="2800" b="1" dirty="0" smtClean="0"/>
              <a:t>v riadku </a:t>
            </a:r>
            <a:r>
              <a:rPr lang="sk-SK" sz="2800" dirty="0" smtClean="0">
                <a:solidFill>
                  <a:srgbClr val="0000CC"/>
                </a:solidFill>
              </a:rPr>
              <a:t>(Single </a:t>
            </a:r>
            <a:r>
              <a:rPr lang="sk-SK" sz="2800" dirty="0" err="1" smtClean="0">
                <a:solidFill>
                  <a:srgbClr val="0000CC"/>
                </a:solidFill>
              </a:rPr>
              <a:t>matrix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2776"/>
            <a:ext cx="2304256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95536" y="4725144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1196752"/>
            <a:ext cx="6034159" cy="35550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17232"/>
            <a:ext cx="8067675" cy="1095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výberom viacerých správnych odpovedí v riadku </a:t>
            </a: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Multiple</a:t>
            </a:r>
            <a:r>
              <a:rPr lang="sk-SK" dirty="0" smtClean="0">
                <a:solidFill>
                  <a:srgbClr val="0000CC"/>
                </a:solidFill>
              </a:rPr>
              <a:t> </a:t>
            </a:r>
            <a:r>
              <a:rPr lang="sk-SK" dirty="0" err="1" smtClean="0">
                <a:solidFill>
                  <a:srgbClr val="0000CC"/>
                </a:solidFill>
              </a:rPr>
              <a:t>matrix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275308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456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sk-SK" sz="2800" b="1" dirty="0" smtClean="0"/>
              <a:t>Úloha s výberom viacerých správnych odpovedí</a:t>
            </a:r>
            <a:br>
              <a:rPr lang="sk-SK" sz="2800" b="1" dirty="0" smtClean="0"/>
            </a:br>
            <a:r>
              <a:rPr lang="sk-SK" sz="2800" b="1" dirty="0" smtClean="0"/>
              <a:t> v riadku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Multiple</a:t>
            </a:r>
            <a:r>
              <a:rPr lang="sk-SK" sz="2800" dirty="0" smtClean="0">
                <a:solidFill>
                  <a:srgbClr val="0000CC"/>
                </a:solidFill>
              </a:rPr>
              <a:t> </a:t>
            </a:r>
            <a:r>
              <a:rPr lang="sk-SK" sz="2800" dirty="0" err="1" smtClean="0">
                <a:solidFill>
                  <a:srgbClr val="0000CC"/>
                </a:solidFill>
              </a:rPr>
              <a:t>matrix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83568" y="4005064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ok 6" descr="PC kompone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4581128"/>
            <a:ext cx="8444575" cy="1512168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6877050" cy="2190750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zoraďovacia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Ordering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23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sk-SK" sz="2800" b="1" dirty="0" smtClean="0"/>
              <a:t>Úloha zoraďovacia 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Ordering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83568" y="4077072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029450" cy="1704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8172450" cy="18954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označením odpovede </a:t>
            </a:r>
            <a:br>
              <a:rPr lang="sk-SK" b="1" dirty="0" smtClean="0"/>
            </a:br>
            <a:r>
              <a:rPr lang="sk-SK" b="1" dirty="0" smtClean="0"/>
              <a:t>v texte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Marking</a:t>
            </a:r>
            <a:r>
              <a:rPr lang="sk-SK" dirty="0" smtClean="0">
                <a:solidFill>
                  <a:srgbClr val="0000CC"/>
                </a:solidFill>
              </a:rPr>
              <a:t> text)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969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sk-SK" sz="2800" b="1" dirty="0" smtClean="0"/>
              <a:t>Úloha s označením odpovede v texte 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Marking</a:t>
            </a:r>
            <a:r>
              <a:rPr lang="sk-SK" sz="2800" dirty="0" smtClean="0">
                <a:solidFill>
                  <a:srgbClr val="0000CC"/>
                </a:solidFill>
              </a:rPr>
              <a:t> text)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8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755576" y="4077072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Zástupný symbol obsahu 19" descr="Elektronické presúvanie súboro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6225983" cy="2448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ok 6" descr="Elektronické presúvanie súbor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97152"/>
            <a:ext cx="5490691" cy="1771650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</a:t>
            </a:r>
            <a:r>
              <a:rPr lang="sk-SK" b="1" dirty="0" err="1" smtClean="0"/>
              <a:t>umiestňovacia</a:t>
            </a:r>
            <a:r>
              <a:rPr lang="sk-SK" b="1" dirty="0" smtClean="0"/>
              <a:t> </a:t>
            </a:r>
            <a:br>
              <a:rPr lang="sk-SK" b="1" dirty="0" smtClean="0"/>
            </a:br>
            <a:r>
              <a:rPr lang="sk-SK" b="1" dirty="0" smtClean="0">
                <a:solidFill>
                  <a:srgbClr val="0000CC"/>
                </a:solidFill>
              </a:rPr>
              <a:t> </a:t>
            </a: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Drag</a:t>
            </a:r>
            <a:r>
              <a:rPr lang="sk-SK" dirty="0" smtClean="0">
                <a:solidFill>
                  <a:srgbClr val="0000CC"/>
                </a:solidFill>
              </a:rPr>
              <a:t> and Drop)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660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 do systému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k-SK" sz="2800" dirty="0" smtClean="0"/>
              <a:t>Školiace prostredie – od letnej školy</a:t>
            </a:r>
          </a:p>
          <a:p>
            <a:pPr>
              <a:buNone/>
            </a:pPr>
            <a:r>
              <a:rPr lang="sk-SK" sz="2800" dirty="0" smtClean="0"/>
              <a:t>		</a:t>
            </a:r>
            <a:r>
              <a:rPr lang="sk-SK" sz="2800" b="1" dirty="0" smtClean="0">
                <a:solidFill>
                  <a:srgbClr val="0000CC"/>
                </a:solidFill>
              </a:rPr>
              <a:t>https</a:t>
            </a:r>
            <a:r>
              <a:rPr lang="sk-SK" sz="2800" b="1" dirty="0">
                <a:solidFill>
                  <a:srgbClr val="0000CC"/>
                </a:solidFill>
              </a:rPr>
              <a:t>://</a:t>
            </a:r>
            <a:r>
              <a:rPr lang="sk-SK" sz="2800" b="1" dirty="0" smtClean="0">
                <a:solidFill>
                  <a:srgbClr val="0000CC"/>
                </a:solidFill>
              </a:rPr>
              <a:t>private-edu.etest-nucem.sk/atu</a:t>
            </a:r>
          </a:p>
          <a:p>
            <a:r>
              <a:rPr lang="sk-SK" sz="2800" dirty="0" smtClean="0"/>
              <a:t>Produkčné prostredie - po skončení letnej školy </a:t>
            </a:r>
          </a:p>
          <a:p>
            <a:pPr>
              <a:buNone/>
            </a:pPr>
            <a:r>
              <a:rPr lang="sk-SK" sz="2800" dirty="0" smtClean="0">
                <a:solidFill>
                  <a:srgbClr val="0000CC"/>
                </a:solidFill>
              </a:rPr>
              <a:t>			</a:t>
            </a:r>
            <a:r>
              <a:rPr lang="sk-SK" sz="2800" smtClean="0">
                <a:solidFill>
                  <a:srgbClr val="0000CC"/>
                </a:solidFill>
              </a:rPr>
              <a:t>	</a:t>
            </a:r>
            <a:r>
              <a:rPr lang="sk-SK" sz="2800" smtClean="0">
                <a:solidFill>
                  <a:srgbClr val="0000CC"/>
                </a:solidFill>
              </a:rPr>
              <a:t>https://www.etest-nucem.sk/atu</a:t>
            </a:r>
            <a:endParaRPr lang="sk-SK" dirty="0" smtClean="0">
              <a:solidFill>
                <a:srgbClr val="0000CC"/>
              </a:solidFill>
            </a:endParaRP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826680"/>
            <a:ext cx="4143931" cy="26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4644008" y="5517232"/>
            <a:ext cx="4058901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243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sk-SK" sz="2400" b="1" dirty="0" smtClean="0"/>
              <a:t>Úloha </a:t>
            </a:r>
            <a:r>
              <a:rPr lang="sk-SK" sz="2400" b="1" dirty="0" err="1" smtClean="0"/>
              <a:t>umiestňovacia</a:t>
            </a:r>
            <a:r>
              <a:rPr lang="sk-SK" sz="2400" b="1" dirty="0" smtClean="0"/>
              <a:t> </a:t>
            </a:r>
            <a:r>
              <a:rPr lang="sk-SK" sz="2400" dirty="0" smtClean="0">
                <a:solidFill>
                  <a:srgbClr val="0000CC"/>
                </a:solidFill>
              </a:rPr>
              <a:t>(</a:t>
            </a:r>
            <a:r>
              <a:rPr lang="sk-SK" sz="2400" dirty="0" err="1" smtClean="0">
                <a:solidFill>
                  <a:srgbClr val="0000CC"/>
                </a:solidFill>
              </a:rPr>
              <a:t>Drag</a:t>
            </a:r>
            <a:r>
              <a:rPr lang="sk-SK" sz="2400" dirty="0" smtClean="0">
                <a:solidFill>
                  <a:srgbClr val="0000CC"/>
                </a:solidFill>
              </a:rPr>
              <a:t> and Drop)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95536" y="3933056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5580112" cy="35714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58798"/>
            <a:ext cx="7260679" cy="24992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výberom viacerých správnych odpovedí z ponúkaných možností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Multiple</a:t>
            </a:r>
            <a:r>
              <a:rPr lang="sk-SK" dirty="0" smtClean="0">
                <a:solidFill>
                  <a:srgbClr val="0000CC"/>
                </a:solidFill>
              </a:rPr>
              <a:t> </a:t>
            </a:r>
            <a:r>
              <a:rPr lang="sk-SK" dirty="0" err="1" smtClean="0">
                <a:solidFill>
                  <a:srgbClr val="0000CC"/>
                </a:solidFill>
              </a:rPr>
              <a:t>choice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4" name="Obrázok 3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479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sk-SK" sz="2800" b="1" dirty="0" smtClean="0"/>
              <a:t>Úloha s výberom viacerých správnych odpovedí z ponúkaných možností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Multiple</a:t>
            </a:r>
            <a:r>
              <a:rPr lang="sk-SK" sz="2800" dirty="0" smtClean="0">
                <a:solidFill>
                  <a:srgbClr val="0000CC"/>
                </a:solidFill>
              </a:rPr>
              <a:t> </a:t>
            </a:r>
            <a:r>
              <a:rPr lang="sk-SK" sz="2800" dirty="0" err="1" smtClean="0">
                <a:solidFill>
                  <a:srgbClr val="0000CC"/>
                </a:solidFill>
              </a:rPr>
              <a:t>choice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83568" y="3933056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544" y="4365104"/>
            <a:ext cx="4014794" cy="2088232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975858" cy="23042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dichotomická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True</a:t>
            </a:r>
            <a:r>
              <a:rPr lang="sk-SK" dirty="0" smtClean="0">
                <a:solidFill>
                  <a:srgbClr val="0000CC"/>
                </a:solidFill>
              </a:rPr>
              <a:t>/</a:t>
            </a:r>
            <a:r>
              <a:rPr lang="sk-SK" dirty="0" err="1" smtClean="0">
                <a:solidFill>
                  <a:srgbClr val="0000CC"/>
                </a:solidFill>
              </a:rPr>
              <a:t>False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sk-SK" sz="2800" b="1" dirty="0" smtClean="0"/>
              <a:t>Úloha dichotomická 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True</a:t>
            </a:r>
            <a:r>
              <a:rPr lang="sk-SK" sz="2800" dirty="0" smtClean="0">
                <a:solidFill>
                  <a:srgbClr val="0000CC"/>
                </a:solidFill>
              </a:rPr>
              <a:t>/</a:t>
            </a:r>
            <a:r>
              <a:rPr lang="sk-SK" sz="2800" dirty="0" err="1" smtClean="0">
                <a:solidFill>
                  <a:srgbClr val="0000CC"/>
                </a:solidFill>
              </a:rPr>
              <a:t>False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83568" y="3933056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25144"/>
            <a:ext cx="7183689" cy="1584176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7"/>
            <a:ext cx="7111487" cy="1872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označením odpovede </a:t>
            </a:r>
            <a:br>
              <a:rPr lang="sk-SK" b="1" dirty="0" smtClean="0"/>
            </a:br>
            <a:r>
              <a:rPr lang="sk-SK" b="1" dirty="0" smtClean="0"/>
              <a:t>v objekte </a:t>
            </a: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Hotspot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r>
              <a:rPr lang="sk-SK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r>
              <a:rPr lang="sk-SK" sz="2800" b="1" dirty="0" smtClean="0"/>
              <a:t>Úloha s označením odpovede v objekte 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Hotspot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268760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860032" y="1268760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74759" cy="280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21786" cy="2232248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344" y="4365104"/>
            <a:ext cx="4218631" cy="2211768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odovzdaním riešenia </a:t>
            </a:r>
            <a:br>
              <a:rPr lang="sk-SK" b="1" dirty="0" smtClean="0"/>
            </a:br>
            <a:r>
              <a:rPr lang="sk-SK" b="1" dirty="0" smtClean="0"/>
              <a:t>v súbore </a:t>
            </a: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File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r>
              <a:rPr lang="sk-SK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029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r>
              <a:rPr lang="sk-SK" sz="2800" b="1" dirty="0" smtClean="0"/>
              <a:t>Úloha s odovzdaním riešenia v súbore</a:t>
            </a:r>
            <a:r>
              <a:rPr lang="sk-SK" sz="2800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File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7544" y="3933056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192688" cy="16561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6990678" cy="1512168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pPr algn="l"/>
            <a:r>
              <a:rPr lang="sk-SK" dirty="0" smtClean="0"/>
              <a:t>Odosielanie úlohy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Vytvorenú úlohu odošlete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Posudzovateľ skontroluje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Pripomienkovanú úlohu nájdete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Úlohy opravíte podľa pripomienky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Krok 1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958" t="66359" r="-7" b="9601"/>
          <a:stretch>
            <a:fillRect/>
          </a:stretch>
        </p:blipFill>
        <p:spPr bwMode="auto">
          <a:xfrm>
            <a:off x="5868144" y="548680"/>
            <a:ext cx="3024336" cy="20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590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ovná spojovacia šípka 8"/>
          <p:cNvCxnSpPr/>
          <p:nvPr/>
        </p:nvCxnSpPr>
        <p:spPr>
          <a:xfrm flipV="1">
            <a:off x="5220072" y="1268760"/>
            <a:ext cx="288032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5796136" y="2924944"/>
            <a:ext cx="50405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Typy úloh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733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výberom jednej správnej odpovede z ponúkaných možností</a:t>
            </a:r>
            <a:r>
              <a:rPr lang="sk-SK" sz="2100" dirty="0" smtClean="0"/>
              <a:t> </a:t>
            </a:r>
            <a:r>
              <a:rPr lang="sk-SK" sz="2100" dirty="0" smtClean="0">
                <a:solidFill>
                  <a:srgbClr val="0000CC"/>
                </a:solidFill>
              </a:rPr>
              <a:t>(Single </a:t>
            </a:r>
            <a:r>
              <a:rPr lang="sk-SK" sz="2100" dirty="0" err="1" smtClean="0">
                <a:solidFill>
                  <a:srgbClr val="0000CC"/>
                </a:solidFill>
              </a:rPr>
              <a:t>choice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výberom viacerých správnych odpovedí z ponúkaných možností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Multiple</a:t>
            </a:r>
            <a:r>
              <a:rPr lang="sk-SK" sz="2100" dirty="0" smtClean="0">
                <a:solidFill>
                  <a:srgbClr val="0000CC"/>
                </a:solidFill>
              </a:rPr>
              <a:t> </a:t>
            </a:r>
            <a:r>
              <a:rPr lang="sk-SK" sz="2100" dirty="0" err="1" smtClean="0">
                <a:solidFill>
                  <a:srgbClr val="0000CC"/>
                </a:solidFill>
              </a:rPr>
              <a:t>choice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krátkou odpoveďou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Fill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100" b="1" dirty="0" smtClean="0"/>
              <a:t>Úloha s doplnením odpovede/odpovedí do textu</a:t>
            </a:r>
            <a:r>
              <a:rPr lang="sk-SK" sz="2100" b="1" dirty="0" smtClean="0"/>
              <a:t>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pt-BR" sz="2100" dirty="0" smtClean="0">
                <a:solidFill>
                  <a:srgbClr val="0000CC"/>
                </a:solidFill>
              </a:rPr>
              <a:t>Custom fill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výberom jednej správnej odpovede v riadku </a:t>
            </a:r>
            <a:r>
              <a:rPr lang="sk-SK" sz="2100" dirty="0" smtClean="0">
                <a:solidFill>
                  <a:srgbClr val="0000CC"/>
                </a:solidFill>
              </a:rPr>
              <a:t>(Single </a:t>
            </a:r>
            <a:r>
              <a:rPr lang="sk-SK" sz="2100" dirty="0" err="1" smtClean="0">
                <a:solidFill>
                  <a:srgbClr val="0000CC"/>
                </a:solidFill>
              </a:rPr>
              <a:t>matrix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výberom viacerých správnych odpovedí v riadku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Multiple</a:t>
            </a:r>
            <a:r>
              <a:rPr lang="sk-SK" sz="2100" dirty="0" smtClean="0">
                <a:solidFill>
                  <a:srgbClr val="0000CC"/>
                </a:solidFill>
              </a:rPr>
              <a:t> </a:t>
            </a:r>
            <a:r>
              <a:rPr lang="sk-SK" sz="2100" dirty="0" err="1" smtClean="0">
                <a:solidFill>
                  <a:srgbClr val="0000CC"/>
                </a:solidFill>
              </a:rPr>
              <a:t>matrix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zoraďovacia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Ordering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označením odpovede v texte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Marking</a:t>
            </a:r>
            <a:r>
              <a:rPr lang="sk-SK" sz="2100" dirty="0" smtClean="0">
                <a:solidFill>
                  <a:srgbClr val="0000CC"/>
                </a:solidFill>
              </a:rPr>
              <a:t> text)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</a:t>
            </a:r>
            <a:r>
              <a:rPr lang="sk-SK" sz="2100" b="1" dirty="0" err="1" smtClean="0"/>
              <a:t>umiestňovacia</a:t>
            </a:r>
            <a:r>
              <a:rPr lang="sk-SK" sz="2100" b="1" dirty="0" smtClean="0"/>
              <a:t>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Drag</a:t>
            </a:r>
            <a:r>
              <a:rPr lang="sk-SK" sz="2100" dirty="0" smtClean="0">
                <a:solidFill>
                  <a:srgbClr val="0000CC"/>
                </a:solidFill>
              </a:rPr>
              <a:t> and Drop)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dichotomická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True</a:t>
            </a:r>
            <a:r>
              <a:rPr lang="sk-SK" sz="2100" dirty="0" smtClean="0">
                <a:solidFill>
                  <a:srgbClr val="0000CC"/>
                </a:solidFill>
              </a:rPr>
              <a:t>/</a:t>
            </a:r>
            <a:r>
              <a:rPr lang="sk-SK" sz="2100" dirty="0" err="1" smtClean="0">
                <a:solidFill>
                  <a:srgbClr val="0000CC"/>
                </a:solidFill>
              </a:rPr>
              <a:t>False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označením odpovede v objekte</a:t>
            </a:r>
            <a:r>
              <a:rPr lang="sk-SK" sz="2100" dirty="0" smtClean="0">
                <a:solidFill>
                  <a:srgbClr val="0000CC"/>
                </a:solidFill>
              </a:rPr>
              <a:t> (</a:t>
            </a:r>
            <a:r>
              <a:rPr lang="sk-SK" sz="2100" dirty="0" err="1" smtClean="0">
                <a:solidFill>
                  <a:srgbClr val="0000CC"/>
                </a:solidFill>
              </a:rPr>
              <a:t>Hotspot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100" b="1" dirty="0" smtClean="0"/>
              <a:t>Úloha s odovzdaním riešenia v súbore </a:t>
            </a:r>
            <a:r>
              <a:rPr lang="sk-SK" sz="2100" dirty="0" smtClean="0">
                <a:solidFill>
                  <a:srgbClr val="0000CC"/>
                </a:solidFill>
              </a:rPr>
              <a:t>(</a:t>
            </a:r>
            <a:r>
              <a:rPr lang="sk-SK" sz="2100" dirty="0" err="1" smtClean="0">
                <a:solidFill>
                  <a:srgbClr val="0000CC"/>
                </a:solidFill>
              </a:rPr>
              <a:t>File</a:t>
            </a:r>
            <a:r>
              <a:rPr lang="sk-SK" sz="2100" dirty="0" smtClean="0">
                <a:solidFill>
                  <a:srgbClr val="0000CC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sk-SK" sz="2100" b="1" dirty="0" smtClean="0"/>
          </a:p>
          <a:p>
            <a:pPr marL="514350" indent="-514350">
              <a:buFont typeface="+mj-lt"/>
              <a:buAutoNum type="arabicPeriod"/>
            </a:pPr>
            <a:endParaRPr lang="sk-SK" sz="2100" b="1" dirty="0" smtClean="0"/>
          </a:p>
          <a:p>
            <a:pPr marL="514350" indent="-514350">
              <a:buFont typeface="+mj-lt"/>
              <a:buAutoNum type="arabicPeriod"/>
            </a:pPr>
            <a:endParaRPr lang="sk-SK" sz="2100" b="1" dirty="0" smtClean="0"/>
          </a:p>
          <a:p>
            <a:pPr marL="514350" indent="-514350">
              <a:buFont typeface="+mj-lt"/>
              <a:buAutoNum type="arabicPeriod"/>
            </a:pPr>
            <a:endParaRPr lang="sk-SK" sz="2100" b="1" dirty="0" smtClean="0"/>
          </a:p>
          <a:p>
            <a:pPr marL="514350" indent="-514350">
              <a:buFont typeface="+mj-lt"/>
              <a:buAutoNum type="arabicPeriod"/>
            </a:pPr>
            <a:endParaRPr lang="sk-SK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80928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Ďakujem za pozornosť!</a:t>
            </a:r>
            <a:endParaRPr lang="sk-SK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4" name="Obrázok 3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5" name="Obrázok 4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6" name="Obrázok 5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  <p:sp>
        <p:nvSpPr>
          <p:cNvPr id="8" name="BlokTextu 7"/>
          <p:cNvSpPr txBox="1"/>
          <p:nvPr/>
        </p:nvSpPr>
        <p:spPr>
          <a:xfrm>
            <a:off x="1331640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Technická podpora E-test </a:t>
            </a:r>
            <a:r>
              <a:rPr lang="pl-PL" sz="2400" b="1" dirty="0" smtClean="0">
                <a:hlinkClick r:id="rId6"/>
              </a:rPr>
              <a:t>e-testovanie@nucem.sk</a:t>
            </a:r>
            <a:r>
              <a:rPr lang="pl-PL" sz="2400" b="1" dirty="0" smtClean="0"/>
              <a:t>;</a:t>
            </a:r>
          </a:p>
          <a:p>
            <a:r>
              <a:rPr lang="pl-PL" sz="2400" b="1" dirty="0" smtClean="0"/>
              <a:t>02/327 826 -18; -12; -09; -10; -11; - 05; -16; -17; -40</a:t>
            </a:r>
            <a:endParaRPr lang="sk-SK" sz="2400" b="1" dirty="0" smtClean="0"/>
          </a:p>
          <a:p>
            <a:endParaRPr lang="sk-SK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/>
              <a:t>Úloha s výberom jednej správnej odpovede z ponúkaných možností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0000CC"/>
                </a:solidFill>
              </a:rPr>
              <a:t>(Single </a:t>
            </a:r>
            <a:r>
              <a:rPr lang="sk-SK" dirty="0" err="1" smtClean="0">
                <a:solidFill>
                  <a:srgbClr val="0000CC"/>
                </a:solidFill>
              </a:rPr>
              <a:t>choice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275308"/>
            <a:ext cx="8103274" cy="1497508"/>
            <a:chOff x="539552" y="188640"/>
            <a:chExt cx="8103274" cy="1497508"/>
          </a:xfrm>
        </p:grpSpPr>
        <p:pic>
          <p:nvPicPr>
            <p:cNvPr id="4" name="Obrázok 3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5" name="Obrázok 4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6" name="Obrázok 5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213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1. Úloha s výberom jednej správnej odpovede </a:t>
            </a:r>
            <a:br>
              <a:rPr lang="sk-SK" sz="2800" b="1" dirty="0" smtClean="0"/>
            </a:br>
            <a:r>
              <a:rPr lang="sk-SK" sz="2800" b="1" dirty="0" smtClean="0"/>
              <a:t>z viacerých možností</a:t>
            </a:r>
            <a:r>
              <a:rPr lang="sk-SK" sz="2800" dirty="0" smtClean="0"/>
              <a:t> </a:t>
            </a:r>
            <a:r>
              <a:rPr lang="sk-SK" sz="2800" dirty="0" smtClean="0">
                <a:solidFill>
                  <a:srgbClr val="0000CC"/>
                </a:solidFill>
              </a:rPr>
              <a:t>(Single </a:t>
            </a:r>
            <a:r>
              <a:rPr lang="sk-SK" sz="2800" dirty="0" err="1" smtClean="0">
                <a:solidFill>
                  <a:srgbClr val="0000CC"/>
                </a:solidFill>
              </a:rPr>
              <a:t>choice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83568" y="3933056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860032" y="65973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570613" cy="21704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8229600" cy="1800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1. Úloha s výberom jednej správnej odpovede </a:t>
            </a:r>
            <a:br>
              <a:rPr lang="sk-SK" sz="2800" b="1" dirty="0" smtClean="0"/>
            </a:br>
            <a:r>
              <a:rPr lang="sk-SK" sz="2800" b="1" dirty="0" smtClean="0"/>
              <a:t>z viacerých možností</a:t>
            </a:r>
            <a:r>
              <a:rPr lang="sk-SK" sz="2800" dirty="0" smtClean="0"/>
              <a:t> </a:t>
            </a:r>
            <a:r>
              <a:rPr lang="sk-SK" sz="2800" dirty="0" smtClean="0">
                <a:solidFill>
                  <a:srgbClr val="0000CC"/>
                </a:solidFill>
              </a:rPr>
              <a:t>(Single </a:t>
            </a:r>
            <a:r>
              <a:rPr lang="sk-SK" sz="2800" dirty="0" err="1" smtClean="0">
                <a:solidFill>
                  <a:srgbClr val="0000CC"/>
                </a:solidFill>
              </a:rPr>
              <a:t>choice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11560" y="515719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 – </a:t>
            </a:r>
            <a:r>
              <a:rPr lang="sk-SK" dirty="0" smtClean="0"/>
              <a:t>je podobný ako z pohľadu autora,  číslo odpovede a správna odpoveď nie je vyznačená</a:t>
            </a:r>
            <a:endParaRPr kumimoji="0" lang="sk-SK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860032" y="65973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000" b="1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4505325" cy="3257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827584" y="5877272"/>
            <a:ext cx="7056784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b="1" dirty="0" smtClean="0"/>
              <a:t>Odkaz na stránku -  </a:t>
            </a:r>
            <a:r>
              <a:rPr lang="sk-SK" b="1" dirty="0" smtClean="0">
                <a:hlinkClick r:id="rId4"/>
              </a:rPr>
              <a:t>matematické vzorce</a:t>
            </a:r>
            <a:endParaRPr kumimoji="0" lang="sk-SK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/>
              <a:t>3.</a:t>
            </a:r>
            <a:br>
              <a:rPr lang="sk-SK" b="1" dirty="0" smtClean="0"/>
            </a:br>
            <a:r>
              <a:rPr lang="sk-SK" b="1" dirty="0" smtClean="0"/>
              <a:t>Úloha s krátkou odpoveďou</a:t>
            </a:r>
            <a:br>
              <a:rPr lang="sk-SK" b="1" dirty="0" smtClean="0"/>
            </a:b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sk-SK" dirty="0" err="1" smtClean="0">
                <a:solidFill>
                  <a:srgbClr val="0000CC"/>
                </a:solidFill>
              </a:rPr>
              <a:t>Fill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5" name="Obrázok 4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493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059016" cy="106613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3. Úloha s krátkou odpoveďou </a:t>
            </a:r>
            <a:r>
              <a:rPr lang="sk-SK" sz="2800" b="1" dirty="0" smtClean="0">
                <a:solidFill>
                  <a:srgbClr val="0000CC"/>
                </a:solidFill>
              </a:rPr>
              <a:t>(</a:t>
            </a:r>
            <a:r>
              <a:rPr lang="sk-SK" sz="2800" dirty="0" err="1" smtClean="0">
                <a:solidFill>
                  <a:srgbClr val="0000CC"/>
                </a:solidFill>
              </a:rPr>
              <a:t>Fill</a:t>
            </a:r>
            <a:r>
              <a:rPr lang="sk-SK" sz="2800" dirty="0" smtClean="0">
                <a:solidFill>
                  <a:srgbClr val="0000CC"/>
                </a:solidFill>
              </a:rPr>
              <a:t>)</a:t>
            </a:r>
            <a:endParaRPr lang="sk-SK" sz="2800" dirty="0">
              <a:solidFill>
                <a:srgbClr val="0000CC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/>
              <a:t>1. Náhľad z pohľadu autora úloh</a:t>
            </a:r>
            <a:endParaRPr lang="sk-SK" sz="18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7544" y="2996952"/>
            <a:ext cx="4042792" cy="46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Náhľad z pohľadu žiaka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ok 8" descr="Funkčná hodn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01008"/>
            <a:ext cx="3672408" cy="2952328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832096" cy="3853036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2000" y="288000"/>
            <a:ext cx="8640960" cy="6300000"/>
          </a:xfrm>
        </p:spPr>
        <p:txBody>
          <a:bodyPr>
            <a:noAutofit/>
          </a:bodyPr>
          <a:lstStyle/>
          <a:p>
            <a:r>
              <a:rPr lang="sk-SK" b="1" dirty="0" smtClean="0"/>
              <a:t>4.</a:t>
            </a:r>
            <a:br>
              <a:rPr lang="sk-SK" b="1" dirty="0" smtClean="0"/>
            </a:br>
            <a:r>
              <a:rPr lang="pt-BR" b="1" dirty="0" smtClean="0"/>
              <a:t>Úloha s doplnením odpovede/odpovedí do textu  </a:t>
            </a:r>
            <a:r>
              <a:rPr lang="sk-SK" dirty="0" smtClean="0">
                <a:solidFill>
                  <a:srgbClr val="0000CC"/>
                </a:solidFill>
              </a:rPr>
              <a:t>(</a:t>
            </a:r>
            <a:r>
              <a:rPr lang="pt-BR" dirty="0" smtClean="0">
                <a:solidFill>
                  <a:srgbClr val="0000CC"/>
                </a:solidFill>
              </a:rPr>
              <a:t>Custom fill</a:t>
            </a:r>
            <a:r>
              <a:rPr lang="sk-SK" dirty="0" smtClean="0">
                <a:solidFill>
                  <a:srgbClr val="0000CC"/>
                </a:solidFill>
              </a:rPr>
              <a:t>)</a:t>
            </a:r>
            <a:endParaRPr lang="sk-SK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39552" y="188640"/>
            <a:ext cx="8103274" cy="1497508"/>
            <a:chOff x="539552" y="188640"/>
            <a:chExt cx="8103274" cy="1497508"/>
          </a:xfrm>
        </p:grpSpPr>
        <p:pic>
          <p:nvPicPr>
            <p:cNvPr id="4" name="Obrázok 3" descr="OPV fareb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260648"/>
              <a:ext cx="1334522" cy="1337691"/>
            </a:xfrm>
            <a:prstGeom prst="rect">
              <a:avLst/>
            </a:prstGeom>
          </p:spPr>
        </p:pic>
        <p:pic>
          <p:nvPicPr>
            <p:cNvPr id="6" name="Obrázok 5" descr="EU-ESF-VERTICAL-COL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188640"/>
              <a:ext cx="1656184" cy="1497508"/>
            </a:xfrm>
            <a:prstGeom prst="rect">
              <a:avLst/>
            </a:prstGeom>
          </p:spPr>
        </p:pic>
        <p:pic>
          <p:nvPicPr>
            <p:cNvPr id="7" name="Obrázok 6" descr="NUCEM_prieh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32656"/>
              <a:ext cx="1727351" cy="78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727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3055</Words>
  <Application>Microsoft Office PowerPoint</Application>
  <PresentationFormat>Prezentácia na obrazovke (4:3)</PresentationFormat>
  <Paragraphs>283</Paragraphs>
  <Slides>30</Slides>
  <Notes>23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Snímka 1</vt:lpstr>
      <vt:lpstr>Vstup do systému</vt:lpstr>
      <vt:lpstr>Typy úloh</vt:lpstr>
      <vt:lpstr>1. Úloha s výberom jednej správnej odpovede z ponúkaných možností (Single choice) </vt:lpstr>
      <vt:lpstr>1. Úloha s výberom jednej správnej odpovede  z viacerých možností (Single choice)</vt:lpstr>
      <vt:lpstr>1. Úloha s výberom jednej správnej odpovede  z viacerých možností (Single choice)</vt:lpstr>
      <vt:lpstr>3. Úloha s krátkou odpoveďou (Fill)</vt:lpstr>
      <vt:lpstr>3. Úloha s krátkou odpoveďou (Fill)</vt:lpstr>
      <vt:lpstr>4. Úloha s doplnením odpovede/odpovedí do textu  (Custom fill)</vt:lpstr>
      <vt:lpstr>4.Úloha s doplnením odpovede/odpovedí do textu  (Custom fill)</vt:lpstr>
      <vt:lpstr>5. Úloha s výberom jednej správnej odpovede v riadku (Single matrix)</vt:lpstr>
      <vt:lpstr>5.Úloha s výberom jednej správnej odpovede  v riadku (Single matrix)</vt:lpstr>
      <vt:lpstr>6. Úloha s výberom viacerých správnych odpovedí v riadku (Multiple matrix)</vt:lpstr>
      <vt:lpstr>6.Úloha s výberom viacerých správnych odpovedí  v riadku(Multiple matrix)</vt:lpstr>
      <vt:lpstr>7. Úloha zoraďovacia (Ordering)</vt:lpstr>
      <vt:lpstr>7.Úloha zoraďovacia (Ordering)</vt:lpstr>
      <vt:lpstr>8. Úloha s označením odpovede  v texte (Marking text) </vt:lpstr>
      <vt:lpstr>8.Úloha s označením odpovede v texte (Marking text) </vt:lpstr>
      <vt:lpstr>9. Úloha umiestňovacia   (Drag and Drop) </vt:lpstr>
      <vt:lpstr>9. Úloha umiestňovacia (Drag and Drop)</vt:lpstr>
      <vt:lpstr>2. Úloha s výberom viacerých správnych odpovedí z ponúkaných možností (Multiple choice) </vt:lpstr>
      <vt:lpstr>2.Úloha s výberom viacerých správnych odpovedí z ponúkaných možností(Multiple choice) </vt:lpstr>
      <vt:lpstr>10. Úloha dichotomická (True/False) </vt:lpstr>
      <vt:lpstr>10.Úloha dichotomická (True/False) </vt:lpstr>
      <vt:lpstr>11. Úloha s označením odpovede  v objekte (Hotspot) </vt:lpstr>
      <vt:lpstr>11.Úloha s označením odpovede v objekte (Hotspot)</vt:lpstr>
      <vt:lpstr>12. Úloha s odovzdaním riešenia  v súbore (File) </vt:lpstr>
      <vt:lpstr>12.Úloha s odovzdaním riešenia v súbore(File) </vt:lpstr>
      <vt:lpstr>Odosielanie úlohy</vt:lpstr>
      <vt:lpstr>Ďakujem za pozornosť!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Anita Škodáčková</dc:creator>
  <cp:lastModifiedBy>balgova</cp:lastModifiedBy>
  <cp:revision>329</cp:revision>
  <dcterms:created xsi:type="dcterms:W3CDTF">2014-06-12T18:23:57Z</dcterms:created>
  <dcterms:modified xsi:type="dcterms:W3CDTF">2014-09-25T12:50:49Z</dcterms:modified>
</cp:coreProperties>
</file>