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63" r:id="rId4"/>
    <p:sldId id="264" r:id="rId5"/>
    <p:sldId id="258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452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58544-DD01-4AF5-A3FD-5E6C3E950C04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FE9CE-47DC-411F-9A33-BCDEE5879F1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287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1601C-0154-40AD-8AEB-7B295A05995A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FE9CE-47DC-411F-9A33-BCDEE5879F1C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E5ED-4CE9-47E1-9C1F-0FFD214A8EAA}" type="datetimeFigureOut">
              <a:rPr lang="sk-SK" smtClean="0"/>
              <a:pPr/>
              <a:t>3. 11. 2014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55682-8E3A-4AD2-8E4A-A3A0F0275B3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651" y="2764465"/>
            <a:ext cx="8750596" cy="2115879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Procesné diagramy </a:t>
            </a:r>
            <a:r>
              <a:rPr lang="sk-SK" sz="36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elektronického </a:t>
            </a:r>
            <a:r>
              <a:rPr lang="sk-SK" sz="36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testovania</a:t>
            </a:r>
            <a:br>
              <a:rPr lang="sk-SK" sz="36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sk-SK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941168"/>
            <a:ext cx="8208912" cy="1296144"/>
          </a:xfrm>
        </p:spPr>
        <p:txBody>
          <a:bodyPr>
            <a:normAutofit/>
          </a:bodyPr>
          <a:lstStyle/>
          <a:p>
            <a:endParaRPr lang="sk-SK" sz="1300" b="1" dirty="0" smtClean="0">
              <a:solidFill>
                <a:srgbClr val="C00000"/>
              </a:solidFill>
            </a:endParaRPr>
          </a:p>
          <a:p>
            <a:endParaRPr lang="sk-SK" sz="500" b="1" dirty="0" smtClean="0">
              <a:solidFill>
                <a:schemeClr val="tx2"/>
              </a:solidFill>
            </a:endParaRPr>
          </a:p>
          <a:p>
            <a:endParaRPr lang="sk-SK" sz="1400" b="1" dirty="0" smtClean="0">
              <a:solidFill>
                <a:schemeClr val="tx2"/>
              </a:solidFill>
            </a:endParaRPr>
          </a:p>
          <a:p>
            <a:r>
              <a:rPr lang="sk-SK" sz="1400" b="1" dirty="0" smtClean="0">
                <a:solidFill>
                  <a:schemeClr val="tx2"/>
                </a:solidFill>
              </a:rPr>
              <a:t>Moderné vzdelávanie pre vedomostnú spoločnosť/Projekt je spolufinancovaný zo zdrojov EÚ</a:t>
            </a:r>
          </a:p>
          <a:p>
            <a:endParaRPr lang="sk-SK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I:\Dokumenty Grebenova\Moje dokumenty\LOGÁ\Europsky socialny fond\Europsky socialny fond\Europsky socialny fond\EU-ESF-VERTICAL-COL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4664"/>
            <a:ext cx="2304256" cy="2134976"/>
          </a:xfrm>
          <a:prstGeom prst="rect">
            <a:avLst/>
          </a:prstGeom>
          <a:noFill/>
        </p:spPr>
      </p:pic>
      <p:pic>
        <p:nvPicPr>
          <p:cNvPr id="1027" name="Picture 3" descr="I:\Dokumenty Grebenova\Moje dokumenty\LOGÁ\logo_opv_fareb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04664"/>
            <a:ext cx="2016224" cy="2016224"/>
          </a:xfrm>
          <a:prstGeom prst="rect">
            <a:avLst/>
          </a:prstGeom>
          <a:noFill/>
        </p:spPr>
      </p:pic>
      <p:pic>
        <p:nvPicPr>
          <p:cNvPr id="4" name="Picture 2" descr="C:\Documents and Settings\Pouzivatel\My Documents\NUCEM_colo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04664"/>
            <a:ext cx="2399928" cy="14999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Ako čítať procesný diagram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Tok procesu ide zľava doprava. Vodorovná os je čas</a:t>
            </a:r>
          </a:p>
          <a:p>
            <a:r>
              <a:rPr lang="sk-SK" sz="2400" dirty="0" smtClean="0"/>
              <a:t>V riadkoch sú roly, ktoré vykonávajú danú aktivitu procesu. Zakrytím všetkých riadkov okrem riadku vybranej roly vidíme len aktivity vybranej roly</a:t>
            </a:r>
          </a:p>
          <a:p>
            <a:r>
              <a:rPr lang="sk-SK" sz="2400" dirty="0" smtClean="0"/>
              <a:t>Aktivity sú zobrazené ako obdĺžniky s popisom </a:t>
            </a:r>
          </a:p>
          <a:p>
            <a:r>
              <a:rPr lang="sk-SK" sz="2400" dirty="0" smtClean="0"/>
              <a:t>Súslednosť je zobrazená šípkami medzi aktivitami</a:t>
            </a:r>
          </a:p>
          <a:p>
            <a:endParaRPr lang="sk-SK" sz="2400" dirty="0"/>
          </a:p>
        </p:txBody>
      </p:sp>
      <p:sp>
        <p:nvSpPr>
          <p:cNvPr id="4" name="Obdĺžnik 3"/>
          <p:cNvSpPr/>
          <p:nvPr/>
        </p:nvSpPr>
        <p:spPr>
          <a:xfrm>
            <a:off x="611560" y="6237312"/>
            <a:ext cx="56886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b="1" dirty="0" smtClean="0">
                <a:solidFill>
                  <a:srgbClr val="002060"/>
                </a:solidFill>
              </a:rPr>
              <a:t>Moderné vzdelávanie pre vedomostnú spoločnosť/Projekt je spolufinancovaný zo zdrojov EÚ</a:t>
            </a:r>
          </a:p>
        </p:txBody>
      </p:sp>
      <p:pic>
        <p:nvPicPr>
          <p:cNvPr id="5" name="Obrázok 4" descr="EU_ESF_mini_logo_pp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6093296"/>
            <a:ext cx="2005584" cy="396240"/>
          </a:xfrm>
          <a:prstGeom prst="rect">
            <a:avLst/>
          </a:prstGeom>
        </p:spPr>
      </p:pic>
      <p:sp>
        <p:nvSpPr>
          <p:cNvPr id="6" name="Obdĺžnik 5"/>
          <p:cNvSpPr/>
          <p:nvPr/>
        </p:nvSpPr>
        <p:spPr>
          <a:xfrm>
            <a:off x="683568" y="188640"/>
            <a:ext cx="8136904" cy="3231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sk-SK" sz="1500" dirty="0" smtClean="0">
                <a:solidFill>
                  <a:schemeClr val="accent1">
                    <a:lumMod val="50000"/>
                  </a:schemeClr>
                </a:solidFill>
              </a:rPr>
              <a:t>Zvyšovanie kvality vzdelávania na základných a stredných školách s využitím elektronického </a:t>
            </a:r>
            <a:r>
              <a:rPr lang="sk-SK" sz="1400" dirty="0" smtClean="0">
                <a:solidFill>
                  <a:schemeClr val="accent1">
                    <a:lumMod val="50000"/>
                  </a:schemeClr>
                </a:solidFill>
              </a:rPr>
              <a:t>testovania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30475" y="2074863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Visio" r:id="rId3" imgW="6124322" imgH="4092643" progId="Visio.Drawing.11">
                  <p:embed/>
                </p:oleObj>
              </mc:Choice>
              <mc:Fallback>
                <p:oleObj name="Visio" r:id="rId3" imgW="6124322" imgH="4092643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2074863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Obrázo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3" y="946298"/>
            <a:ext cx="8810760" cy="5160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74" y="1180214"/>
            <a:ext cx="8694317" cy="4742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bdĺžnik 179"/>
          <p:cNvSpPr/>
          <p:nvPr/>
        </p:nvSpPr>
        <p:spPr>
          <a:xfrm>
            <a:off x="4629151" y="1152526"/>
            <a:ext cx="4019550" cy="539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9" name="Obdĺžnik 178"/>
          <p:cNvSpPr/>
          <p:nvPr/>
        </p:nvSpPr>
        <p:spPr>
          <a:xfrm>
            <a:off x="438151" y="1085850"/>
            <a:ext cx="4019550" cy="5457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BlokTextu 9"/>
          <p:cNvSpPr txBox="1"/>
          <p:nvPr/>
        </p:nvSpPr>
        <p:spPr>
          <a:xfrm>
            <a:off x="3347864" y="0"/>
            <a:ext cx="204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Riešenie problémov</a:t>
            </a:r>
            <a:endParaRPr lang="sk-SK" dirty="0"/>
          </a:p>
        </p:txBody>
      </p:sp>
      <p:sp>
        <p:nvSpPr>
          <p:cNvPr id="17" name="Obdĺžnik 16"/>
          <p:cNvSpPr/>
          <p:nvPr/>
        </p:nvSpPr>
        <p:spPr>
          <a:xfrm>
            <a:off x="3840680" y="680507"/>
            <a:ext cx="1368152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Problém</a:t>
            </a:r>
            <a:endParaRPr lang="sk-SK" sz="1200" dirty="0"/>
          </a:p>
        </p:txBody>
      </p:sp>
      <p:sp>
        <p:nvSpPr>
          <p:cNvPr id="18" name="Vývojový diagram: rozhodnutie 17"/>
          <p:cNvSpPr/>
          <p:nvPr/>
        </p:nvSpPr>
        <p:spPr>
          <a:xfrm>
            <a:off x="3657997" y="1991891"/>
            <a:ext cx="1728192" cy="576064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Technický?</a:t>
            </a:r>
            <a:endParaRPr lang="sk-SK" sz="1200" dirty="0"/>
          </a:p>
        </p:txBody>
      </p:sp>
      <p:sp>
        <p:nvSpPr>
          <p:cNvPr id="19" name="Vývojový diagram: proces 18"/>
          <p:cNvSpPr/>
          <p:nvPr/>
        </p:nvSpPr>
        <p:spPr>
          <a:xfrm>
            <a:off x="5314181" y="2495947"/>
            <a:ext cx="1656184" cy="504056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Volaj</a:t>
            </a:r>
            <a:r>
              <a:rPr lang="en-US" sz="1200" dirty="0" err="1" smtClean="0"/>
              <a:t>te</a:t>
            </a:r>
            <a:r>
              <a:rPr lang="sk-SK" sz="1200" dirty="0" smtClean="0"/>
              <a:t> IT </a:t>
            </a:r>
            <a:r>
              <a:rPr lang="sk-SK" sz="1200" dirty="0" err="1" smtClean="0"/>
              <a:t>admina</a:t>
            </a:r>
            <a:endParaRPr lang="sk-SK" sz="1200" dirty="0"/>
          </a:p>
        </p:txBody>
      </p:sp>
      <p:sp>
        <p:nvSpPr>
          <p:cNvPr id="20" name="Vývojový diagram: rozhodnutie 19"/>
          <p:cNvSpPr/>
          <p:nvPr/>
        </p:nvSpPr>
        <p:spPr>
          <a:xfrm>
            <a:off x="5280277" y="3216027"/>
            <a:ext cx="1728192" cy="576064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Vie </a:t>
            </a:r>
            <a:r>
              <a:rPr lang="en-US" sz="1200" dirty="0" smtClean="0"/>
              <a:t> IT admin </a:t>
            </a:r>
            <a:r>
              <a:rPr lang="sk-SK" sz="1200" dirty="0" smtClean="0"/>
              <a:t>vyriešiť?</a:t>
            </a:r>
            <a:endParaRPr lang="sk-SK" sz="1200" dirty="0"/>
          </a:p>
        </p:txBody>
      </p:sp>
      <p:sp>
        <p:nvSpPr>
          <p:cNvPr id="25" name="Vývojový diagram: zakončenie 24"/>
          <p:cNvSpPr/>
          <p:nvPr/>
        </p:nvSpPr>
        <p:spPr>
          <a:xfrm>
            <a:off x="4018037" y="5952331"/>
            <a:ext cx="1440160" cy="504056"/>
          </a:xfrm>
          <a:prstGeom prst="flowChartTermina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Koniec</a:t>
            </a:r>
            <a:endParaRPr lang="sk-SK" sz="1200" dirty="0"/>
          </a:p>
        </p:txBody>
      </p:sp>
      <p:sp>
        <p:nvSpPr>
          <p:cNvPr id="26" name="Vývojový diagram: rozhodnutie 25"/>
          <p:cNvSpPr/>
          <p:nvPr/>
        </p:nvSpPr>
        <p:spPr>
          <a:xfrm>
            <a:off x="2274605" y="4008115"/>
            <a:ext cx="1728192" cy="576064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Urgentné?</a:t>
            </a:r>
            <a:endParaRPr lang="sk-SK" sz="1200" dirty="0"/>
          </a:p>
        </p:txBody>
      </p:sp>
      <p:sp>
        <p:nvSpPr>
          <p:cNvPr id="27" name="Vývojový diagram: proces 26"/>
          <p:cNvSpPr/>
          <p:nvPr/>
        </p:nvSpPr>
        <p:spPr>
          <a:xfrm>
            <a:off x="993701" y="4656187"/>
            <a:ext cx="2016224" cy="648072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Volajte </a:t>
            </a:r>
            <a:r>
              <a:rPr lang="sk-SK" sz="1200" dirty="0" smtClean="0"/>
              <a:t>NUCEM</a:t>
            </a:r>
          </a:p>
          <a:p>
            <a:pPr algn="ctr"/>
            <a:r>
              <a:rPr lang="sk-SK" sz="1200" dirty="0" smtClean="0"/>
              <a:t> </a:t>
            </a:r>
            <a:r>
              <a:rPr lang="sk-SK" sz="1200" dirty="0"/>
              <a:t>+421 2 3278 (2605), (2610), (2616), (2638), (2643), (2644) </a:t>
            </a:r>
            <a:endParaRPr lang="sk-SK" sz="1200" b="1" dirty="0"/>
          </a:p>
        </p:txBody>
      </p:sp>
      <p:sp>
        <p:nvSpPr>
          <p:cNvPr id="28" name="Vývojový diagram: proces 27"/>
          <p:cNvSpPr/>
          <p:nvPr/>
        </p:nvSpPr>
        <p:spPr>
          <a:xfrm>
            <a:off x="2381249" y="5376267"/>
            <a:ext cx="1996827" cy="504056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Napíšte  </a:t>
            </a:r>
          </a:p>
          <a:p>
            <a:pPr algn="ctr"/>
            <a:r>
              <a:rPr lang="sk-SK" sz="1200" dirty="0" smtClean="0"/>
              <a:t>na </a:t>
            </a:r>
            <a:r>
              <a:rPr lang="sk-SK" sz="1200" b="1" dirty="0" smtClean="0"/>
              <a:t>e-testovanie</a:t>
            </a:r>
            <a:r>
              <a:rPr lang="en-US" sz="1200" b="1" dirty="0" smtClean="0"/>
              <a:t>@</a:t>
            </a:r>
            <a:r>
              <a:rPr lang="en-US" sz="1200" b="1" dirty="0" err="1" smtClean="0"/>
              <a:t>nucem.sk</a:t>
            </a:r>
            <a:endParaRPr lang="sk-SK" sz="1200" b="1" dirty="0"/>
          </a:p>
        </p:txBody>
      </p:sp>
      <p:sp>
        <p:nvSpPr>
          <p:cNvPr id="31" name="BlokTextu 30"/>
          <p:cNvSpPr txBox="1"/>
          <p:nvPr/>
        </p:nvSpPr>
        <p:spPr>
          <a:xfrm>
            <a:off x="5132065" y="200713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ANO</a:t>
            </a:r>
            <a:endParaRPr lang="sk-SK" sz="1200" dirty="0"/>
          </a:p>
        </p:txBody>
      </p:sp>
      <p:sp>
        <p:nvSpPr>
          <p:cNvPr id="32" name="BlokTextu 31"/>
          <p:cNvSpPr txBox="1"/>
          <p:nvPr/>
        </p:nvSpPr>
        <p:spPr>
          <a:xfrm>
            <a:off x="5030341" y="4095363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ANO</a:t>
            </a:r>
            <a:endParaRPr lang="sk-SK" sz="1200" dirty="0"/>
          </a:p>
        </p:txBody>
      </p:sp>
      <p:sp>
        <p:nvSpPr>
          <p:cNvPr id="33" name="BlokTextu 32"/>
          <p:cNvSpPr txBox="1"/>
          <p:nvPr/>
        </p:nvSpPr>
        <p:spPr>
          <a:xfrm>
            <a:off x="2073821" y="4008115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ANO</a:t>
            </a:r>
            <a:endParaRPr lang="sk-SK" sz="1200" dirty="0"/>
          </a:p>
        </p:txBody>
      </p:sp>
      <p:sp>
        <p:nvSpPr>
          <p:cNvPr id="34" name="BlokTextu 33"/>
          <p:cNvSpPr txBox="1"/>
          <p:nvPr/>
        </p:nvSpPr>
        <p:spPr>
          <a:xfrm>
            <a:off x="3730005" y="3216027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NIE</a:t>
            </a:r>
            <a:endParaRPr lang="sk-SK" sz="1200" dirty="0"/>
          </a:p>
        </p:txBody>
      </p:sp>
      <p:sp>
        <p:nvSpPr>
          <p:cNvPr id="35" name="BlokTextu 34"/>
          <p:cNvSpPr txBox="1"/>
          <p:nvPr/>
        </p:nvSpPr>
        <p:spPr>
          <a:xfrm>
            <a:off x="3457213" y="202237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NIE</a:t>
            </a:r>
            <a:endParaRPr lang="sk-SK" sz="1200" dirty="0"/>
          </a:p>
        </p:txBody>
      </p:sp>
      <p:sp>
        <p:nvSpPr>
          <p:cNvPr id="40" name="BlokTextu 39"/>
          <p:cNvSpPr txBox="1"/>
          <p:nvPr/>
        </p:nvSpPr>
        <p:spPr>
          <a:xfrm>
            <a:off x="1929805" y="3216027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ANO</a:t>
            </a:r>
            <a:endParaRPr lang="sk-SK" sz="1200" dirty="0"/>
          </a:p>
        </p:txBody>
      </p:sp>
      <p:sp>
        <p:nvSpPr>
          <p:cNvPr id="41" name="BlokTextu 40"/>
          <p:cNvSpPr txBox="1"/>
          <p:nvPr/>
        </p:nvSpPr>
        <p:spPr>
          <a:xfrm>
            <a:off x="3730005" y="400811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NIE</a:t>
            </a:r>
            <a:endParaRPr lang="sk-SK" sz="1200" dirty="0"/>
          </a:p>
        </p:txBody>
      </p:sp>
      <p:cxnSp>
        <p:nvCxnSpPr>
          <p:cNvPr id="55" name="Rovná spojovacia šípka 54"/>
          <p:cNvCxnSpPr>
            <a:stCxn id="17" idx="2"/>
            <a:endCxn id="38" idx="0"/>
          </p:cNvCxnSpPr>
          <p:nvPr/>
        </p:nvCxnSpPr>
        <p:spPr>
          <a:xfrm flipH="1">
            <a:off x="4522093" y="1040547"/>
            <a:ext cx="2663" cy="193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Vývojový diagram: proces 55"/>
          <p:cNvSpPr/>
          <p:nvPr/>
        </p:nvSpPr>
        <p:spPr>
          <a:xfrm>
            <a:off x="2289845" y="2495947"/>
            <a:ext cx="1656184" cy="504056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Volaj</a:t>
            </a:r>
            <a:r>
              <a:rPr lang="en-US" sz="1200" dirty="0" err="1" smtClean="0"/>
              <a:t>te</a:t>
            </a:r>
            <a:r>
              <a:rPr lang="sk-SK" sz="1200" dirty="0" smtClean="0"/>
              <a:t> koordinátora</a:t>
            </a:r>
            <a:endParaRPr lang="sk-SK" sz="1200" dirty="0"/>
          </a:p>
        </p:txBody>
      </p:sp>
      <p:sp>
        <p:nvSpPr>
          <p:cNvPr id="57" name="Vývojový diagram: rozhodnutie 56"/>
          <p:cNvSpPr/>
          <p:nvPr/>
        </p:nvSpPr>
        <p:spPr>
          <a:xfrm>
            <a:off x="2190781" y="3216027"/>
            <a:ext cx="1864964" cy="576064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Vie </a:t>
            </a:r>
            <a:r>
              <a:rPr lang="en-US" sz="1200" dirty="0" smtClean="0"/>
              <a:t> </a:t>
            </a:r>
            <a:r>
              <a:rPr lang="sk-SK" sz="1200" dirty="0" smtClean="0"/>
              <a:t>koordinátor</a:t>
            </a:r>
            <a:r>
              <a:rPr lang="en-US" sz="1200" dirty="0" smtClean="0"/>
              <a:t> </a:t>
            </a:r>
            <a:r>
              <a:rPr lang="sk-SK" sz="1200" dirty="0" smtClean="0"/>
              <a:t>vyriešiť?</a:t>
            </a:r>
            <a:endParaRPr lang="sk-SK" sz="1200" dirty="0"/>
          </a:p>
        </p:txBody>
      </p:sp>
      <p:sp>
        <p:nvSpPr>
          <p:cNvPr id="64" name="BlokTextu 63"/>
          <p:cNvSpPr txBox="1"/>
          <p:nvPr/>
        </p:nvSpPr>
        <p:spPr>
          <a:xfrm>
            <a:off x="6856829" y="3257555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ANO</a:t>
            </a:r>
            <a:endParaRPr lang="sk-SK" sz="1200" dirty="0"/>
          </a:p>
        </p:txBody>
      </p:sp>
      <p:sp>
        <p:nvSpPr>
          <p:cNvPr id="65" name="BlokTextu 64"/>
          <p:cNvSpPr txBox="1"/>
          <p:nvPr/>
        </p:nvSpPr>
        <p:spPr>
          <a:xfrm>
            <a:off x="5742801" y="3712463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NIE</a:t>
            </a:r>
            <a:endParaRPr lang="sk-SK" sz="1200" dirty="0"/>
          </a:p>
        </p:txBody>
      </p:sp>
      <p:sp>
        <p:nvSpPr>
          <p:cNvPr id="38" name="Vývojový diagram: rozhodnutie 37"/>
          <p:cNvSpPr/>
          <p:nvPr/>
        </p:nvSpPr>
        <p:spPr>
          <a:xfrm>
            <a:off x="3657997" y="1233711"/>
            <a:ext cx="1728192" cy="576064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S heslom?</a:t>
            </a:r>
            <a:endParaRPr lang="sk-SK" sz="1200" dirty="0"/>
          </a:p>
        </p:txBody>
      </p:sp>
      <p:sp>
        <p:nvSpPr>
          <p:cNvPr id="45" name="BlokTextu 44"/>
          <p:cNvSpPr txBox="1"/>
          <p:nvPr/>
        </p:nvSpPr>
        <p:spPr>
          <a:xfrm>
            <a:off x="3109577" y="1271811"/>
            <a:ext cx="712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/>
              <a:t>Stratené</a:t>
            </a:r>
            <a:endParaRPr lang="sk-SK" sz="1200" dirty="0"/>
          </a:p>
        </p:txBody>
      </p:sp>
      <p:sp>
        <p:nvSpPr>
          <p:cNvPr id="46" name="BlokTextu 45"/>
          <p:cNvSpPr txBox="1"/>
          <p:nvPr/>
        </p:nvSpPr>
        <p:spPr>
          <a:xfrm>
            <a:off x="5105991" y="1271811"/>
            <a:ext cx="832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/>
              <a:t>Nefunguje</a:t>
            </a:r>
            <a:endParaRPr lang="sk-SK" sz="1200" dirty="0"/>
          </a:p>
        </p:txBody>
      </p:sp>
      <p:sp>
        <p:nvSpPr>
          <p:cNvPr id="48" name="BlokTextu 47"/>
          <p:cNvSpPr txBox="1"/>
          <p:nvPr/>
        </p:nvSpPr>
        <p:spPr>
          <a:xfrm>
            <a:off x="4593611" y="173052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NIE</a:t>
            </a:r>
            <a:endParaRPr lang="sk-SK" sz="1200" dirty="0"/>
          </a:p>
        </p:txBody>
      </p:sp>
      <p:cxnSp>
        <p:nvCxnSpPr>
          <p:cNvPr id="77" name="Rovná spojovacia šípka 76"/>
          <p:cNvCxnSpPr>
            <a:stCxn id="38" idx="2"/>
            <a:endCxn id="18" idx="0"/>
          </p:cNvCxnSpPr>
          <p:nvPr/>
        </p:nvCxnSpPr>
        <p:spPr>
          <a:xfrm>
            <a:off x="4522093" y="1809775"/>
            <a:ext cx="0" cy="182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var 78"/>
          <p:cNvCxnSpPr>
            <a:stCxn id="18" idx="1"/>
            <a:endCxn id="56" idx="0"/>
          </p:cNvCxnSpPr>
          <p:nvPr/>
        </p:nvCxnSpPr>
        <p:spPr>
          <a:xfrm rot="10800000" flipV="1">
            <a:off x="3117937" y="2279923"/>
            <a:ext cx="540060" cy="21602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Zalomená spojnica 80"/>
          <p:cNvCxnSpPr>
            <a:endCxn id="19" idx="0"/>
          </p:cNvCxnSpPr>
          <p:nvPr/>
        </p:nvCxnSpPr>
        <p:spPr>
          <a:xfrm>
            <a:off x="5386191" y="2279925"/>
            <a:ext cx="756082" cy="21602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Tvar 83"/>
          <p:cNvCxnSpPr>
            <a:stCxn id="38" idx="1"/>
            <a:endCxn id="56" idx="0"/>
          </p:cNvCxnSpPr>
          <p:nvPr/>
        </p:nvCxnSpPr>
        <p:spPr>
          <a:xfrm rot="10800000" flipV="1">
            <a:off x="3117937" y="1521743"/>
            <a:ext cx="540060" cy="97420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Zalomená spojnica 87"/>
          <p:cNvCxnSpPr>
            <a:stCxn id="57" idx="1"/>
            <a:endCxn id="25" idx="1"/>
          </p:cNvCxnSpPr>
          <p:nvPr/>
        </p:nvCxnSpPr>
        <p:spPr>
          <a:xfrm rot="10800000" flipH="1" flipV="1">
            <a:off x="2190781" y="3504059"/>
            <a:ext cx="1827256" cy="2700300"/>
          </a:xfrm>
          <a:prstGeom prst="bentConnector3">
            <a:avLst>
              <a:gd name="adj1" fmla="val -796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Tvar 90"/>
          <p:cNvCxnSpPr>
            <a:stCxn id="57" idx="3"/>
            <a:endCxn id="26" idx="0"/>
          </p:cNvCxnSpPr>
          <p:nvPr/>
        </p:nvCxnSpPr>
        <p:spPr>
          <a:xfrm flipH="1">
            <a:off x="3138701" y="3504059"/>
            <a:ext cx="917044" cy="504056"/>
          </a:xfrm>
          <a:prstGeom prst="bentConnector4">
            <a:avLst>
              <a:gd name="adj1" fmla="val -24928"/>
              <a:gd name="adj2" fmla="val 785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Tvar 94"/>
          <p:cNvCxnSpPr>
            <a:stCxn id="26" idx="3"/>
            <a:endCxn id="28" idx="0"/>
          </p:cNvCxnSpPr>
          <p:nvPr/>
        </p:nvCxnSpPr>
        <p:spPr>
          <a:xfrm flipH="1">
            <a:off x="3379663" y="4296147"/>
            <a:ext cx="623134" cy="1080120"/>
          </a:xfrm>
          <a:prstGeom prst="bentConnector4">
            <a:avLst>
              <a:gd name="adj1" fmla="val -36686"/>
              <a:gd name="adj2" fmla="val 63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Tvar 99"/>
          <p:cNvCxnSpPr>
            <a:stCxn id="26" idx="1"/>
            <a:endCxn id="27" idx="0"/>
          </p:cNvCxnSpPr>
          <p:nvPr/>
        </p:nvCxnSpPr>
        <p:spPr>
          <a:xfrm rot="10800000" flipV="1">
            <a:off x="2001813" y="4296147"/>
            <a:ext cx="272792" cy="36004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Zalomená spojnica 103"/>
          <p:cNvCxnSpPr>
            <a:stCxn id="56" idx="2"/>
            <a:endCxn id="57" idx="0"/>
          </p:cNvCxnSpPr>
          <p:nvPr/>
        </p:nvCxnSpPr>
        <p:spPr>
          <a:xfrm rot="16200000" flipH="1">
            <a:off x="3012588" y="3105352"/>
            <a:ext cx="216024" cy="532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Tvar 105"/>
          <p:cNvCxnSpPr>
            <a:stCxn id="27" idx="2"/>
            <a:endCxn id="25" idx="1"/>
          </p:cNvCxnSpPr>
          <p:nvPr/>
        </p:nvCxnSpPr>
        <p:spPr>
          <a:xfrm rot="16200000" flipH="1">
            <a:off x="2559875" y="4746197"/>
            <a:ext cx="900100" cy="201622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Tvar 107"/>
          <p:cNvCxnSpPr>
            <a:stCxn id="28" idx="2"/>
            <a:endCxn id="25" idx="1"/>
          </p:cNvCxnSpPr>
          <p:nvPr/>
        </p:nvCxnSpPr>
        <p:spPr>
          <a:xfrm rot="16200000" flipH="1">
            <a:off x="3536832" y="5723154"/>
            <a:ext cx="324036" cy="63837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Vývojový diagram: rozhodnutie 108"/>
          <p:cNvSpPr/>
          <p:nvPr/>
        </p:nvSpPr>
        <p:spPr>
          <a:xfrm>
            <a:off x="5283134" y="4080123"/>
            <a:ext cx="1728192" cy="576064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Urgentné?</a:t>
            </a:r>
            <a:endParaRPr lang="sk-SK" sz="1200" dirty="0"/>
          </a:p>
        </p:txBody>
      </p:sp>
      <p:cxnSp>
        <p:nvCxnSpPr>
          <p:cNvPr id="111" name="Zalomená spojnica 110"/>
          <p:cNvCxnSpPr>
            <a:stCxn id="19" idx="2"/>
            <a:endCxn id="20" idx="0"/>
          </p:cNvCxnSpPr>
          <p:nvPr/>
        </p:nvCxnSpPr>
        <p:spPr>
          <a:xfrm rot="16200000" flipH="1">
            <a:off x="6035311" y="3106965"/>
            <a:ext cx="216024" cy="2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Vývojový diagram: proces 111"/>
          <p:cNvSpPr/>
          <p:nvPr/>
        </p:nvSpPr>
        <p:spPr>
          <a:xfrm>
            <a:off x="4738117" y="4796067"/>
            <a:ext cx="2257772" cy="72008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Volajte </a:t>
            </a:r>
            <a:r>
              <a:rPr lang="sk-SK" sz="1200" dirty="0" smtClean="0"/>
              <a:t>NUCEM</a:t>
            </a:r>
          </a:p>
          <a:p>
            <a:pPr algn="ctr"/>
            <a:r>
              <a:rPr lang="sk-SK" sz="1200" dirty="0" smtClean="0"/>
              <a:t> </a:t>
            </a:r>
            <a:r>
              <a:rPr lang="sk-SK" sz="1200" dirty="0"/>
              <a:t>+421 2 3278 (2605), (2609), (2611), (2612), (2617), (2618), (2640) </a:t>
            </a:r>
            <a:endParaRPr lang="sk-SK" sz="1200" b="1" dirty="0"/>
          </a:p>
        </p:txBody>
      </p:sp>
      <p:sp>
        <p:nvSpPr>
          <p:cNvPr id="113" name="Vývojový diagram: proces 112"/>
          <p:cNvSpPr/>
          <p:nvPr/>
        </p:nvSpPr>
        <p:spPr>
          <a:xfrm>
            <a:off x="6199355" y="5608225"/>
            <a:ext cx="2016224" cy="504056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/>
              <a:t>Napíšte  </a:t>
            </a:r>
          </a:p>
          <a:p>
            <a:pPr algn="ctr"/>
            <a:r>
              <a:rPr lang="sk-SK" sz="1200" dirty="0" smtClean="0"/>
              <a:t>na </a:t>
            </a:r>
            <a:r>
              <a:rPr lang="sk-SK" sz="1200" b="1" dirty="0" smtClean="0"/>
              <a:t>e-testovanie</a:t>
            </a:r>
            <a:r>
              <a:rPr lang="en-US" sz="1200" b="1" dirty="0" smtClean="0"/>
              <a:t>@</a:t>
            </a:r>
            <a:r>
              <a:rPr lang="en-US" sz="1200" b="1" dirty="0" err="1" smtClean="0"/>
              <a:t>nucem.sk</a:t>
            </a:r>
            <a:endParaRPr lang="sk-SK" sz="1200" b="1" dirty="0"/>
          </a:p>
        </p:txBody>
      </p:sp>
      <p:cxnSp>
        <p:nvCxnSpPr>
          <p:cNvPr id="115" name="Tvar 114"/>
          <p:cNvCxnSpPr/>
          <p:nvPr/>
        </p:nvCxnSpPr>
        <p:spPr>
          <a:xfrm rot="10800000" flipH="1" flipV="1">
            <a:off x="5262422" y="4355943"/>
            <a:ext cx="583869" cy="427912"/>
          </a:xfrm>
          <a:prstGeom prst="bentConnector4">
            <a:avLst>
              <a:gd name="adj1" fmla="val -39153"/>
              <a:gd name="adj2" fmla="val 8365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Tvar 116"/>
          <p:cNvCxnSpPr>
            <a:stCxn id="109" idx="3"/>
            <a:endCxn id="113" idx="0"/>
          </p:cNvCxnSpPr>
          <p:nvPr/>
        </p:nvCxnSpPr>
        <p:spPr>
          <a:xfrm>
            <a:off x="7011326" y="4368155"/>
            <a:ext cx="196141" cy="12400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Zalomená spojnica 118"/>
          <p:cNvCxnSpPr>
            <a:stCxn id="20" idx="2"/>
            <a:endCxn id="109" idx="0"/>
          </p:cNvCxnSpPr>
          <p:nvPr/>
        </p:nvCxnSpPr>
        <p:spPr>
          <a:xfrm rot="16200000" flipH="1">
            <a:off x="6001785" y="3934678"/>
            <a:ext cx="288032" cy="28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Tvar 120"/>
          <p:cNvCxnSpPr>
            <a:stCxn id="112" idx="2"/>
            <a:endCxn id="25" idx="3"/>
          </p:cNvCxnSpPr>
          <p:nvPr/>
        </p:nvCxnSpPr>
        <p:spPr>
          <a:xfrm rot="5400000">
            <a:off x="5318494" y="5655850"/>
            <a:ext cx="688212" cy="40880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Tvar 122"/>
          <p:cNvCxnSpPr>
            <a:stCxn id="113" idx="2"/>
            <a:endCxn id="25" idx="3"/>
          </p:cNvCxnSpPr>
          <p:nvPr/>
        </p:nvCxnSpPr>
        <p:spPr>
          <a:xfrm rot="5400000">
            <a:off x="6286793" y="5283685"/>
            <a:ext cx="92078" cy="1749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Zalomená spojnica 124"/>
          <p:cNvCxnSpPr>
            <a:stCxn id="20" idx="3"/>
            <a:endCxn id="25" idx="3"/>
          </p:cNvCxnSpPr>
          <p:nvPr/>
        </p:nvCxnSpPr>
        <p:spPr>
          <a:xfrm flipH="1">
            <a:off x="5458197" y="3504059"/>
            <a:ext cx="1550272" cy="2700300"/>
          </a:xfrm>
          <a:prstGeom prst="bentConnector3">
            <a:avLst>
              <a:gd name="adj1" fmla="val -811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BlokTextu 128"/>
          <p:cNvSpPr txBox="1"/>
          <p:nvPr/>
        </p:nvSpPr>
        <p:spPr>
          <a:xfrm>
            <a:off x="6809601" y="4101083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NIE</a:t>
            </a:r>
            <a:endParaRPr lang="sk-SK" sz="1200" dirty="0"/>
          </a:p>
        </p:txBody>
      </p:sp>
      <p:cxnSp>
        <p:nvCxnSpPr>
          <p:cNvPr id="155" name="Zalomená spojnica 154"/>
          <p:cNvCxnSpPr>
            <a:stCxn id="38" idx="3"/>
          </p:cNvCxnSpPr>
          <p:nvPr/>
        </p:nvCxnSpPr>
        <p:spPr>
          <a:xfrm>
            <a:off x="5386189" y="1521743"/>
            <a:ext cx="1930916" cy="23396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Tvar 160"/>
          <p:cNvCxnSpPr>
            <a:endCxn id="109" idx="0"/>
          </p:cNvCxnSpPr>
          <p:nvPr/>
        </p:nvCxnSpPr>
        <p:spPr>
          <a:xfrm rot="10800000" flipV="1">
            <a:off x="6147231" y="3853815"/>
            <a:ext cx="1154635" cy="22630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BlokTextu 174"/>
          <p:cNvSpPr txBox="1"/>
          <p:nvPr/>
        </p:nvSpPr>
        <p:spPr>
          <a:xfrm>
            <a:off x="504826" y="1285875"/>
            <a:ext cx="1838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Organizačné a iné </a:t>
            </a:r>
            <a:r>
              <a:rPr lang="sk-SK" dirty="0" smtClean="0"/>
              <a:t>problémy (netechnické)</a:t>
            </a:r>
            <a:endParaRPr lang="sk-SK" dirty="0"/>
          </a:p>
        </p:txBody>
      </p:sp>
      <p:sp>
        <p:nvSpPr>
          <p:cNvPr id="177" name="BlokTextu 176"/>
          <p:cNvSpPr txBox="1"/>
          <p:nvPr/>
        </p:nvSpPr>
        <p:spPr>
          <a:xfrm>
            <a:off x="7481556" y="1247775"/>
            <a:ext cx="1367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Technické problémy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200</Words>
  <Application>Microsoft Office PowerPoint</Application>
  <PresentationFormat>Prezentácia na obrazovke (4:3)</PresentationFormat>
  <Paragraphs>48</Paragraphs>
  <Slides>5</Slides>
  <Notes>2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7" baseType="lpstr">
      <vt:lpstr>Motív Office</vt:lpstr>
      <vt:lpstr>Visio</vt:lpstr>
      <vt:lpstr>Procesné diagramy elektronického testovania </vt:lpstr>
      <vt:lpstr>Ako čítať procesný diagram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jelok</dc:creator>
  <cp:lastModifiedBy>cavarova</cp:lastModifiedBy>
  <cp:revision>84</cp:revision>
  <dcterms:created xsi:type="dcterms:W3CDTF">2013-09-26T13:47:41Z</dcterms:created>
  <dcterms:modified xsi:type="dcterms:W3CDTF">2014-11-03T22:43:44Z</dcterms:modified>
</cp:coreProperties>
</file>